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5"/>
  </p:notesMasterIdLst>
  <p:handoutMasterIdLst>
    <p:handoutMasterId r:id="rId16"/>
  </p:handoutMasterIdLst>
  <p:sldIdLst>
    <p:sldId id="293" r:id="rId2"/>
    <p:sldId id="278" r:id="rId3"/>
    <p:sldId id="285" r:id="rId4"/>
    <p:sldId id="283" r:id="rId5"/>
    <p:sldId id="284" r:id="rId6"/>
    <p:sldId id="286" r:id="rId7"/>
    <p:sldId id="294" r:id="rId8"/>
    <p:sldId id="287" r:id="rId9"/>
    <p:sldId id="288" r:id="rId10"/>
    <p:sldId id="289" r:id="rId11"/>
    <p:sldId id="290" r:id="rId12"/>
    <p:sldId id="292" r:id="rId13"/>
    <p:sldId id="291" r:id="rId1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9A0075"/>
    <a:srgbClr val="FF0000"/>
    <a:srgbClr val="5600AC"/>
    <a:srgbClr val="340068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3391" autoAdjust="0"/>
    <p:restoredTop sz="94689" autoAdjust="0"/>
  </p:normalViewPr>
  <p:slideViewPr>
    <p:cSldViewPr>
      <p:cViewPr>
        <p:scale>
          <a:sx n="70" d="100"/>
          <a:sy n="70" d="100"/>
        </p:scale>
        <p:origin x="-966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34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3023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r>
              <a:rPr lang="en-US"/>
              <a:t>CS-1020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fld id="{709230A5-B824-432C-A102-E2D5B2557070}" type="datetime3">
              <a:rPr lang="en-US"/>
              <a:pPr/>
              <a:t>4 January 2010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fld id="{E88F104F-38FA-4BF3-973B-1CF990736BF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r>
              <a:rPr lang="en-US"/>
              <a:t>CS-1020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fld id="{3BD41A01-0214-469A-8E9A-5C298298751B}" type="datetime1">
              <a:rPr lang="en-US"/>
              <a:pPr/>
              <a:t>1/4/2010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fld id="{2A6BC1A6-4D7E-4358-881C-3C983F008DAF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70056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85800"/>
            <a:ext cx="5029200" cy="3771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CS-1020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1FCD9F-D94D-4F3B-8E96-D7F542D3B463}" type="datetime1">
              <a:rPr lang="en-US" smtClean="0"/>
              <a:pPr/>
              <a:t>1/4/2010</a:t>
            </a:fld>
            <a:endParaRPr lang="en-US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Dr. Mark L. Hornick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B79175-1BB0-44C9-8222-8A6EE224605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CS-1020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5D859CA-75A1-44D3-BE37-C9869EAE1E8D}" type="datetime1">
              <a:rPr lang="en-US"/>
              <a:pPr/>
              <a:t>1/4/2010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D421C6-2D7D-4514-B8A6-26DCDB60F4C9}" type="slidenum">
              <a:rPr lang="en-US"/>
              <a:pPr/>
              <a:t>11</a:t>
            </a:fld>
            <a:endParaRPr lang="en-US"/>
          </a:p>
        </p:txBody>
      </p:sp>
      <p:sp>
        <p:nvSpPr>
          <p:cNvPr id="128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CS-1020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5D859CA-75A1-44D3-BE37-C9869EAE1E8D}" type="datetime1">
              <a:rPr lang="en-US"/>
              <a:pPr/>
              <a:t>1/4/2010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D421C6-2D7D-4514-B8A6-26DCDB60F4C9}" type="slidenum">
              <a:rPr lang="en-US"/>
              <a:pPr/>
              <a:t>12</a:t>
            </a:fld>
            <a:endParaRPr lang="en-US"/>
          </a:p>
        </p:txBody>
      </p:sp>
      <p:sp>
        <p:nvSpPr>
          <p:cNvPr id="128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CS-1020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5D859CA-75A1-44D3-BE37-C9869EAE1E8D}" type="datetime1">
              <a:rPr lang="en-US"/>
              <a:pPr/>
              <a:t>1/4/2010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D421C6-2D7D-4514-B8A6-26DCDB60F4C9}" type="slidenum">
              <a:rPr lang="en-US"/>
              <a:pPr/>
              <a:t>13</a:t>
            </a:fld>
            <a:endParaRPr lang="en-US"/>
          </a:p>
        </p:txBody>
      </p:sp>
      <p:sp>
        <p:nvSpPr>
          <p:cNvPr id="128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CS-1020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524C37B-0D32-47D4-9BC6-7FF2D27B8E04}" type="datetime1">
              <a:rPr lang="en-US"/>
              <a:pPr/>
              <a:t>1/4/2010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0F6729-CE80-488E-80AA-D86876DC08AB}" type="slidenum">
              <a:rPr lang="en-US"/>
              <a:pPr/>
              <a:t>2</a:t>
            </a:fld>
            <a:endParaRPr lang="en-US"/>
          </a:p>
        </p:txBody>
      </p:sp>
      <p:sp>
        <p:nvSpPr>
          <p:cNvPr id="130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CS-1020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524C37B-0D32-47D4-9BC6-7FF2D27B8E04}" type="datetime1">
              <a:rPr lang="en-US"/>
              <a:pPr/>
              <a:t>1/4/2010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0F6729-CE80-488E-80AA-D86876DC08AB}" type="slidenum">
              <a:rPr lang="en-US"/>
              <a:pPr/>
              <a:t>3</a:t>
            </a:fld>
            <a:endParaRPr lang="en-US"/>
          </a:p>
        </p:txBody>
      </p:sp>
      <p:sp>
        <p:nvSpPr>
          <p:cNvPr id="130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CS-1020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DA0F24F-8D29-41B1-8A96-95EFB73D6368}" type="datetime1">
              <a:rPr lang="en-US"/>
              <a:pPr/>
              <a:t>1/4/2010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C70FDB-AADB-48EB-AD7B-A5AF0CEEF784}" type="slidenum">
              <a:rPr lang="en-US"/>
              <a:pPr/>
              <a:t>4</a:t>
            </a:fld>
            <a:endParaRPr lang="en-US"/>
          </a:p>
        </p:txBody>
      </p:sp>
      <p:sp>
        <p:nvSpPr>
          <p:cNvPr id="135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CS-1020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DA0F24F-8D29-41B1-8A96-95EFB73D6368}" type="datetime1">
              <a:rPr lang="en-US"/>
              <a:pPr/>
              <a:t>1/4/2010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C70FDB-AADB-48EB-AD7B-A5AF0CEEF784}" type="slidenum">
              <a:rPr lang="en-US"/>
              <a:pPr/>
              <a:t>5</a:t>
            </a:fld>
            <a:endParaRPr lang="en-US"/>
          </a:p>
        </p:txBody>
      </p:sp>
      <p:sp>
        <p:nvSpPr>
          <p:cNvPr id="135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CS-1020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1C09020-CB1E-491E-BC3D-43AB1112990C}" type="datetime1">
              <a:rPr lang="en-US" smtClean="0">
                <a:latin typeface="Times New Roman" pitchFamily="18" charset="0"/>
              </a:rPr>
              <a:pPr/>
              <a:t>1/4/2010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Dr. Mark L. Hornick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391408-C9E5-460C-877D-3CC6A29390B2}" type="slidenum">
              <a:rPr lang="en-US" smtClean="0">
                <a:latin typeface="Times New Roman" pitchFamily="18" charset="0"/>
              </a:rPr>
              <a:pPr/>
              <a:t>7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CS-1020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2BE430C-D798-4BB7-8C00-774012DA1848}" type="datetime1">
              <a:rPr lang="en-US"/>
              <a:pPr/>
              <a:t>1/4/2010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2C57E9-3A9F-4A08-A1FE-C672CD78521B}" type="slidenum">
              <a:rPr lang="en-US"/>
              <a:pPr/>
              <a:t>8</a:t>
            </a:fld>
            <a:endParaRPr lang="en-US"/>
          </a:p>
        </p:txBody>
      </p:sp>
      <p:sp>
        <p:nvSpPr>
          <p:cNvPr id="1276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76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r>
              <a:rPr lang="en-US"/>
              <a:t>A variable of class X may not refer to an object from the superclass or sibling classes of X.</a:t>
            </a:r>
          </a:p>
          <a:p>
            <a:endParaRPr lang="en-US"/>
          </a:p>
          <a:p>
            <a:r>
              <a:rPr lang="en-US" i="1">
                <a:solidFill>
                  <a:srgbClr val="B2311C"/>
                </a:solidFill>
              </a:rPr>
              <a:t>Sibling classes</a:t>
            </a:r>
            <a:r>
              <a:rPr lang="en-US"/>
              <a:t> are those that share the common ancestor class.</a:t>
            </a:r>
          </a:p>
          <a:p>
            <a:endParaRPr lang="en-US"/>
          </a:p>
          <a:p>
            <a:r>
              <a:rPr lang="en-US"/>
              <a:t>For example, the following statements are invalid:</a:t>
            </a:r>
          </a:p>
          <a:p>
            <a:r>
              <a:rPr lang="en-US">
                <a:latin typeface="Courier New" pitchFamily="49" charset="0"/>
              </a:rPr>
              <a:t>	Dog myDog = </a:t>
            </a:r>
            <a:r>
              <a:rPr lang="en-US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>
                <a:latin typeface="Courier New" pitchFamily="49" charset="0"/>
              </a:rPr>
              <a:t> Cat</a:t>
            </a:r>
            <a:r>
              <a:rPr lang="en-US">
                <a:solidFill>
                  <a:srgbClr val="FF0000"/>
                </a:solidFill>
                <a:latin typeface="Courier New" pitchFamily="49" charset="0"/>
              </a:rPr>
              <a:t>()</a:t>
            </a:r>
            <a:r>
              <a:rPr lang="en-US">
                <a:latin typeface="Courier New" pitchFamily="49" charset="0"/>
              </a:rPr>
              <a:t>;</a:t>
            </a:r>
          </a:p>
          <a:p>
            <a:r>
              <a:rPr lang="en-US">
                <a:latin typeface="Courier New" pitchFamily="49" charset="0"/>
              </a:rPr>
              <a:t>	Cat myCat = </a:t>
            </a:r>
            <a:r>
              <a:rPr lang="en-US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>
                <a:latin typeface="Courier New" pitchFamily="49" charset="0"/>
              </a:rPr>
              <a:t> Pet</a:t>
            </a:r>
            <a:r>
              <a:rPr lang="en-US">
                <a:solidFill>
                  <a:srgbClr val="FF0000"/>
                </a:solidFill>
                <a:latin typeface="Courier New" pitchFamily="49" charset="0"/>
              </a:rPr>
              <a:t>()</a:t>
            </a:r>
            <a:r>
              <a:rPr lang="en-US">
                <a:latin typeface="Courier New" pitchFamily="49" charset="0"/>
              </a:rPr>
              <a:t>;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CS-1020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5D859CA-75A1-44D3-BE37-C9869EAE1E8D}" type="datetime1">
              <a:rPr lang="en-US"/>
              <a:pPr/>
              <a:t>1/4/2010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D421C6-2D7D-4514-B8A6-26DCDB60F4C9}" type="slidenum">
              <a:rPr lang="en-US"/>
              <a:pPr/>
              <a:t>9</a:t>
            </a:fld>
            <a:endParaRPr lang="en-US"/>
          </a:p>
        </p:txBody>
      </p:sp>
      <p:sp>
        <p:nvSpPr>
          <p:cNvPr id="128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CS-1020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5D859CA-75A1-44D3-BE37-C9869EAE1E8D}" type="datetime1">
              <a:rPr lang="en-US"/>
              <a:pPr/>
              <a:t>1/4/2010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D421C6-2D7D-4514-B8A6-26DCDB60F4C9}" type="slidenum">
              <a:rPr lang="en-US"/>
              <a:pPr/>
              <a:t>10</a:t>
            </a:fld>
            <a:endParaRPr lang="en-US"/>
          </a:p>
        </p:txBody>
      </p:sp>
      <p:sp>
        <p:nvSpPr>
          <p:cNvPr id="128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Portions adapted with permission from the textbook author.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CS-1020</a:t>
            </a:r>
          </a:p>
          <a:p>
            <a:r>
              <a:rPr lang="en-US" altLang="en-US"/>
              <a:t>Dr. Mark L. Hornick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8BB52-9F2C-4432-AAB6-8130817410B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Portions adapted with permission from the textbook author.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CS-1020</a:t>
            </a:r>
          </a:p>
          <a:p>
            <a:r>
              <a:rPr lang="en-US" altLang="en-US"/>
              <a:t>Dr. Mark L. Hornick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2CAD3-670E-4A04-A1D7-DC4CE446B4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Portions adapted with permission from the textbook author.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CS-1020</a:t>
            </a:r>
          </a:p>
          <a:p>
            <a:r>
              <a:rPr lang="en-US" altLang="en-US"/>
              <a:t>Dr. Mark L. Hornick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A63F2-C4A3-41AF-94C8-762A8EA6E74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Portions adapted with permission from the textbook author.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CS-1020</a:t>
            </a:r>
          </a:p>
          <a:p>
            <a:r>
              <a:rPr lang="en-US" altLang="en-US"/>
              <a:t>Dr. Mark L. Hornick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D77EF-BBAE-41ED-A580-89F122E4D86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Portions adapted with permission from the textbook author.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CS-1020</a:t>
            </a:r>
          </a:p>
          <a:p>
            <a:r>
              <a:rPr lang="en-US" altLang="en-US"/>
              <a:t>Dr. Mark L. Hornick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BD667-6273-4218-A20A-268BCC87E1A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Portions adapted with permission from the textbook author.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CS-1020</a:t>
            </a:r>
          </a:p>
          <a:p>
            <a:r>
              <a:rPr lang="en-US" altLang="en-US"/>
              <a:t>Dr. Mark L. Hornick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0E859F-3A0E-4F26-AEA1-DD2709F9064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Portions adapted with permission from the textbook author.</a:t>
            </a: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CS-1020</a:t>
            </a:r>
          </a:p>
          <a:p>
            <a:r>
              <a:rPr lang="en-US" altLang="en-US"/>
              <a:t>Dr. Mark L. Hornick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29959-9BAF-4CC0-80C0-3CBC580C013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Portions adapted with permission from the textbook author.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CS-1020</a:t>
            </a:r>
          </a:p>
          <a:p>
            <a:r>
              <a:rPr lang="en-US" altLang="en-US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00FC5-42EF-41C6-AD14-AECA9002933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Portions adapted with permission from the textbook author.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CS-1020</a:t>
            </a:r>
          </a:p>
          <a:p>
            <a:r>
              <a:rPr lang="en-US" altLang="en-US"/>
              <a:t>Dr. Mark L. Hornick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C435E-166D-4D09-A1A3-76CA1B0A3D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Portions adapted with permission from the textbook author.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CS-1020</a:t>
            </a:r>
          </a:p>
          <a:p>
            <a:r>
              <a:rPr lang="en-US" altLang="en-US"/>
              <a:t>Dr. Mark L. Hornick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708E0D-C8DB-40EB-971D-B5BCF71B2A6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Portions adapted with permission from the textbook author.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CS-1020</a:t>
            </a:r>
          </a:p>
          <a:p>
            <a:r>
              <a:rPr lang="en-US" altLang="en-US"/>
              <a:t>Dr. Mark L. Hornick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4C10F-6018-4155-9CFE-24506CC7CA2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62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762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600"/>
            </a:lvl1pPr>
          </a:lstStyle>
          <a:p>
            <a:r>
              <a:rPr lang="en-US"/>
              <a:t>Portions adapted with permission from the textbook author.</a:t>
            </a: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en-US" altLang="en-US"/>
              <a:t>CS-1020</a:t>
            </a:r>
          </a:p>
          <a:p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A84CE8B5-185F-414C-9EF2-BF3CDCA8884B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76264" name="Picture 40" descr="MSOE Logo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SE-1020</a:t>
            </a:r>
          </a:p>
          <a:p>
            <a:r>
              <a:rPr lang="en-US" altLang="en-US" dirty="0" smtClean="0"/>
              <a:t>Dr. Mark L. Hornick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EF7873-0C59-46DE-B2DE-CABA305FC846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362200"/>
            <a:ext cx="8382000" cy="1752600"/>
          </a:xfrm>
        </p:spPr>
        <p:txBody>
          <a:bodyPr/>
          <a:lstStyle/>
          <a:p>
            <a:pPr eaLnBrk="1" hangingPunct="1"/>
            <a:r>
              <a:rPr lang="en-US" sz="4200" dirty="0" smtClean="0"/>
              <a:t>Inheritance and Polymorphism:</a:t>
            </a:r>
            <a:br>
              <a:rPr lang="en-US" sz="4200" dirty="0" smtClean="0"/>
            </a:br>
            <a:r>
              <a:rPr lang="en-US" sz="4200" dirty="0" smtClean="0"/>
              <a:t>Interfaces</a:t>
            </a:r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SE-1020</a:t>
            </a:r>
            <a:endParaRPr lang="en-US" altLang="en-US" dirty="0"/>
          </a:p>
          <a:p>
            <a:r>
              <a:rPr lang="en-US" altLang="en-US" dirty="0"/>
              <a:t>Dr. Mark L. Hornick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F774-C083-499E-B44B-EFA6E5F7DDD3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28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dirty="0" smtClean="0"/>
              <a:t>The </a:t>
            </a:r>
            <a:r>
              <a:rPr lang="en-US" sz="2800" dirty="0" err="1" smtClean="0">
                <a:solidFill>
                  <a:srgbClr val="990033"/>
                </a:solidFill>
              </a:rPr>
              <a:t>ArrayList</a:t>
            </a:r>
            <a:r>
              <a:rPr lang="en-US" sz="2800" b="0" dirty="0" smtClean="0">
                <a:solidFill>
                  <a:srgbClr val="990033"/>
                </a:solidFill>
              </a:rPr>
              <a:t> </a:t>
            </a:r>
            <a:r>
              <a:rPr lang="en-US" sz="2800" b="0" dirty="0" smtClean="0">
                <a:solidFill>
                  <a:srgbClr val="002060"/>
                </a:solidFill>
              </a:rPr>
              <a:t>and</a:t>
            </a:r>
            <a:r>
              <a:rPr lang="en-US" sz="2800" b="0" dirty="0" smtClean="0">
                <a:solidFill>
                  <a:srgbClr val="990033"/>
                </a:solidFill>
              </a:rPr>
              <a:t> </a:t>
            </a:r>
            <a:r>
              <a:rPr lang="en-US" sz="2800" dirty="0" err="1" smtClean="0">
                <a:solidFill>
                  <a:srgbClr val="990033"/>
                </a:solidFill>
              </a:rPr>
              <a:t>LinkedList</a:t>
            </a:r>
            <a:r>
              <a:rPr lang="en-US" sz="2800" b="0" dirty="0" smtClean="0">
                <a:solidFill>
                  <a:srgbClr val="990033"/>
                </a:solidFill>
              </a:rPr>
              <a:t> </a:t>
            </a:r>
            <a:r>
              <a:rPr lang="en-US" sz="2800" b="0" dirty="0" smtClean="0"/>
              <a:t>classes both implement the </a:t>
            </a:r>
            <a:r>
              <a:rPr lang="en-US" sz="2800" dirty="0" smtClean="0"/>
              <a:t>List</a:t>
            </a:r>
            <a:r>
              <a:rPr lang="en-US" sz="2800" b="0" dirty="0" smtClean="0"/>
              <a:t> interface</a:t>
            </a:r>
            <a:endParaRPr lang="en-US" sz="2800" b="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3504" y="1448982"/>
            <a:ext cx="7086600" cy="3580218"/>
            <a:chOff x="345" y="1331"/>
            <a:chExt cx="5122" cy="1229"/>
          </a:xfrm>
        </p:grpSpPr>
        <p:sp>
          <p:nvSpPr>
            <p:cNvPr id="1284101" name="Rectangle 5"/>
            <p:cNvSpPr>
              <a:spLocks noChangeArrowheads="1"/>
            </p:cNvSpPr>
            <p:nvPr/>
          </p:nvSpPr>
          <p:spPr bwMode="auto">
            <a:xfrm>
              <a:off x="345" y="1331"/>
              <a:ext cx="5122" cy="12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4102" name="Rectangle 6"/>
            <p:cNvSpPr>
              <a:spLocks noChangeArrowheads="1"/>
            </p:cNvSpPr>
            <p:nvPr/>
          </p:nvSpPr>
          <p:spPr bwMode="auto">
            <a:xfrm>
              <a:off x="498" y="1387"/>
              <a:ext cx="4926" cy="1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600" dirty="0" smtClean="0">
                  <a:latin typeface="Courier New" pitchFamily="49" charset="0"/>
                  <a:ea typeface="ＭＳ Ｐゴシック" pitchFamily="34" charset="-128"/>
                </a:rPr>
                <a:t>// We can use List to declare a variable that can 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600" dirty="0" smtClean="0">
                  <a:latin typeface="Courier New" pitchFamily="49" charset="0"/>
                  <a:ea typeface="ＭＳ Ｐゴシック" pitchFamily="34" charset="-128"/>
                </a:rPr>
                <a:t>// refer to either an </a:t>
              </a:r>
              <a:r>
                <a:rPr lang="en-US" sz="1600" dirty="0" err="1" smtClean="0">
                  <a:latin typeface="Courier New" pitchFamily="49" charset="0"/>
                  <a:ea typeface="ＭＳ Ｐゴシック" pitchFamily="34" charset="-128"/>
                </a:rPr>
                <a:t>ArrayList</a:t>
              </a:r>
              <a:r>
                <a:rPr lang="en-US" sz="1600" dirty="0" smtClean="0">
                  <a:latin typeface="Courier New" pitchFamily="49" charset="0"/>
                  <a:ea typeface="ＭＳ Ｐゴシック" pitchFamily="34" charset="-128"/>
                </a:rPr>
                <a:t> or </a:t>
              </a:r>
              <a:r>
                <a:rPr lang="en-US" sz="1600" dirty="0" err="1" smtClean="0">
                  <a:latin typeface="Courier New" pitchFamily="49" charset="0"/>
                  <a:ea typeface="ＭＳ Ｐゴシック" pitchFamily="34" charset="-128"/>
                </a:rPr>
                <a:t>LinkedList</a:t>
              </a:r>
              <a:endParaRPr lang="en-US" sz="1600" dirty="0" smtClean="0"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List</a:t>
              </a: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&lt;Animal&gt; room = new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ArrayList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&lt;Animal&gt;();</a:t>
              </a:r>
              <a:endParaRPr lang="en-US" sz="16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endParaRPr>
            </a:p>
            <a:p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List</a:t>
              </a: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&lt;Animal&gt; cage = new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LinkedList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&lt;Animal&gt;();</a:t>
              </a:r>
            </a:p>
            <a:p>
              <a:endParaRPr lang="en-US" sz="16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endParaRPr>
            </a:p>
            <a:p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for( Animal a: room) { // iterate the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ArrayList</a:t>
              </a:r>
              <a:endParaRPr lang="en-US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   a.eat();</a:t>
              </a:r>
            </a:p>
            <a:p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for( Animal a: cage) { // iterate the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LinkedList</a:t>
              </a:r>
              <a:endParaRPr lang="en-US" sz="1600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   a.eat();</a:t>
              </a:r>
            </a:p>
            <a:p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6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endParaRPr>
            </a:p>
            <a:p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/>
              </a:r>
              <a:br>
                <a:rPr lang="en-US" sz="1600" dirty="0" smtClean="0">
                  <a:latin typeface="Courier New" pitchFamily="49" charset="0"/>
                  <a:cs typeface="Courier New" pitchFamily="49" charset="0"/>
                </a:rPr>
              </a:br>
              <a:endParaRPr lang="en-US" sz="1600" dirty="0">
                <a:solidFill>
                  <a:srgbClr val="FF331A"/>
                </a:solidFill>
                <a:latin typeface="Courier New" pitchFamily="49" charset="0"/>
                <a:ea typeface="ＭＳ Ｐゴシック" pitchFamily="34" charset="-128"/>
              </a:endParaRPr>
            </a:p>
          </p:txBody>
        </p:sp>
      </p:grp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33400" y="5181600"/>
            <a:ext cx="7162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US" sz="2000" kern="0" dirty="0" smtClean="0">
                <a:latin typeface="+mn-lt"/>
              </a:rPr>
              <a:t>The </a:t>
            </a:r>
            <a:r>
              <a:rPr lang="en-US" sz="2000" b="1" kern="0" dirty="0" err="1" smtClean="0">
                <a:latin typeface="+mn-lt"/>
              </a:rPr>
              <a:t>foreach</a:t>
            </a:r>
            <a:r>
              <a:rPr lang="en-US" sz="2000" kern="0" dirty="0" smtClean="0">
                <a:latin typeface="+mn-lt"/>
              </a:rPr>
              <a:t> loop can be used on any collection that implements the </a:t>
            </a:r>
            <a:r>
              <a:rPr lang="en-US" sz="2000" b="1" kern="0" dirty="0" smtClean="0">
                <a:latin typeface="+mn-lt"/>
              </a:rPr>
              <a:t>List</a:t>
            </a:r>
            <a:r>
              <a:rPr lang="en-US" sz="2000" kern="0" dirty="0" smtClean="0">
                <a:latin typeface="+mn-lt"/>
              </a:rPr>
              <a:t> interface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SE-1020</a:t>
            </a:r>
            <a:endParaRPr lang="en-US" altLang="en-US" dirty="0"/>
          </a:p>
          <a:p>
            <a:r>
              <a:rPr lang="en-US" altLang="en-US" dirty="0"/>
              <a:t>Dr. Mark L. Hornick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F774-C083-499E-B44B-EFA6E5F7DDD3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28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dirty="0" smtClean="0"/>
              <a:t>The </a:t>
            </a:r>
            <a:r>
              <a:rPr lang="en-US" sz="2800" dirty="0" smtClean="0">
                <a:solidFill>
                  <a:srgbClr val="990033"/>
                </a:solidFill>
              </a:rPr>
              <a:t>Collections </a:t>
            </a:r>
            <a:r>
              <a:rPr lang="en-US" sz="2800" b="0" dirty="0" smtClean="0"/>
              <a:t>class can perform various operations to a collection that implements the </a:t>
            </a:r>
            <a:r>
              <a:rPr lang="en-US" sz="2800" dirty="0" smtClean="0"/>
              <a:t>List</a:t>
            </a:r>
            <a:r>
              <a:rPr lang="en-US" sz="2800" b="0" dirty="0" smtClean="0"/>
              <a:t> interface</a:t>
            </a:r>
            <a:endParaRPr lang="en-US" sz="2800" b="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3504" y="1448982"/>
            <a:ext cx="7086600" cy="3580218"/>
            <a:chOff x="345" y="1331"/>
            <a:chExt cx="5122" cy="1229"/>
          </a:xfrm>
        </p:grpSpPr>
        <p:sp>
          <p:nvSpPr>
            <p:cNvPr id="1284101" name="Rectangle 5"/>
            <p:cNvSpPr>
              <a:spLocks noChangeArrowheads="1"/>
            </p:cNvSpPr>
            <p:nvPr/>
          </p:nvSpPr>
          <p:spPr bwMode="auto">
            <a:xfrm>
              <a:off x="345" y="1331"/>
              <a:ext cx="5122" cy="12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4102" name="Rectangle 6"/>
            <p:cNvSpPr>
              <a:spLocks noChangeArrowheads="1"/>
            </p:cNvSpPr>
            <p:nvPr/>
          </p:nvSpPr>
          <p:spPr bwMode="auto">
            <a:xfrm>
              <a:off x="400" y="1387"/>
              <a:ext cx="5024" cy="7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600" dirty="0" smtClean="0">
                  <a:latin typeface="Courier New" pitchFamily="49" charset="0"/>
                  <a:ea typeface="ＭＳ Ｐゴシック" pitchFamily="34" charset="-128"/>
                </a:rPr>
                <a:t>// We can use List to declare a variable that can 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600" dirty="0" smtClean="0">
                  <a:latin typeface="Courier New" pitchFamily="49" charset="0"/>
                  <a:ea typeface="ＭＳ Ｐゴシック" pitchFamily="34" charset="-128"/>
                </a:rPr>
                <a:t>// refer to either an </a:t>
              </a:r>
              <a:r>
                <a:rPr lang="en-US" sz="1600" dirty="0" err="1" smtClean="0">
                  <a:latin typeface="Courier New" pitchFamily="49" charset="0"/>
                  <a:ea typeface="ＭＳ Ｐゴシック" pitchFamily="34" charset="-128"/>
                </a:rPr>
                <a:t>ArrayList</a:t>
              </a:r>
              <a:r>
                <a:rPr lang="en-US" sz="1600" dirty="0" smtClean="0">
                  <a:latin typeface="Courier New" pitchFamily="49" charset="0"/>
                  <a:ea typeface="ＭＳ Ｐゴシック" pitchFamily="34" charset="-128"/>
                </a:rPr>
                <a:t> or </a:t>
              </a:r>
              <a:r>
                <a:rPr lang="en-US" sz="1600" dirty="0" err="1" smtClean="0">
                  <a:latin typeface="Courier New" pitchFamily="49" charset="0"/>
                  <a:ea typeface="ＭＳ Ｐゴシック" pitchFamily="34" charset="-128"/>
                </a:rPr>
                <a:t>LinkedList</a:t>
              </a:r>
              <a:endParaRPr lang="en-US" sz="1600" dirty="0" smtClean="0"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List</a:t>
              </a: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&lt;Animal&gt; room = new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ArrayList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&lt;Animal&gt;();</a:t>
              </a:r>
              <a:endParaRPr lang="en-US" sz="16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endParaRPr>
            </a:p>
            <a:p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List</a:t>
              </a: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&lt;Animal&gt; cage = new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LinkedList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&lt;Animal&gt;();</a:t>
              </a:r>
            </a:p>
            <a:p>
              <a:endParaRPr lang="en-US" sz="16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endParaRPr>
            </a:p>
            <a:p>
              <a:r>
                <a:rPr lang="en-US" sz="1600" dirty="0" err="1" smtClean="0">
                  <a:latin typeface="Courier New" pitchFamily="49" charset="0"/>
                  <a:cs typeface="Courier New" pitchFamily="49" charset="0"/>
                </a:rPr>
                <a:t>Collections.shuffle</a:t>
              </a: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(room); // reorders the List using</a:t>
              </a:r>
            </a:p>
            <a:p>
              <a:r>
                <a:rPr lang="en-US" sz="1600" dirty="0" err="1" smtClean="0">
                  <a:latin typeface="Courier New" pitchFamily="49" charset="0"/>
                  <a:cs typeface="Courier New" pitchFamily="49" charset="0"/>
                </a:rPr>
                <a:t>Collections.shuffle</a:t>
              </a: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(cage); // the static 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shuffle</a:t>
              </a: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 method</a:t>
              </a:r>
              <a:br>
                <a:rPr lang="en-US" sz="1600" dirty="0" smtClean="0">
                  <a:latin typeface="Courier New" pitchFamily="49" charset="0"/>
                  <a:cs typeface="Courier New" pitchFamily="49" charset="0"/>
                </a:rPr>
              </a:br>
              <a:endParaRPr lang="en-US" sz="1600" dirty="0">
                <a:solidFill>
                  <a:srgbClr val="FF331A"/>
                </a:solidFill>
                <a:latin typeface="Courier New" pitchFamily="49" charset="0"/>
                <a:ea typeface="ＭＳ Ｐゴシック" pitchFamily="34" charset="-128"/>
              </a:endParaRPr>
            </a:p>
          </p:txBody>
        </p:sp>
      </p:grp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33400" y="5181600"/>
            <a:ext cx="7162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US" sz="2000" kern="0" dirty="0" smtClean="0">
                <a:latin typeface="+mn-lt"/>
              </a:rPr>
              <a:t>See the Sun </a:t>
            </a:r>
            <a:r>
              <a:rPr lang="en-US" sz="2000" kern="0" dirty="0" err="1" smtClean="0">
                <a:latin typeface="+mn-lt"/>
              </a:rPr>
              <a:t>Javadoc</a:t>
            </a:r>
            <a:r>
              <a:rPr lang="en-US" sz="2000" kern="0" dirty="0" smtClean="0">
                <a:latin typeface="+mn-lt"/>
              </a:rPr>
              <a:t> for the </a:t>
            </a:r>
            <a:r>
              <a:rPr lang="en-US" sz="2000" b="1" kern="0" dirty="0" smtClean="0">
                <a:latin typeface="+mn-lt"/>
              </a:rPr>
              <a:t>Collections</a:t>
            </a:r>
            <a:r>
              <a:rPr lang="en-US" sz="2000" kern="0" dirty="0" smtClean="0">
                <a:latin typeface="+mn-lt"/>
              </a:rPr>
              <a:t> class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SE-1020</a:t>
            </a:r>
            <a:endParaRPr lang="en-US" altLang="en-US" dirty="0"/>
          </a:p>
          <a:p>
            <a:r>
              <a:rPr lang="en-US" altLang="en-US" dirty="0"/>
              <a:t>Dr. Mark L. Hornick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F774-C083-499E-B44B-EFA6E5F7DDD3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28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dirty="0" smtClean="0"/>
              <a:t>The </a:t>
            </a:r>
            <a:r>
              <a:rPr lang="en-US" sz="2800" dirty="0" smtClean="0">
                <a:solidFill>
                  <a:srgbClr val="990033"/>
                </a:solidFill>
              </a:rPr>
              <a:t>Comparable </a:t>
            </a:r>
            <a:r>
              <a:rPr lang="en-US" sz="2800" b="0" dirty="0" smtClean="0"/>
              <a:t>interface defines a single method that is used to compare two objects</a:t>
            </a:r>
            <a:endParaRPr lang="en-US" sz="2800" b="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3504" y="1448982"/>
            <a:ext cx="7086600" cy="3580218"/>
            <a:chOff x="345" y="1331"/>
            <a:chExt cx="5122" cy="1229"/>
          </a:xfrm>
        </p:grpSpPr>
        <p:sp>
          <p:nvSpPr>
            <p:cNvPr id="1284101" name="Rectangle 5"/>
            <p:cNvSpPr>
              <a:spLocks noChangeArrowheads="1"/>
            </p:cNvSpPr>
            <p:nvPr/>
          </p:nvSpPr>
          <p:spPr bwMode="auto">
            <a:xfrm>
              <a:off x="345" y="1331"/>
              <a:ext cx="5122" cy="12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4102" name="Rectangle 6"/>
            <p:cNvSpPr>
              <a:spLocks noChangeArrowheads="1"/>
            </p:cNvSpPr>
            <p:nvPr/>
          </p:nvSpPr>
          <p:spPr bwMode="auto">
            <a:xfrm>
              <a:off x="400" y="1387"/>
              <a:ext cx="5024" cy="8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public interface 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Comparable&lt;T&gt; {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600" dirty="0" smtClean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	/** Compares this object with the specified other 	object for order. Returns a negative integer, zero, 	or a positive integer as this object is less than, 	equal to, or greater than the specified other 	object. */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	public </a:t>
              </a:r>
              <a:r>
                <a:rPr lang="en-US" sz="1600" dirty="0" err="1" smtClean="0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compareTo</a:t>
              </a: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T</a:t>
              </a: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 </a:t>
              </a:r>
              <a:r>
                <a:rPr lang="en-US" sz="1600" dirty="0" err="1" smtClean="0">
                  <a:latin typeface="Courier New" pitchFamily="49" charset="0"/>
                  <a:cs typeface="Courier New" pitchFamily="49" charset="0"/>
                </a:rPr>
                <a:t>otherObject</a:t>
              </a: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endParaRPr lang="en-US" sz="1600" dirty="0">
                <a:solidFill>
                  <a:srgbClr val="FF331A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endParaRPr>
            </a:p>
          </p:txBody>
        </p:sp>
      </p:grp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33400" y="5181600"/>
            <a:ext cx="7162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US" sz="2000" kern="0" dirty="0" smtClean="0">
                <a:latin typeface="+mn-lt"/>
              </a:rPr>
              <a:t>See the Sun </a:t>
            </a:r>
            <a:r>
              <a:rPr lang="en-US" sz="2000" kern="0" dirty="0" err="1" smtClean="0">
                <a:latin typeface="+mn-lt"/>
              </a:rPr>
              <a:t>Javadoc</a:t>
            </a:r>
            <a:r>
              <a:rPr lang="en-US" sz="2000" kern="0" dirty="0" smtClean="0">
                <a:latin typeface="+mn-lt"/>
              </a:rPr>
              <a:t> for the </a:t>
            </a:r>
            <a:r>
              <a:rPr lang="en-US" sz="2000" b="1" kern="0" dirty="0" smtClean="0">
                <a:latin typeface="+mn-lt"/>
              </a:rPr>
              <a:t>Comparable </a:t>
            </a:r>
            <a:r>
              <a:rPr lang="en-US" sz="2000" kern="0" dirty="0" smtClean="0">
                <a:latin typeface="+mn-lt"/>
              </a:rPr>
              <a:t>interface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SE-1020</a:t>
            </a:r>
            <a:endParaRPr lang="en-US" altLang="en-US" dirty="0"/>
          </a:p>
          <a:p>
            <a:r>
              <a:rPr lang="en-US" altLang="en-US" dirty="0"/>
              <a:t>Dr. Mark L. Hornick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F774-C083-499E-B44B-EFA6E5F7DDD3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28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2011362"/>
          </a:xfrm>
        </p:spPr>
        <p:txBody>
          <a:bodyPr/>
          <a:lstStyle/>
          <a:p>
            <a:r>
              <a:rPr lang="en-US" sz="2800" b="0" dirty="0" smtClean="0"/>
              <a:t>The </a:t>
            </a:r>
            <a:r>
              <a:rPr lang="en-US" sz="2800" dirty="0" smtClean="0">
                <a:solidFill>
                  <a:srgbClr val="990033"/>
                </a:solidFill>
              </a:rPr>
              <a:t>Collections </a:t>
            </a:r>
            <a:r>
              <a:rPr lang="en-US" sz="2800" b="0" dirty="0" smtClean="0"/>
              <a:t>class can </a:t>
            </a:r>
            <a:r>
              <a:rPr lang="en-US" sz="2800" dirty="0" smtClean="0"/>
              <a:t>sort</a:t>
            </a:r>
            <a:r>
              <a:rPr lang="en-US" sz="2800" b="0" dirty="0" smtClean="0"/>
              <a:t> a collection that implements the </a:t>
            </a:r>
            <a:r>
              <a:rPr lang="en-US" sz="2800" dirty="0" smtClean="0"/>
              <a:t>List</a:t>
            </a:r>
            <a:r>
              <a:rPr lang="en-US" sz="2800" b="0" dirty="0" smtClean="0"/>
              <a:t> interface, provided that the elements of the List implement the </a:t>
            </a:r>
            <a:r>
              <a:rPr lang="en-US" sz="2800" dirty="0" smtClean="0"/>
              <a:t>Comparable</a:t>
            </a:r>
            <a:r>
              <a:rPr lang="en-US" sz="2800" b="0" dirty="0" smtClean="0"/>
              <a:t> interface</a:t>
            </a:r>
            <a:endParaRPr lang="en-US" sz="2800" b="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3504" y="2286000"/>
            <a:ext cx="7086600" cy="2743200"/>
            <a:chOff x="345" y="1331"/>
            <a:chExt cx="5122" cy="1229"/>
          </a:xfrm>
        </p:grpSpPr>
        <p:sp>
          <p:nvSpPr>
            <p:cNvPr id="1284101" name="Rectangle 5"/>
            <p:cNvSpPr>
              <a:spLocks noChangeArrowheads="1"/>
            </p:cNvSpPr>
            <p:nvPr/>
          </p:nvSpPr>
          <p:spPr bwMode="auto">
            <a:xfrm>
              <a:off x="345" y="1331"/>
              <a:ext cx="5122" cy="12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4102" name="Rectangle 6"/>
            <p:cNvSpPr>
              <a:spLocks noChangeArrowheads="1"/>
            </p:cNvSpPr>
            <p:nvPr/>
          </p:nvSpPr>
          <p:spPr bwMode="auto">
            <a:xfrm>
              <a:off x="400" y="1387"/>
              <a:ext cx="5024" cy="1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600" dirty="0" smtClean="0">
                  <a:latin typeface="Courier New" pitchFamily="49" charset="0"/>
                  <a:ea typeface="ＭＳ Ｐゴシック" pitchFamily="34" charset="-128"/>
                </a:rPr>
                <a:t>// We can use List to declare a variable that can 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600" dirty="0" smtClean="0">
                  <a:latin typeface="Courier New" pitchFamily="49" charset="0"/>
                  <a:ea typeface="ＭＳ Ｐゴシック" pitchFamily="34" charset="-128"/>
                </a:rPr>
                <a:t>// refer to either an </a:t>
              </a:r>
              <a:r>
                <a:rPr lang="en-US" sz="1600" dirty="0" err="1" smtClean="0">
                  <a:latin typeface="Courier New" pitchFamily="49" charset="0"/>
                  <a:ea typeface="ＭＳ Ｐゴシック" pitchFamily="34" charset="-128"/>
                </a:rPr>
                <a:t>ArrayList</a:t>
              </a:r>
              <a:r>
                <a:rPr lang="en-US" sz="1600" dirty="0" smtClean="0">
                  <a:latin typeface="Courier New" pitchFamily="49" charset="0"/>
                  <a:ea typeface="ＭＳ Ｐゴシック" pitchFamily="34" charset="-128"/>
                </a:rPr>
                <a:t> or </a:t>
              </a:r>
              <a:r>
                <a:rPr lang="en-US" sz="1600" dirty="0" err="1" smtClean="0">
                  <a:latin typeface="Courier New" pitchFamily="49" charset="0"/>
                  <a:ea typeface="ＭＳ Ｐゴシック" pitchFamily="34" charset="-128"/>
                </a:rPr>
                <a:t>LinkedList</a:t>
              </a:r>
              <a:endParaRPr lang="en-US" sz="1600" dirty="0" smtClean="0"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List</a:t>
              </a: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&lt;Animal&gt; room = new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ArrayList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&lt;Animal&gt;();</a:t>
              </a:r>
              <a:endParaRPr lang="en-US" sz="16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endParaRPr>
            </a:p>
            <a:p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List</a:t>
              </a: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&lt;Animal&gt; cage = new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LinkedList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&lt;Animal&gt;();</a:t>
              </a:r>
            </a:p>
            <a:p>
              <a:endParaRPr lang="en-US" sz="16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endParaRPr>
            </a:p>
            <a:p>
              <a:r>
                <a:rPr lang="en-US" sz="1600" dirty="0" err="1" smtClean="0">
                  <a:latin typeface="Courier New" pitchFamily="49" charset="0"/>
                  <a:cs typeface="Courier New" pitchFamily="49" charset="0"/>
                </a:rPr>
                <a:t>Collections.sort</a:t>
              </a: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(room); // reorders the List using</a:t>
              </a:r>
            </a:p>
            <a:p>
              <a:r>
                <a:rPr lang="en-US" sz="1600" dirty="0" err="1" smtClean="0">
                  <a:latin typeface="Courier New" pitchFamily="49" charset="0"/>
                  <a:cs typeface="Courier New" pitchFamily="49" charset="0"/>
                </a:rPr>
                <a:t>Collections.sort</a:t>
              </a: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(cage); // the static 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sort </a:t>
              </a: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method</a:t>
              </a:r>
            </a:p>
            <a:p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/>
              </a:r>
              <a:br>
                <a:rPr lang="en-US" sz="1600" dirty="0" smtClean="0">
                  <a:latin typeface="Courier New" pitchFamily="49" charset="0"/>
                  <a:cs typeface="Courier New" pitchFamily="49" charset="0"/>
                </a:rPr>
              </a:br>
              <a:endParaRPr lang="en-US" sz="1600" dirty="0">
                <a:solidFill>
                  <a:srgbClr val="FF331A"/>
                </a:solidFill>
                <a:latin typeface="Courier New" pitchFamily="49" charset="0"/>
                <a:ea typeface="ＭＳ Ｐゴシック" pitchFamily="34" charset="-128"/>
              </a:endParaRPr>
            </a:p>
          </p:txBody>
        </p:sp>
      </p:grp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33400" y="5181600"/>
            <a:ext cx="7162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2000" dirty="0" smtClean="0">
                <a:latin typeface="+mj-lt"/>
                <a:cs typeface="Courier New" pitchFamily="49" charset="0"/>
              </a:rPr>
              <a:t>Note: </a:t>
            </a:r>
            <a:r>
              <a:rPr lang="en-US" sz="2000" b="1" dirty="0" smtClean="0">
                <a:latin typeface="+mj-lt"/>
                <a:cs typeface="Courier New" pitchFamily="49" charset="0"/>
              </a:rPr>
              <a:t>Animal</a:t>
            </a:r>
            <a:r>
              <a:rPr lang="en-US" sz="2000" dirty="0" smtClean="0">
                <a:latin typeface="+mj-lt"/>
                <a:cs typeface="Courier New" pitchFamily="49" charset="0"/>
              </a:rPr>
              <a:t> must </a:t>
            </a:r>
            <a:r>
              <a:rPr lang="en-US" sz="2000" b="1" i="1" dirty="0" smtClean="0">
                <a:solidFill>
                  <a:srgbClr val="9A0075"/>
                </a:solidFill>
                <a:latin typeface="+mj-lt"/>
                <a:cs typeface="Courier New" pitchFamily="49" charset="0"/>
              </a:rPr>
              <a:t>extend</a:t>
            </a:r>
            <a:r>
              <a:rPr lang="en-US" sz="2000" dirty="0" smtClean="0">
                <a:latin typeface="+mj-lt"/>
                <a:cs typeface="Courier New" pitchFamily="49" charset="0"/>
              </a:rPr>
              <a:t> the </a:t>
            </a:r>
            <a:r>
              <a:rPr lang="en-US" sz="2000" b="1" dirty="0" smtClean="0">
                <a:latin typeface="+mj-lt"/>
                <a:cs typeface="Courier New" pitchFamily="49" charset="0"/>
              </a:rPr>
              <a:t>Comparable</a:t>
            </a:r>
            <a:r>
              <a:rPr lang="en-US" sz="2000" dirty="0" smtClean="0">
                <a:latin typeface="+mj-lt"/>
                <a:cs typeface="Courier New" pitchFamily="49" charset="0"/>
              </a:rPr>
              <a:t> interface:</a:t>
            </a:r>
            <a:br>
              <a:rPr lang="en-US" sz="2000" dirty="0" smtClean="0">
                <a:latin typeface="+mj-lt"/>
                <a:cs typeface="Courier New" pitchFamily="49" charset="0"/>
              </a:rPr>
            </a:b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interface Animal </a:t>
            </a:r>
            <a:r>
              <a:rPr lang="en-US" sz="1600" b="1" dirty="0" smtClean="0">
                <a:solidFill>
                  <a:srgbClr val="9A0075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Comparable&lt;Animal&gt;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med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SE-1020</a:t>
            </a:r>
            <a:endParaRPr lang="en-US" altLang="en-US" dirty="0"/>
          </a:p>
          <a:p>
            <a:r>
              <a:rPr lang="en-US" altLang="en-US" dirty="0"/>
              <a:t>Dr. Mark L. Hornick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F6818-DA56-40A2-9F58-5136A727E0A8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30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401762"/>
          </a:xfrm>
        </p:spPr>
        <p:txBody>
          <a:bodyPr/>
          <a:lstStyle/>
          <a:p>
            <a:r>
              <a:rPr lang="en-US" sz="2400" dirty="0" smtClean="0"/>
              <a:t>Sometimes, multiple classes implement similar behavior (via similar methods), even if the details of the behavior are different from class.</a:t>
            </a:r>
            <a:endParaRPr lang="en-US" sz="2400" dirty="0"/>
          </a:p>
        </p:txBody>
      </p:sp>
      <p:sp>
        <p:nvSpPr>
          <p:cNvPr id="130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05000"/>
            <a:ext cx="8001000" cy="2971800"/>
          </a:xfrm>
          <a:noFill/>
          <a:ln/>
        </p:spPr>
        <p:txBody>
          <a:bodyPr/>
          <a:lstStyle/>
          <a:p>
            <a:pPr>
              <a:buNone/>
            </a:pPr>
            <a:r>
              <a:rPr lang="en-US" sz="2400" dirty="0" smtClean="0"/>
              <a:t>	</a:t>
            </a:r>
            <a:endParaRPr lang="en-US" sz="2400" dirty="0"/>
          </a:p>
          <a:p>
            <a:pPr lvl="1"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That is, even </a:t>
            </a:r>
            <a:r>
              <a:rPr lang="en-US" sz="2000" dirty="0">
                <a:solidFill>
                  <a:srgbClr val="0070C0"/>
                </a:solidFill>
              </a:rPr>
              <a:t>though the method </a:t>
            </a:r>
            <a:r>
              <a:rPr lang="en-US" sz="2000" b="1" i="1" dirty="0">
                <a:solidFill>
                  <a:srgbClr val="0070C0"/>
                </a:solidFill>
              </a:rPr>
              <a:t>names</a:t>
            </a:r>
            <a:r>
              <a:rPr lang="en-US" sz="2000" dirty="0">
                <a:solidFill>
                  <a:srgbClr val="0070C0"/>
                </a:solidFill>
              </a:rPr>
              <a:t> and </a:t>
            </a:r>
            <a:r>
              <a:rPr lang="en-US" sz="2000" b="1" i="1" dirty="0">
                <a:solidFill>
                  <a:srgbClr val="0070C0"/>
                </a:solidFill>
              </a:rPr>
              <a:t>parameters</a:t>
            </a:r>
            <a:r>
              <a:rPr lang="en-US" sz="2000" dirty="0">
                <a:solidFill>
                  <a:srgbClr val="0070C0"/>
                </a:solidFill>
              </a:rPr>
              <a:t> are the </a:t>
            </a:r>
            <a:r>
              <a:rPr lang="en-US" sz="2000" i="1" dirty="0">
                <a:solidFill>
                  <a:srgbClr val="0070C0"/>
                </a:solidFill>
              </a:rPr>
              <a:t>same</a:t>
            </a:r>
            <a:r>
              <a:rPr lang="en-US" sz="2000" dirty="0">
                <a:solidFill>
                  <a:srgbClr val="0070C0"/>
                </a:solidFill>
              </a:rPr>
              <a:t> between </a:t>
            </a:r>
            <a:r>
              <a:rPr lang="en-US" sz="2000" dirty="0" smtClean="0">
                <a:solidFill>
                  <a:srgbClr val="0070C0"/>
                </a:solidFill>
              </a:rPr>
              <a:t>the classes, the details of the method’s implementation differs from class to class</a:t>
            </a:r>
            <a:br>
              <a:rPr lang="en-US" sz="2000" dirty="0" smtClean="0">
                <a:solidFill>
                  <a:srgbClr val="0070C0"/>
                </a:solidFill>
              </a:rPr>
            </a:br>
            <a:endParaRPr lang="en-US" sz="2000" dirty="0" smtClean="0">
              <a:solidFill>
                <a:srgbClr val="0070C0"/>
              </a:solidFill>
            </a:endParaRPr>
          </a:p>
          <a:p>
            <a:pPr lvl="1"/>
            <a:r>
              <a:rPr lang="en-US" sz="2000" dirty="0" smtClean="0">
                <a:solidFill>
                  <a:srgbClr val="00B050"/>
                </a:solidFill>
              </a:rPr>
              <a:t>Example: Every “</a:t>
            </a:r>
            <a:r>
              <a:rPr lang="en-US" sz="2000" b="1" i="1" dirty="0" smtClean="0">
                <a:solidFill>
                  <a:srgbClr val="00B050"/>
                </a:solidFill>
              </a:rPr>
              <a:t>animal-type</a:t>
            </a:r>
            <a:r>
              <a:rPr lang="en-US" sz="2000" dirty="0" smtClean="0">
                <a:solidFill>
                  <a:srgbClr val="00B050"/>
                </a:solidFill>
              </a:rPr>
              <a:t>” class exhibits a “speak” behavior, although each specific behavior is different</a:t>
            </a:r>
            <a:endParaRPr lang="en-US" sz="2000" dirty="0">
              <a:solidFill>
                <a:srgbClr val="00B050"/>
              </a:solidFill>
            </a:endParaRPr>
          </a:p>
        </p:txBody>
      </p:sp>
      <p:pic>
        <p:nvPicPr>
          <p:cNvPr id="8" name="Picture 2" descr="C:\Documents and Settings\hornick\Local Settings\Temporary Internet Files\Content.IE5\YDNS56TQ\MPj0433208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4800600"/>
            <a:ext cx="1524000" cy="1524000"/>
          </a:xfrm>
          <a:prstGeom prst="rect">
            <a:avLst/>
          </a:prstGeom>
          <a:noFill/>
        </p:spPr>
      </p:pic>
      <p:pic>
        <p:nvPicPr>
          <p:cNvPr id="9" name="Picture 3" descr="C:\Documents and Settings\hornick\Local Settings\Temporary Internet Files\Content.IE5\ZA2K08IP\MCj0417482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4572000"/>
            <a:ext cx="1439862" cy="1716087"/>
          </a:xfrm>
          <a:prstGeom prst="rect">
            <a:avLst/>
          </a:prstGeom>
          <a:noFill/>
        </p:spPr>
      </p:pic>
      <p:pic>
        <p:nvPicPr>
          <p:cNvPr id="1026" name="Picture 2" descr="C:\Documents and Settings\hornick\Local Settings\Temporary Internet Files\Content.IE5\ZA2K08IP\MCj0391432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2800" y="4572000"/>
            <a:ext cx="1778508" cy="1822399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0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0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0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662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SE-1020</a:t>
            </a:r>
            <a:endParaRPr lang="en-US" altLang="en-US" dirty="0"/>
          </a:p>
          <a:p>
            <a:r>
              <a:rPr lang="en-US" altLang="en-US" dirty="0"/>
              <a:t>Dr. Mark L. Hornick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F6818-DA56-40A2-9F58-5136A727E0A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30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14400"/>
            <a:ext cx="7543800" cy="792162"/>
          </a:xfrm>
        </p:spPr>
        <p:txBody>
          <a:bodyPr/>
          <a:lstStyle/>
          <a:p>
            <a:r>
              <a:rPr lang="en-US" sz="2800" dirty="0" smtClean="0"/>
              <a:t>The common behaviors that must be implemented in various classes can be declared in a special type of “class” called an </a:t>
            </a:r>
            <a:r>
              <a:rPr lang="en-US" sz="2800" u="sng" dirty="0" smtClean="0"/>
              <a:t>interface</a:t>
            </a:r>
          </a:p>
        </p:txBody>
      </p:sp>
      <p:sp>
        <p:nvSpPr>
          <p:cNvPr id="130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6477000" cy="4419600"/>
          </a:xfrm>
          <a:noFill/>
          <a:ln/>
        </p:spPr>
        <p:txBody>
          <a:bodyPr/>
          <a:lstStyle/>
          <a:p>
            <a:pPr lvl="1">
              <a:buNone/>
            </a:pPr>
            <a:r>
              <a:rPr lang="en-US" sz="2000" dirty="0" smtClean="0">
                <a:solidFill>
                  <a:srgbClr val="5600AC"/>
                </a:solidFill>
              </a:rPr>
              <a:t>	When a class declares that it </a:t>
            </a:r>
            <a:r>
              <a:rPr lang="en-US" sz="2000" b="1" dirty="0" smtClean="0">
                <a:solidFill>
                  <a:srgbClr val="5600AC"/>
                </a:solidFill>
              </a:rPr>
              <a:t>implements</a:t>
            </a:r>
            <a:r>
              <a:rPr lang="en-US" sz="2000" dirty="0" smtClean="0">
                <a:solidFill>
                  <a:srgbClr val="5600AC"/>
                </a:solidFill>
              </a:rPr>
              <a:t> an interface, it </a:t>
            </a:r>
            <a:r>
              <a:rPr lang="en-US" sz="2000" i="1" dirty="0" smtClean="0">
                <a:solidFill>
                  <a:srgbClr val="5600AC"/>
                </a:solidFill>
              </a:rPr>
              <a:t>contractually guarantees</a:t>
            </a:r>
            <a:r>
              <a:rPr lang="en-US" sz="2000" dirty="0" smtClean="0">
                <a:solidFill>
                  <a:srgbClr val="5600AC"/>
                </a:solidFill>
              </a:rPr>
              <a:t> that it actually implements (</a:t>
            </a:r>
            <a:r>
              <a:rPr lang="en-US" sz="2000" b="1" dirty="0" smtClean="0">
                <a:solidFill>
                  <a:srgbClr val="5600AC"/>
                </a:solidFill>
              </a:rPr>
              <a:t>defines</a:t>
            </a:r>
            <a:r>
              <a:rPr lang="en-US" sz="2000" dirty="0" smtClean="0">
                <a:solidFill>
                  <a:srgbClr val="5600AC"/>
                </a:solidFill>
              </a:rPr>
              <a:t>) those behaviors </a:t>
            </a:r>
            <a:r>
              <a:rPr lang="en-US" sz="2000" b="1" dirty="0" smtClean="0">
                <a:solidFill>
                  <a:srgbClr val="5600AC"/>
                </a:solidFill>
              </a:rPr>
              <a:t>declared</a:t>
            </a:r>
            <a:r>
              <a:rPr lang="en-US" sz="2000" dirty="0" smtClean="0">
                <a:solidFill>
                  <a:srgbClr val="5600AC"/>
                </a:solidFill>
              </a:rPr>
              <a:t> by the </a:t>
            </a:r>
            <a:r>
              <a:rPr lang="en-US" sz="2000" b="1" dirty="0" smtClean="0">
                <a:solidFill>
                  <a:srgbClr val="5600AC"/>
                </a:solidFill>
              </a:rPr>
              <a:t>interface</a:t>
            </a:r>
            <a:br>
              <a:rPr lang="en-US" sz="2000" b="1" dirty="0" smtClean="0">
                <a:solidFill>
                  <a:srgbClr val="5600AC"/>
                </a:solidFill>
              </a:rPr>
            </a:br>
            <a:r>
              <a:rPr lang="en-US" sz="2000" b="1" dirty="0" smtClean="0">
                <a:solidFill>
                  <a:srgbClr val="5600AC"/>
                </a:solidFill>
              </a:rPr>
              <a:t/>
            </a:r>
            <a:br>
              <a:rPr lang="en-US" sz="2000" b="1" dirty="0" smtClean="0">
                <a:solidFill>
                  <a:srgbClr val="5600AC"/>
                </a:solidFill>
              </a:rPr>
            </a:br>
            <a:r>
              <a:rPr lang="en-US" sz="2000" b="1" dirty="0" smtClean="0">
                <a:solidFill>
                  <a:srgbClr val="5600AC"/>
                </a:solidFill>
              </a:rPr>
              <a:t/>
            </a:r>
            <a:br>
              <a:rPr lang="en-US" sz="2000" b="1" dirty="0" smtClean="0">
                <a:solidFill>
                  <a:srgbClr val="5600AC"/>
                </a:solidFill>
              </a:rPr>
            </a:br>
            <a:r>
              <a:rPr lang="en-US" sz="1400" b="1" dirty="0" smtClean="0">
                <a:solidFill>
                  <a:srgbClr val="5600AC"/>
                </a:solidFill>
              </a:rPr>
              <a:t/>
            </a:r>
            <a:br>
              <a:rPr lang="en-US" sz="1400" b="1" dirty="0" smtClean="0">
                <a:solidFill>
                  <a:srgbClr val="5600AC"/>
                </a:solidFill>
              </a:rPr>
            </a:br>
            <a:endParaRPr lang="en-US" sz="1400" b="1" dirty="0" smtClean="0">
              <a:solidFill>
                <a:srgbClr val="5600AC"/>
              </a:solidFill>
            </a:endParaRPr>
          </a:p>
          <a:p>
            <a:pPr lvl="1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	In this way, each class implementing the interface </a:t>
            </a:r>
            <a:r>
              <a:rPr lang="en-US" sz="2000" b="1" i="1" dirty="0" smtClean="0">
                <a:solidFill>
                  <a:srgbClr val="C00000"/>
                </a:solidFill>
              </a:rPr>
              <a:t>can appear to be the same </a:t>
            </a:r>
            <a:r>
              <a:rPr lang="en-US" sz="2000" dirty="0" smtClean="0">
                <a:solidFill>
                  <a:srgbClr val="C00000"/>
                </a:solidFill>
              </a:rPr>
              <a:t>to a user of that class, because each class contains the exact methods declared in the interface</a:t>
            </a:r>
          </a:p>
        </p:txBody>
      </p:sp>
      <p:pic>
        <p:nvPicPr>
          <p:cNvPr id="1359877" name="Picture 5" descr="C:\Documents and Settings\hornick\Local Settings\Temporary Internet Files\Content.IE5\ZA2K08IP\MCj0339716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4267200"/>
            <a:ext cx="1357009" cy="1371600"/>
          </a:xfrm>
          <a:prstGeom prst="rect">
            <a:avLst/>
          </a:prstGeom>
          <a:noFill/>
        </p:spPr>
      </p:pic>
      <p:pic>
        <p:nvPicPr>
          <p:cNvPr id="1026" name="Picture 2" descr="C:\Documents and Settings\hornick\Local Settings\Temporary Internet Files\Content.IE5\J0UX52QD\MCj0250043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1447800"/>
            <a:ext cx="2305616" cy="2326741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0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0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662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SE-1020</a:t>
            </a:r>
            <a:endParaRPr lang="en-US" altLang="en-US" dirty="0"/>
          </a:p>
          <a:p>
            <a:r>
              <a:rPr lang="en-US" altLang="en-US" dirty="0"/>
              <a:t>Dr. Mark L. Hornick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92111-E7C7-4BE5-BE7A-1335E2ED8B5A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35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7543800" cy="792162"/>
          </a:xfrm>
        </p:spPr>
        <p:txBody>
          <a:bodyPr/>
          <a:lstStyle/>
          <a:p>
            <a:r>
              <a:rPr lang="en-US" sz="2800" b="0" dirty="0" smtClean="0"/>
              <a:t>The Java </a:t>
            </a:r>
            <a:r>
              <a:rPr lang="en-US" sz="2800" dirty="0">
                <a:solidFill>
                  <a:srgbClr val="5600AC"/>
                </a:solidFill>
                <a:latin typeface="Courier New" pitchFamily="49" charset="0"/>
              </a:rPr>
              <a:t>interface</a:t>
            </a:r>
            <a:r>
              <a:rPr lang="en-US" sz="2800" b="0" dirty="0" smtClean="0"/>
              <a:t> is used to </a:t>
            </a:r>
            <a:r>
              <a:rPr lang="en-US" sz="2800" b="0" dirty="0" smtClean="0">
                <a:solidFill>
                  <a:srgbClr val="FF0000"/>
                </a:solidFill>
              </a:rPr>
              <a:t>declare </a:t>
            </a:r>
            <a:r>
              <a:rPr lang="en-US" sz="2800" b="0" dirty="0" smtClean="0"/>
              <a:t>a behavior (only method headers) that will be </a:t>
            </a:r>
            <a:r>
              <a:rPr lang="en-US" sz="2800" b="0" dirty="0" smtClean="0">
                <a:solidFill>
                  <a:srgbClr val="FF0000"/>
                </a:solidFill>
              </a:rPr>
              <a:t>defined</a:t>
            </a:r>
            <a:r>
              <a:rPr lang="en-US" sz="2800" b="0" dirty="0" smtClean="0"/>
              <a:t> in classes </a:t>
            </a:r>
            <a:r>
              <a:rPr lang="en-US" sz="2800" b="0" dirty="0" smtClean="0">
                <a:solidFill>
                  <a:srgbClr val="FF0000"/>
                </a:solidFill>
              </a:rPr>
              <a:t>implementing</a:t>
            </a:r>
            <a:r>
              <a:rPr lang="en-US" sz="2800" b="0" dirty="0" smtClean="0"/>
              <a:t> that interface</a:t>
            </a:r>
            <a:endParaRPr lang="en-US" sz="2800" b="0" dirty="0"/>
          </a:p>
        </p:txBody>
      </p:sp>
      <p:sp>
        <p:nvSpPr>
          <p:cNvPr id="135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077200" cy="4419600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p</a:t>
            </a:r>
            <a:r>
              <a:rPr lang="en-US" sz="2000" b="1" dirty="0" smtClean="0">
                <a:latin typeface="Courier New" pitchFamily="49" charset="0"/>
              </a:rPr>
              <a:t>ublic </a:t>
            </a:r>
            <a:r>
              <a:rPr lang="en-US" sz="2000" b="1" dirty="0">
                <a:solidFill>
                  <a:srgbClr val="5600AC"/>
                </a:solidFill>
                <a:latin typeface="Courier New" pitchFamily="49" charset="0"/>
              </a:rPr>
              <a:t>interface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Animal {</a:t>
            </a: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	public static final 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FURRY=1;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//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attr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defn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/>
            </a:r>
            <a:b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</a:rPr>
              <a:t>public static final 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SCALY=2;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//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attr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defn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/>
            </a:r>
            <a:b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</a:rPr>
              <a:t>…	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	public void eat()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; // method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decl</a:t>
            </a:r>
            <a:endParaRPr lang="en-US" sz="2000" b="1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	public void speak()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; // method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decl</a:t>
            </a:r>
            <a:endParaRPr lang="en-US" sz="2000" b="1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…</a:t>
            </a:r>
            <a:endParaRPr lang="en-US" sz="2000" b="1" dirty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  <a:endParaRPr lang="en-US" sz="2600" b="1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2600" dirty="0" smtClean="0">
                <a:solidFill>
                  <a:srgbClr val="00B050"/>
                </a:solidFill>
              </a:rPr>
              <a:t>Remember: Interfaces are </a:t>
            </a:r>
            <a:r>
              <a:rPr lang="en-US" sz="2600" b="1" dirty="0" smtClean="0">
                <a:solidFill>
                  <a:srgbClr val="00B050"/>
                </a:solidFill>
              </a:rPr>
              <a:t>not</a:t>
            </a:r>
            <a:r>
              <a:rPr lang="en-US" sz="2600" dirty="0" smtClean="0">
                <a:solidFill>
                  <a:srgbClr val="00B050"/>
                </a:solidFill>
              </a:rPr>
              <a:t> classes:</a:t>
            </a:r>
            <a:endParaRPr lang="en-US" sz="2600" dirty="0" smtClean="0"/>
          </a:p>
          <a:p>
            <a:pPr lvl="1"/>
            <a:r>
              <a:rPr lang="en-US" sz="2200" dirty="0" smtClean="0"/>
              <a:t>They cannot be instantiated</a:t>
            </a:r>
          </a:p>
          <a:p>
            <a:pPr lvl="1"/>
            <a:r>
              <a:rPr lang="en-US" sz="2200" dirty="0" smtClean="0"/>
              <a:t>They </a:t>
            </a:r>
            <a:r>
              <a:rPr lang="en-US" sz="2200" b="1" dirty="0" smtClean="0">
                <a:solidFill>
                  <a:srgbClr val="FF0000"/>
                </a:solidFill>
              </a:rPr>
              <a:t>declare</a:t>
            </a:r>
            <a:r>
              <a:rPr lang="en-US" sz="2200" dirty="0" smtClean="0"/>
              <a:t> </a:t>
            </a:r>
            <a:r>
              <a:rPr lang="en-US" sz="2200" i="1" dirty="0" smtClean="0"/>
              <a:t>public, non-static</a:t>
            </a:r>
            <a:r>
              <a:rPr lang="en-US" sz="2200" dirty="0" smtClean="0"/>
              <a:t> methods</a:t>
            </a:r>
            <a:r>
              <a:rPr lang="en-US" sz="2200" dirty="0" smtClean="0"/>
              <a:t>, but do not </a:t>
            </a:r>
            <a:r>
              <a:rPr lang="en-US" sz="2200" b="1" dirty="0" smtClean="0">
                <a:solidFill>
                  <a:srgbClr val="FF0000"/>
                </a:solidFill>
              </a:rPr>
              <a:t>define</a:t>
            </a:r>
            <a:r>
              <a:rPr lang="en-US" sz="2200" dirty="0" smtClean="0"/>
              <a:t> them</a:t>
            </a:r>
          </a:p>
          <a:p>
            <a:pPr lvl="1"/>
            <a:r>
              <a:rPr lang="en-US" sz="2200" dirty="0" smtClean="0"/>
              <a:t>They can only </a:t>
            </a:r>
            <a:r>
              <a:rPr lang="en-US" sz="2200" dirty="0" smtClean="0">
                <a:solidFill>
                  <a:srgbClr val="FF0000"/>
                </a:solidFill>
              </a:rPr>
              <a:t>define</a:t>
            </a:r>
            <a:r>
              <a:rPr lang="en-US" sz="2200" dirty="0" smtClean="0"/>
              <a:t> </a:t>
            </a:r>
            <a:r>
              <a:rPr lang="en-US" sz="2200" b="1" dirty="0" smtClean="0"/>
              <a:t>public static </a:t>
            </a:r>
            <a:r>
              <a:rPr lang="en-US" sz="2200" dirty="0" smtClean="0"/>
              <a:t>attributes (constants)</a:t>
            </a:r>
            <a:endParaRPr lang="en-US" sz="2200" dirty="0"/>
          </a:p>
        </p:txBody>
      </p:sp>
    </p:spTree>
  </p:cSld>
  <p:clrMapOvr>
    <a:masterClrMapping/>
  </p:clrMapOvr>
  <p:transition spd="med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5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5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5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5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5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5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5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5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5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355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577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SE-1020</a:t>
            </a:r>
            <a:endParaRPr lang="en-US" altLang="en-US" dirty="0"/>
          </a:p>
          <a:p>
            <a:r>
              <a:rPr lang="en-US" altLang="en-US" dirty="0"/>
              <a:t>Dr. Mark L. Hornick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92111-E7C7-4BE5-BE7A-1335E2ED8B5A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35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r>
              <a:rPr lang="en-US" sz="3500" dirty="0" smtClean="0"/>
              <a:t>Implementation of an interface</a:t>
            </a:r>
            <a:endParaRPr lang="en-US" sz="3500" dirty="0"/>
          </a:p>
        </p:txBody>
      </p:sp>
      <p:sp>
        <p:nvSpPr>
          <p:cNvPr id="135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077200" cy="4724400"/>
          </a:xfrm>
          <a:noFill/>
          <a:ln/>
        </p:spPr>
        <p:txBody>
          <a:bodyPr/>
          <a:lstStyle/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public </a:t>
            </a:r>
            <a:r>
              <a:rPr lang="en-US" sz="2000" b="1" dirty="0" smtClean="0">
                <a:solidFill>
                  <a:srgbClr val="5600AC"/>
                </a:solidFill>
                <a:latin typeface="Courier New" pitchFamily="49" charset="0"/>
              </a:rPr>
              <a:t>class </a:t>
            </a:r>
            <a:r>
              <a:rPr lang="en-US" sz="2000" b="1" dirty="0" smtClean="0">
                <a:latin typeface="Courier New" pitchFamily="49" charset="0"/>
              </a:rPr>
              <a:t>Dog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implements</a:t>
            </a:r>
            <a:r>
              <a:rPr lang="en-US" sz="2000" b="1" dirty="0" smtClean="0">
                <a:latin typeface="Courier New" pitchFamily="49" charset="0"/>
              </a:rPr>
              <a:t> Animal{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	public void eat() {</a:t>
            </a:r>
            <a:br>
              <a:rPr lang="en-US" sz="2000" b="1" dirty="0" smtClean="0">
                <a:latin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</a:rPr>
              <a:t>(“Yum! A bone!”);</a:t>
            </a:r>
            <a:br>
              <a:rPr lang="en-US" sz="2000" b="1" dirty="0" smtClean="0">
                <a:latin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… more code here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public </a:t>
            </a:r>
            <a:r>
              <a:rPr lang="en-US" sz="2000" b="1" dirty="0" smtClean="0">
                <a:solidFill>
                  <a:srgbClr val="5600AC"/>
                </a:solidFill>
                <a:latin typeface="Courier New" pitchFamily="49" charset="0"/>
              </a:rPr>
              <a:t>class </a:t>
            </a:r>
            <a:r>
              <a:rPr lang="en-US" sz="2000" b="1" dirty="0" smtClean="0">
                <a:latin typeface="Courier New" pitchFamily="49" charset="0"/>
              </a:rPr>
              <a:t>Cat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implements</a:t>
            </a:r>
            <a:r>
              <a:rPr lang="en-US" sz="2000" b="1" dirty="0" smtClean="0">
                <a:latin typeface="Courier New" pitchFamily="49" charset="0"/>
              </a:rPr>
              <a:t> Animal{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	public void eat() {</a:t>
            </a:r>
            <a:br>
              <a:rPr lang="en-US" sz="2000" b="1" dirty="0" smtClean="0">
                <a:latin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</a:rPr>
              <a:t>(“Yum! A mouse!”);</a:t>
            </a:r>
            <a:br>
              <a:rPr lang="en-US" sz="2000" b="1" dirty="0" smtClean="0">
                <a:latin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… more code here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2600" dirty="0" smtClean="0"/>
              <a:t>	</a:t>
            </a:r>
            <a:r>
              <a:rPr lang="en-US" sz="2600" dirty="0" smtClean="0">
                <a:solidFill>
                  <a:srgbClr val="00B050"/>
                </a:solidFill>
              </a:rPr>
              <a:t>Note the distinction here between </a:t>
            </a:r>
            <a:r>
              <a:rPr lang="en-US" sz="2600" i="1" dirty="0" smtClean="0">
                <a:solidFill>
                  <a:srgbClr val="00B050"/>
                </a:solidFill>
              </a:rPr>
              <a:t>overriding</a:t>
            </a:r>
            <a:r>
              <a:rPr lang="en-US" sz="2600" dirty="0" smtClean="0">
                <a:solidFill>
                  <a:srgbClr val="00B050"/>
                </a:solidFill>
              </a:rPr>
              <a:t> a </a:t>
            </a:r>
            <a:r>
              <a:rPr lang="en-US" sz="2600" u="sng" dirty="0" smtClean="0">
                <a:solidFill>
                  <a:srgbClr val="00B050"/>
                </a:solidFill>
              </a:rPr>
              <a:t>base class</a:t>
            </a:r>
            <a:r>
              <a:rPr lang="en-US" sz="2600" dirty="0" smtClean="0">
                <a:solidFill>
                  <a:srgbClr val="00B050"/>
                </a:solidFill>
              </a:rPr>
              <a:t> method and </a:t>
            </a:r>
            <a:r>
              <a:rPr lang="en-US" sz="2600" i="1" dirty="0" smtClean="0">
                <a:solidFill>
                  <a:srgbClr val="00B050"/>
                </a:solidFill>
              </a:rPr>
              <a:t>implementing</a:t>
            </a:r>
            <a:r>
              <a:rPr lang="en-US" sz="2600" dirty="0" smtClean="0">
                <a:solidFill>
                  <a:srgbClr val="00B050"/>
                </a:solidFill>
              </a:rPr>
              <a:t> an </a:t>
            </a:r>
            <a:r>
              <a:rPr lang="en-US" sz="2600" u="sng" dirty="0" smtClean="0">
                <a:solidFill>
                  <a:srgbClr val="00B050"/>
                </a:solidFill>
              </a:rPr>
              <a:t>interface </a:t>
            </a:r>
            <a:r>
              <a:rPr lang="en-US" sz="2600" dirty="0" smtClean="0">
                <a:solidFill>
                  <a:srgbClr val="00B050"/>
                </a:solidFill>
              </a:rPr>
              <a:t>method</a:t>
            </a:r>
            <a:endParaRPr lang="en-US" sz="2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med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5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5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5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5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5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5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5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5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5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577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371600"/>
            <a:ext cx="6242050" cy="3804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543800" cy="1295400"/>
          </a:xfrm>
        </p:spPr>
        <p:txBody>
          <a:bodyPr/>
          <a:lstStyle/>
          <a:p>
            <a:r>
              <a:rPr lang="en-US" sz="2800" dirty="0" smtClean="0"/>
              <a:t>In UML the relationship between an interface and the classes that implement it is illustrated as follows:</a:t>
            </a:r>
          </a:p>
        </p:txBody>
      </p:sp>
      <p:sp>
        <p:nvSpPr>
          <p:cNvPr id="204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SE-1020</a:t>
            </a:r>
            <a:br>
              <a:rPr lang="en-US" altLang="en-US" dirty="0" smtClean="0"/>
            </a:br>
            <a:r>
              <a:rPr lang="en-US" altLang="en-US" dirty="0" smtClean="0"/>
              <a:t>Dr. Mark L. Hornick</a:t>
            </a: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02237E-EE6A-41DB-ADDF-A9BE63145AE3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20485" name="TextBox 6"/>
          <p:cNvSpPr txBox="1">
            <a:spLocks noChangeArrowheads="1"/>
          </p:cNvSpPr>
          <p:nvPr/>
        </p:nvSpPr>
        <p:spPr bwMode="auto">
          <a:xfrm>
            <a:off x="762000" y="5029200"/>
            <a:ext cx="7010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 dirty="0" smtClean="0"/>
              <a:t>Realization</a:t>
            </a:r>
            <a:r>
              <a:rPr lang="en-US" i="1" dirty="0" smtClean="0"/>
              <a:t> </a:t>
            </a:r>
            <a:r>
              <a:rPr lang="en-US" dirty="0" smtClean="0"/>
              <a:t>is a </a:t>
            </a:r>
            <a:r>
              <a:rPr lang="en-US" dirty="0" smtClean="0"/>
              <a:t>type of </a:t>
            </a:r>
            <a:r>
              <a:rPr lang="en-US" dirty="0" smtClean="0"/>
              <a:t>inheritance relationship that </a:t>
            </a:r>
            <a:r>
              <a:rPr lang="en-US" dirty="0" smtClean="0"/>
              <a:t>implies that a class </a:t>
            </a:r>
            <a:r>
              <a:rPr lang="en-US" b="1" i="1" dirty="0" smtClean="0"/>
              <a:t>implements </a:t>
            </a:r>
            <a:r>
              <a:rPr lang="en-US" dirty="0" smtClean="0"/>
              <a:t>the behavior defined in another class</a:t>
            </a:r>
            <a:endParaRPr lang="en-US" dirty="0"/>
          </a:p>
        </p:txBody>
      </p:sp>
      <p:sp>
        <p:nvSpPr>
          <p:cNvPr id="20487" name="TextBox 6"/>
          <p:cNvSpPr txBox="1">
            <a:spLocks noChangeArrowheads="1"/>
          </p:cNvSpPr>
          <p:nvPr/>
        </p:nvSpPr>
        <p:spPr bwMode="auto">
          <a:xfrm>
            <a:off x="838200" y="5715000"/>
            <a:ext cx="685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9A0075"/>
                </a:solidFill>
              </a:rPr>
              <a:t>The Realization connector is a dotted line with a triangle (not arrow) pointing at the Interface</a:t>
            </a:r>
            <a:endParaRPr lang="en-US" dirty="0">
              <a:solidFill>
                <a:srgbClr val="9A0075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pitchFamily="34" charset="0"/>
              </a:rPr>
              <a:t>SE-1020</a:t>
            </a:r>
          </a:p>
          <a:p>
            <a:r>
              <a:rPr lang="en-US" altLang="en-US" smtClean="0">
                <a:latin typeface="Arial" pitchFamily="34" charset="0"/>
              </a:rPr>
              <a:t>Dr. Mark L. Hornick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AB0DBF-E228-4414-8B28-90DEBF9449FF}" type="slidenum">
              <a:rPr lang="en-US" altLang="en-US" smtClean="0">
                <a:latin typeface="Arial" pitchFamily="34" charset="0"/>
              </a:rPr>
              <a:pPr/>
              <a:t>7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7543800" cy="1020763"/>
          </a:xfrm>
        </p:spPr>
        <p:txBody>
          <a:bodyPr/>
          <a:lstStyle/>
          <a:p>
            <a:pPr eaLnBrk="1" hangingPunct="1"/>
            <a:r>
              <a:rPr lang="en-US" sz="2800" b="0" dirty="0" smtClean="0"/>
              <a:t>A regular class can </a:t>
            </a:r>
            <a:r>
              <a:rPr lang="en-US" sz="2800" dirty="0" smtClean="0"/>
              <a:t>extend</a:t>
            </a:r>
            <a:r>
              <a:rPr lang="en-US" sz="2800" b="0" dirty="0" smtClean="0"/>
              <a:t> </a:t>
            </a:r>
            <a:r>
              <a:rPr lang="en-US" sz="2800" b="0" u="sng" dirty="0" smtClean="0"/>
              <a:t>only one </a:t>
            </a:r>
            <a:r>
              <a:rPr lang="en-US" sz="2800" b="0" dirty="0" smtClean="0"/>
              <a:t>class, but can </a:t>
            </a:r>
            <a:r>
              <a:rPr lang="en-US" sz="2800" dirty="0" smtClean="0"/>
              <a:t>implement</a:t>
            </a:r>
            <a:r>
              <a:rPr lang="en-US" sz="2800" b="0" dirty="0" smtClean="0"/>
              <a:t> </a:t>
            </a:r>
            <a:r>
              <a:rPr lang="en-US" sz="2800" b="0" u="sng" dirty="0" smtClean="0"/>
              <a:t>more than one</a:t>
            </a:r>
            <a:r>
              <a:rPr lang="en-US" sz="2800" b="0" dirty="0" smtClean="0"/>
              <a:t> interface</a:t>
            </a:r>
          </a:p>
        </p:txBody>
      </p:sp>
      <p:sp>
        <p:nvSpPr>
          <p:cNvPr id="135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991600" cy="4267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public class</a:t>
            </a:r>
            <a:r>
              <a:rPr lang="en-US" sz="2400" b="1" dirty="0" smtClean="0">
                <a:solidFill>
                  <a:srgbClr val="5600AC"/>
                </a:solidFill>
                <a:latin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</a:rPr>
              <a:t>Dog </a:t>
            </a:r>
            <a:r>
              <a:rPr lang="en-US" sz="2400" b="1" dirty="0" smtClean="0">
                <a:solidFill>
                  <a:srgbClr val="9A0075"/>
                </a:solidFill>
                <a:latin typeface="Courier New" pitchFamily="49" charset="0"/>
              </a:rPr>
              <a:t>extends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</a:rPr>
              <a:t>Pet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</a:rPr>
              <a:t>implements Mammal, </a:t>
            </a: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</a:rPr>
              <a:t>Animal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</a:rPr>
              <a:t>{</a:t>
            </a:r>
            <a:br>
              <a:rPr lang="en-US" sz="2400" b="1" dirty="0" smtClean="0">
                <a:latin typeface="Courier New" pitchFamily="49" charset="0"/>
              </a:rPr>
            </a:b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</a:rPr>
              <a:t>public void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</a:rPr>
              <a:t>shedFur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</a:rPr>
              <a:t>() { //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</a:rPr>
              <a:t>defn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</a:rPr>
              <a:t> of Mammal method</a:t>
            </a:r>
            <a:br>
              <a:rPr lang="en-US" sz="2400" b="1" dirty="0" smtClean="0">
                <a:solidFill>
                  <a:srgbClr val="0070C0"/>
                </a:solidFill>
                <a:latin typeface="Courier New" pitchFamily="49" charset="0"/>
              </a:rPr>
            </a:b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</a:rPr>
              <a:t>  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</a:rPr>
              <a:t>System.out.println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</a:rPr>
              <a:t>(“Woof. I’m shedding.”);</a:t>
            </a:r>
            <a:br>
              <a:rPr lang="en-US" sz="2400" b="1" dirty="0" smtClean="0">
                <a:solidFill>
                  <a:srgbClr val="0070C0"/>
                </a:solidFill>
                <a:latin typeface="Courier New" pitchFamily="49" charset="0"/>
              </a:rPr>
            </a:b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9A0075"/>
                </a:solidFill>
                <a:latin typeface="Courier New" pitchFamily="49" charset="0"/>
              </a:rPr>
              <a:t>	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</a:rPr>
              <a:t>public void eat() { // </a:t>
            </a:r>
            <a:r>
              <a:rPr lang="en-US" sz="2400" b="1" dirty="0" err="1" smtClean="0">
                <a:solidFill>
                  <a:srgbClr val="00B050"/>
                </a:solidFill>
                <a:latin typeface="Courier New" pitchFamily="49" charset="0"/>
              </a:rPr>
              <a:t>defn</a:t>
            </a: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</a:rPr>
              <a:t> of Animal method</a:t>
            </a:r>
            <a:br>
              <a:rPr lang="en-US" sz="2400" b="1" dirty="0" smtClean="0">
                <a:solidFill>
                  <a:srgbClr val="00B050"/>
                </a:solidFill>
                <a:latin typeface="Courier New" pitchFamily="49" charset="0"/>
              </a:rPr>
            </a:b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</a:rPr>
              <a:t>   </a:t>
            </a:r>
            <a:r>
              <a:rPr lang="en-US" sz="2400" b="1" dirty="0" err="1" smtClean="0">
                <a:solidFill>
                  <a:srgbClr val="00B050"/>
                </a:solidFill>
                <a:latin typeface="Courier New" pitchFamily="49" charset="0"/>
              </a:rPr>
              <a:t>System.out.println</a:t>
            </a: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</a:rPr>
              <a:t>(“Yum! A bone!”);</a:t>
            </a:r>
            <a:br>
              <a:rPr lang="en-US" sz="2400" b="1" dirty="0" smtClean="0">
                <a:solidFill>
                  <a:srgbClr val="00B050"/>
                </a:solidFill>
                <a:latin typeface="Courier New" pitchFamily="49" charset="0"/>
              </a:rPr>
            </a:b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</a:rPr>
              <a:t>  </a:t>
            </a: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</a:rPr>
              <a:t>public void speak() { // </a:t>
            </a:r>
            <a:r>
              <a:rPr lang="en-US" sz="2400" b="1" dirty="0" err="1" smtClean="0">
                <a:solidFill>
                  <a:srgbClr val="00B050"/>
                </a:solidFill>
                <a:latin typeface="Courier New" pitchFamily="49" charset="0"/>
              </a:rPr>
              <a:t>defn</a:t>
            </a: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</a:rPr>
              <a:t> of Animal method</a:t>
            </a:r>
            <a:br>
              <a:rPr lang="en-US" sz="2400" b="1" dirty="0" smtClean="0">
                <a:solidFill>
                  <a:srgbClr val="00B050"/>
                </a:solidFill>
                <a:latin typeface="Courier New" pitchFamily="49" charset="0"/>
              </a:rPr>
            </a:b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</a:rPr>
              <a:t>   </a:t>
            </a:r>
            <a:r>
              <a:rPr lang="en-US" sz="2400" b="1" dirty="0" err="1" smtClean="0">
                <a:solidFill>
                  <a:srgbClr val="00B050"/>
                </a:solidFill>
                <a:latin typeface="Courier New" pitchFamily="49" charset="0"/>
              </a:rPr>
              <a:t>System.out.println</a:t>
            </a: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</a:rPr>
              <a:t>(“Bark!”);</a:t>
            </a:r>
            <a:br>
              <a:rPr lang="en-US" sz="2400" b="1" dirty="0" smtClean="0">
                <a:solidFill>
                  <a:srgbClr val="00B050"/>
                </a:solidFill>
                <a:latin typeface="Courier New" pitchFamily="49" charset="0"/>
              </a:rPr>
            </a:b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</a:rPr>
              <a:t>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5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5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5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5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577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SE-1020</a:t>
            </a:r>
            <a:endParaRPr lang="en-US" altLang="en-US" dirty="0"/>
          </a:p>
          <a:p>
            <a:r>
              <a:rPr lang="en-US" altLang="en-US" dirty="0"/>
              <a:t>Dr. Mark L. Hornick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546F-3F19-4ED5-994D-E6C28ED83ED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275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066800"/>
            <a:ext cx="7543800" cy="457200"/>
          </a:xfrm>
        </p:spPr>
        <p:txBody>
          <a:bodyPr/>
          <a:lstStyle/>
          <a:p>
            <a:r>
              <a:rPr lang="en-US" sz="2800" b="0" dirty="0" smtClean="0"/>
              <a:t>Polymorphism allows an </a:t>
            </a:r>
            <a:r>
              <a:rPr lang="en-US" sz="2800" dirty="0" smtClean="0"/>
              <a:t>interface variable </a:t>
            </a:r>
            <a:r>
              <a:rPr lang="en-US" sz="2800" b="0" dirty="0" smtClean="0"/>
              <a:t>to refer to objects from different classes that implement the interface</a:t>
            </a:r>
            <a:endParaRPr lang="en-US" sz="2800" b="0" dirty="0"/>
          </a:p>
        </p:txBody>
      </p:sp>
      <p:sp>
        <p:nvSpPr>
          <p:cNvPr id="1275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7162800" cy="10668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For </a:t>
            </a:r>
            <a:r>
              <a:rPr lang="en-US" sz="2000" dirty="0"/>
              <a:t>example, if </a:t>
            </a:r>
            <a:r>
              <a:rPr lang="en-US" sz="2000" b="1" dirty="0"/>
              <a:t>Cat</a:t>
            </a:r>
            <a:r>
              <a:rPr lang="en-US" sz="2000" dirty="0"/>
              <a:t> and </a:t>
            </a:r>
            <a:r>
              <a:rPr lang="en-US" sz="2000" b="1" dirty="0"/>
              <a:t>Dog</a:t>
            </a:r>
            <a:r>
              <a:rPr lang="en-US" sz="2000" dirty="0"/>
              <a:t> </a:t>
            </a:r>
            <a:r>
              <a:rPr lang="en-US" sz="2000" dirty="0" smtClean="0"/>
              <a:t>both implement an interface called </a:t>
            </a:r>
            <a:r>
              <a:rPr lang="en-US" sz="2000" b="1" dirty="0" smtClean="0"/>
              <a:t>Animal </a:t>
            </a:r>
            <a:r>
              <a:rPr lang="en-US" sz="2000" dirty="0" smtClean="0"/>
              <a:t>, </a:t>
            </a:r>
            <a:r>
              <a:rPr lang="en-US" sz="2000" dirty="0"/>
              <a:t>then the following statements are </a:t>
            </a:r>
            <a:r>
              <a:rPr lang="en-US" sz="2000" dirty="0" smtClean="0"/>
              <a:t>valid</a:t>
            </a:r>
            <a:endParaRPr lang="en-US" sz="20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2438400"/>
            <a:ext cx="6172200" cy="2667000"/>
            <a:chOff x="400" y="1307"/>
            <a:chExt cx="5122" cy="709"/>
          </a:xfrm>
        </p:grpSpPr>
        <p:sp>
          <p:nvSpPr>
            <p:cNvPr id="1275909" name="Rectangle 5"/>
            <p:cNvSpPr>
              <a:spLocks noChangeArrowheads="1"/>
            </p:cNvSpPr>
            <p:nvPr/>
          </p:nvSpPr>
          <p:spPr bwMode="auto">
            <a:xfrm>
              <a:off x="400" y="1307"/>
              <a:ext cx="5122" cy="70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5910" name="Rectangle 6"/>
            <p:cNvSpPr>
              <a:spLocks noChangeArrowheads="1"/>
            </p:cNvSpPr>
            <p:nvPr/>
          </p:nvSpPr>
          <p:spPr bwMode="auto">
            <a:xfrm>
              <a:off x="497" y="1387"/>
              <a:ext cx="4928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600" b="1" dirty="0" smtClean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Animal </a:t>
              </a:r>
              <a:r>
                <a:rPr lang="en-US" sz="1600" dirty="0" err="1" smtClean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myDog</a:t>
              </a:r>
              <a:r>
                <a:rPr lang="en-US" sz="1600" dirty="0" smtClean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, </a:t>
              </a:r>
              <a:r>
                <a:rPr lang="en-US" sz="1600" dirty="0" err="1" smtClean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myCat</a:t>
              </a:r>
              <a:r>
                <a:rPr lang="en-US" sz="1600" dirty="0" smtClean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; </a:t>
              </a:r>
              <a:endParaRPr lang="en-US" sz="1600" dirty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endParaRPr lang="en-US" sz="1600" dirty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600" dirty="0" err="1" smtClean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myCat</a:t>
              </a:r>
              <a:r>
                <a:rPr lang="en-US" sz="1600" dirty="0" smtClean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600" dirty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= </a:t>
              </a:r>
              <a:r>
                <a:rPr lang="en-US" sz="16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new</a:t>
              </a:r>
              <a:r>
                <a:rPr lang="en-US" sz="1600" dirty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600" b="1" dirty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Dog</a:t>
              </a:r>
              <a:r>
                <a:rPr lang="en-US" sz="1600" dirty="0">
                  <a:solidFill>
                    <a:srgbClr val="FF0000"/>
                  </a:solidFill>
                  <a:latin typeface="Courier New" pitchFamily="49" charset="0"/>
                  <a:ea typeface="ＭＳ Ｐゴシック" pitchFamily="34" charset="-128"/>
                </a:rPr>
                <a:t>()</a:t>
              </a:r>
              <a:r>
                <a:rPr lang="en-US" sz="1600" dirty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600" dirty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. . .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600" dirty="0" err="1" smtClean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myCat</a:t>
              </a:r>
              <a:r>
                <a:rPr lang="en-US" sz="1600" dirty="0" smtClean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600" dirty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= </a:t>
              </a:r>
              <a:r>
                <a:rPr lang="en-US" sz="16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new</a:t>
              </a:r>
              <a:r>
                <a:rPr lang="en-US" sz="1600" dirty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600" b="1" dirty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Cat</a:t>
              </a:r>
              <a:r>
                <a:rPr lang="en-US" sz="1600" dirty="0">
                  <a:solidFill>
                    <a:srgbClr val="FF0000"/>
                  </a:solidFill>
                  <a:latin typeface="Courier New" pitchFamily="49" charset="0"/>
                  <a:ea typeface="ＭＳ Ｐゴシック" pitchFamily="34" charset="-128"/>
                </a:rPr>
                <a:t>()</a:t>
              </a:r>
              <a:r>
                <a:rPr lang="en-US" sz="1600" dirty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;</a:t>
              </a:r>
            </a:p>
          </p:txBody>
        </p:sp>
      </p:grp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33400" y="5181600"/>
            <a:ext cx="7162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Dog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 a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can be used anyplace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that expects a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Animal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•"/>
            </a:pPr>
            <a:r>
              <a:rPr lang="en-US" sz="2000" kern="0" dirty="0" smtClean="0"/>
              <a:t>as a method argument: </a:t>
            </a:r>
            <a:r>
              <a:rPr lang="en-US" sz="2000" kern="0" dirty="0" smtClean="0">
                <a:solidFill>
                  <a:srgbClr val="0070C0"/>
                </a:solidFill>
              </a:rPr>
              <a:t>public void feed( Animal p )</a:t>
            </a:r>
            <a:r>
              <a:rPr lang="en-US" sz="2000" kern="0" dirty="0" smtClean="0"/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•"/>
            </a:pPr>
            <a:r>
              <a:rPr lang="en-US" sz="2000" kern="0" dirty="0" smtClean="0">
                <a:latin typeface="+mn-lt"/>
              </a:rPr>
              <a:t>In a collection (e.g. </a:t>
            </a:r>
            <a:r>
              <a:rPr lang="en-US" sz="2000" kern="0" dirty="0" err="1" smtClean="0">
                <a:latin typeface="+mn-lt"/>
              </a:rPr>
              <a:t>ArrayList</a:t>
            </a:r>
            <a:r>
              <a:rPr lang="en-US" sz="2000" kern="0" dirty="0" smtClean="0">
                <a:latin typeface="+mn-lt"/>
              </a:rPr>
              <a:t>&lt;Animal&gt;)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75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5907" grpId="0" build="p" autoUpdateAnimBg="0"/>
      <p:bldP spid="10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SE-1020</a:t>
            </a:r>
            <a:endParaRPr lang="en-US" altLang="en-US" dirty="0"/>
          </a:p>
          <a:p>
            <a:r>
              <a:rPr lang="en-US" altLang="en-US" dirty="0"/>
              <a:t>Dr. Mark L. Hornick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F774-C083-499E-B44B-EFA6E5F7DDD3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28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Recall: The </a:t>
            </a:r>
            <a:r>
              <a:rPr lang="en-US" sz="2800" dirty="0" err="1" smtClean="0">
                <a:solidFill>
                  <a:srgbClr val="990033"/>
                </a:solidFill>
              </a:rPr>
              <a:t>instanceof</a:t>
            </a:r>
            <a:r>
              <a:rPr lang="en-US" sz="2800" dirty="0" smtClean="0"/>
              <a:t> operator can be used to </a:t>
            </a:r>
            <a:r>
              <a:rPr lang="en-US" sz="2800" dirty="0" err="1" smtClean="0"/>
              <a:t>dermine</a:t>
            </a:r>
            <a:r>
              <a:rPr lang="en-US" sz="2800" dirty="0" smtClean="0"/>
              <a:t> the actual class of an object.</a:t>
            </a:r>
            <a:endParaRPr lang="en-US" sz="28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3504" y="1448982"/>
            <a:ext cx="7086600" cy="3962616"/>
            <a:chOff x="345" y="1331"/>
            <a:chExt cx="5122" cy="1229"/>
          </a:xfrm>
        </p:grpSpPr>
        <p:sp>
          <p:nvSpPr>
            <p:cNvPr id="1284101" name="Rectangle 5"/>
            <p:cNvSpPr>
              <a:spLocks noChangeArrowheads="1"/>
            </p:cNvSpPr>
            <p:nvPr/>
          </p:nvSpPr>
          <p:spPr bwMode="auto">
            <a:xfrm>
              <a:off x="345" y="1331"/>
              <a:ext cx="5122" cy="12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4102" name="Rectangle 6"/>
            <p:cNvSpPr>
              <a:spLocks noChangeArrowheads="1"/>
            </p:cNvSpPr>
            <p:nvPr/>
          </p:nvSpPr>
          <p:spPr bwMode="auto">
            <a:xfrm>
              <a:off x="498" y="1387"/>
              <a:ext cx="4926" cy="8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600" dirty="0" err="1" smtClean="0"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600" dirty="0" smtClean="0"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600" dirty="0" err="1" smtClean="0">
                  <a:latin typeface="Courier New" pitchFamily="49" charset="0"/>
                  <a:ea typeface="ＭＳ Ｐゴシック" pitchFamily="34" charset="-128"/>
                </a:rPr>
                <a:t>dogCount</a:t>
              </a:r>
              <a:r>
                <a:rPr lang="en-US" sz="1600" dirty="0" smtClean="0">
                  <a:latin typeface="Courier New" pitchFamily="49" charset="0"/>
                  <a:ea typeface="ＭＳ Ｐゴシック" pitchFamily="34" charset="-128"/>
                </a:rPr>
                <a:t>=0, </a:t>
              </a:r>
              <a:r>
                <a:rPr lang="en-US" sz="1600" dirty="0" err="1" smtClean="0">
                  <a:latin typeface="Courier New" pitchFamily="49" charset="0"/>
                  <a:ea typeface="ＭＳ Ｐゴシック" pitchFamily="34" charset="-128"/>
                </a:rPr>
                <a:t>catCount</a:t>
              </a:r>
              <a:r>
                <a:rPr lang="en-US" sz="1600" dirty="0" smtClean="0">
                  <a:latin typeface="Courier New" pitchFamily="49" charset="0"/>
                  <a:ea typeface="ＭＳ Ｐゴシック" pitchFamily="34" charset="-128"/>
                </a:rPr>
                <a:t>=0;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600" dirty="0" smtClean="0">
                  <a:latin typeface="Courier New" pitchFamily="49" charset="0"/>
                  <a:ea typeface="ＭＳ Ｐゴシック" pitchFamily="34" charset="-128"/>
                </a:rPr>
                <a:t>for (</a:t>
              </a:r>
              <a:r>
                <a:rPr lang="en-US" sz="1600" b="1" dirty="0" smtClean="0">
                  <a:latin typeface="Courier New" pitchFamily="49" charset="0"/>
                  <a:ea typeface="ＭＳ Ｐゴシック" pitchFamily="34" charset="-128"/>
                </a:rPr>
                <a:t>Animal a</a:t>
              </a:r>
              <a:r>
                <a:rPr lang="en-US" sz="1600" dirty="0" smtClean="0">
                  <a:latin typeface="Courier New" pitchFamily="49" charset="0"/>
                  <a:ea typeface="ＭＳ Ｐゴシック" pitchFamily="34" charset="-128"/>
                </a:rPr>
                <a:t>: kennel ) {//kennel is </a:t>
              </a:r>
              <a:r>
                <a:rPr lang="en-US" sz="1600" dirty="0" err="1" smtClean="0">
                  <a:latin typeface="Courier New" pitchFamily="49" charset="0"/>
                  <a:ea typeface="ＭＳ Ｐゴシック" pitchFamily="34" charset="-128"/>
                </a:rPr>
                <a:t>ArrayList</a:t>
              </a:r>
              <a:r>
                <a:rPr lang="en-US" sz="1600" dirty="0" smtClean="0">
                  <a:latin typeface="Courier New" pitchFamily="49" charset="0"/>
                  <a:ea typeface="ＭＳ Ｐゴシック" pitchFamily="34" charset="-128"/>
                </a:rPr>
                <a:t>&lt;Animal&gt;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600" dirty="0" smtClean="0">
                  <a:latin typeface="Courier New" pitchFamily="49" charset="0"/>
                  <a:ea typeface="ＭＳ Ｐゴシック" pitchFamily="34" charset="-128"/>
                </a:rPr>
                <a:t>	if ( a </a:t>
              </a:r>
              <a:r>
                <a:rPr lang="en-US" sz="1600" b="1" dirty="0" err="1" smtClean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instanceof</a:t>
              </a:r>
              <a:r>
                <a:rPr lang="en-US" sz="1600" dirty="0" smtClean="0"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ＭＳ Ｐゴシック" pitchFamily="34" charset="-128"/>
                </a:rPr>
                <a:t>Dog </a:t>
              </a:r>
              <a:r>
                <a:rPr lang="en-US" sz="1600" dirty="0" smtClean="0">
                  <a:latin typeface="Courier New" pitchFamily="49" charset="0"/>
                  <a:ea typeface="ＭＳ Ｐゴシック" pitchFamily="34" charset="-128"/>
                </a:rPr>
                <a:t>) {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600" dirty="0" smtClean="0"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600" dirty="0" err="1" smtClean="0">
                  <a:latin typeface="Courier New" pitchFamily="49" charset="0"/>
                  <a:ea typeface="ＭＳ Ｐゴシック" pitchFamily="34" charset="-128"/>
                </a:rPr>
                <a:t>dogCount</a:t>
              </a:r>
              <a:r>
                <a:rPr lang="en-US" sz="1600" dirty="0" smtClean="0">
                  <a:latin typeface="Courier New" pitchFamily="49" charset="0"/>
                  <a:ea typeface="ＭＳ Ｐゴシック" pitchFamily="34" charset="-128"/>
                </a:rPr>
                <a:t>++;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600" dirty="0" smtClean="0">
                  <a:latin typeface="Courier New" pitchFamily="49" charset="0"/>
                  <a:ea typeface="ＭＳ Ｐゴシック" pitchFamily="34" charset="-128"/>
                </a:rPr>
                <a:t>	} else if ( a </a:t>
              </a:r>
              <a:r>
                <a:rPr lang="en-US" sz="1600" b="1" dirty="0" err="1" smtClean="0">
                  <a:solidFill>
                    <a:srgbClr val="9A0075"/>
                  </a:solidFill>
                  <a:latin typeface="Courier New" pitchFamily="49" charset="0"/>
                  <a:ea typeface="ＭＳ Ｐゴシック" pitchFamily="34" charset="-128"/>
                </a:rPr>
                <a:t>instanceof</a:t>
              </a:r>
              <a:r>
                <a:rPr lang="en-US" sz="1600" dirty="0" smtClean="0"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ＭＳ Ｐゴシック" pitchFamily="34" charset="-128"/>
                </a:rPr>
                <a:t>Cat</a:t>
              </a:r>
              <a:r>
                <a:rPr lang="en-US" sz="1600" dirty="0" smtClean="0">
                  <a:latin typeface="Courier New" pitchFamily="49" charset="0"/>
                  <a:ea typeface="ＭＳ Ｐゴシック" pitchFamily="34" charset="-128"/>
                </a:rPr>
                <a:t> ) {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600" dirty="0" smtClean="0"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600" dirty="0" err="1" smtClean="0">
                  <a:latin typeface="Courier New" pitchFamily="49" charset="0"/>
                  <a:ea typeface="ＭＳ Ｐゴシック" pitchFamily="34" charset="-128"/>
                </a:rPr>
                <a:t>catCount</a:t>
              </a:r>
              <a:r>
                <a:rPr lang="en-US" sz="1600" dirty="0" smtClean="0">
                  <a:latin typeface="Courier New" pitchFamily="49" charset="0"/>
                  <a:ea typeface="ＭＳ Ｐゴシック" pitchFamily="34" charset="-128"/>
                </a:rPr>
                <a:t>++;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600" dirty="0" smtClean="0">
                  <a:latin typeface="Courier New" pitchFamily="49" charset="0"/>
                  <a:ea typeface="ＭＳ Ｐゴシック" pitchFamily="34" charset="-128"/>
                </a:rPr>
                <a:t>	}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600" dirty="0" smtClean="0">
                  <a:latin typeface="Courier New" pitchFamily="49" charset="0"/>
                  <a:ea typeface="ＭＳ Ｐゴシック" pitchFamily="34" charset="-128"/>
                </a:rPr>
                <a:t>}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endParaRPr lang="en-US" sz="1600" dirty="0">
                <a:solidFill>
                  <a:srgbClr val="FF331A"/>
                </a:solidFill>
                <a:latin typeface="Courier New" pitchFamily="49" charset="0"/>
                <a:ea typeface="ＭＳ Ｐゴシック" pitchFamily="34" charset="-128"/>
              </a:endParaRPr>
            </a:p>
          </p:txBody>
        </p:sp>
      </p:grpSp>
    </p:spTree>
  </p:cSld>
  <p:clrMapOvr>
    <a:masterClrMapping/>
  </p:clrMapOvr>
  <p:transition spd="med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13534</TotalTime>
  <Words>803</Words>
  <Application>Microsoft PowerPoint</Application>
  <PresentationFormat>On-screen Show (4:3)</PresentationFormat>
  <Paragraphs>188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2_Network</vt:lpstr>
      <vt:lpstr>Slide 1</vt:lpstr>
      <vt:lpstr>Sometimes, multiple classes implement similar behavior (via similar methods), even if the details of the behavior are different from class.</vt:lpstr>
      <vt:lpstr>The common behaviors that must be implemented in various classes can be declared in a special type of “class” called an interface</vt:lpstr>
      <vt:lpstr>The Java interface is used to declare a behavior (only method headers) that will be defined in classes implementing that interface</vt:lpstr>
      <vt:lpstr>Implementation of an interface</vt:lpstr>
      <vt:lpstr>In UML the relationship between an interface and the classes that implement it is illustrated as follows:</vt:lpstr>
      <vt:lpstr>A regular class can extend only one class, but can implement more than one interface</vt:lpstr>
      <vt:lpstr>Polymorphism allows an interface variable to refer to objects from different classes that implement the interface</vt:lpstr>
      <vt:lpstr>Recall: The instanceof operator can be used to dermine the actual class of an object.</vt:lpstr>
      <vt:lpstr>The ArrayList and LinkedList classes both implement the List interface</vt:lpstr>
      <vt:lpstr>The Collections class can perform various operations to a collection that implements the List interface</vt:lpstr>
      <vt:lpstr>The Comparable interface defines a single method that is used to compare two objects</vt:lpstr>
      <vt:lpstr>The Collections class can sort a collection that implements the List interface, provided that the elements of the List implement the Comparable interface</vt:lpstr>
    </vt:vector>
  </TitlesOfParts>
  <Company>MSOE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CS-183 Lecture</dc:title>
  <dc:subject>Intro</dc:subject>
  <dc:creator>Dr. Mark Hornick</dc:creator>
  <cp:lastModifiedBy>nw8440</cp:lastModifiedBy>
  <cp:revision>868</cp:revision>
  <cp:lastPrinted>1601-01-01T00:00:00Z</cp:lastPrinted>
  <dcterms:created xsi:type="dcterms:W3CDTF">1999-09-06T21:32:20Z</dcterms:created>
  <dcterms:modified xsi:type="dcterms:W3CDTF">2010-01-04T17:49:21Z</dcterms:modified>
</cp:coreProperties>
</file>