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8" r:id="rId3"/>
    <p:sldId id="320" r:id="rId4"/>
    <p:sldId id="322" r:id="rId5"/>
    <p:sldId id="312" r:id="rId6"/>
    <p:sldId id="319" r:id="rId7"/>
    <p:sldId id="321" r:id="rId8"/>
    <p:sldId id="298" r:id="rId9"/>
    <p:sldId id="314" r:id="rId10"/>
    <p:sldId id="313" r:id="rId11"/>
    <p:sldId id="315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5600AC"/>
    <a:srgbClr val="340068"/>
    <a:srgbClr val="9A0075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80" autoAdjust="0"/>
    <p:restoredTop sz="94710" autoAdjust="0"/>
  </p:normalViewPr>
  <p:slideViewPr>
    <p:cSldViewPr>
      <p:cViewPr varScale="1">
        <p:scale>
          <a:sx n="122" d="100"/>
          <a:sy n="122" d="100"/>
        </p:scale>
        <p:origin x="-13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34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F1C60AC-AD11-44D8-BF41-236CBDBAF4A3}" type="datetime3">
              <a:rPr lang="en-US"/>
              <a:pPr>
                <a:defRPr/>
              </a:pPr>
              <a:t>13 December 2009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7EADC28-4044-4148-9061-DF308E036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B3EA3C-4B77-41F6-B76C-D51CDC35383C}" type="datetime1">
              <a:rPr lang="en-US"/>
              <a:pPr>
                <a:defRPr/>
              </a:pPr>
              <a:t>12/13/2009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AEF5177-2C37-4EFC-B671-52FDE0ADC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463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561FCD9F-D94D-4F3B-8E96-D7F542D3B463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B79175-1BB0-44C9-8222-8A6EE224605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C2C92FA0-FA59-49EA-A1CF-851BD9AD1CC8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B2C9C0-AE1C-42D9-95E4-04AB54F267F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2EF5DD5-D50D-4FF2-A7C0-9179B06EB763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5AC9-A7B8-4864-BC99-8E4D3C1E7B1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35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 variable of class X may not refer to an object from the superclass or sibling classes of X.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solidFill>
                  <a:srgbClr val="B2311C"/>
                </a:solidFill>
              </a:rPr>
              <a:t>Sibling classes</a:t>
            </a:r>
            <a:r>
              <a:rPr lang="en-US" smtClean="0"/>
              <a:t> are those that share the common ancestor class.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example, the following statements are invalid: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Dog myDog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Cat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Cat myCat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Pet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2EF5DD5-D50D-4FF2-A7C0-9179B06EB763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1E5AC9-A7B8-4864-BC99-8E4D3C1E7B1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A variable of class X may not refer to an object from the superclass or sibling classes of X.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i="1" smtClean="0">
                <a:solidFill>
                  <a:srgbClr val="B2311C"/>
                </a:solidFill>
              </a:rPr>
              <a:t>Sibling classes</a:t>
            </a:r>
            <a:r>
              <a:rPr lang="en-US" smtClean="0"/>
              <a:t> are those that share the common ancestor class.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 example, the following statements are invalid: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Dog myDog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Cat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  <a:p>
            <a:pPr eaLnBrk="1" hangingPunct="1"/>
            <a:r>
              <a:rPr lang="en-US" smtClean="0">
                <a:latin typeface="Courier New" pitchFamily="49" charset="0"/>
              </a:rPr>
              <a:t>	Cat myCat = </a:t>
            </a:r>
            <a:r>
              <a:rPr lang="en-US" smtClean="0">
                <a:solidFill>
                  <a:schemeClr val="accent2"/>
                </a:solidFill>
                <a:latin typeface="Courier New" pitchFamily="49" charset="0"/>
              </a:rPr>
              <a:t>new</a:t>
            </a:r>
            <a:r>
              <a:rPr lang="en-US" smtClean="0">
                <a:latin typeface="Courier New" pitchFamily="49" charset="0"/>
              </a:rPr>
              <a:t> Pet</a:t>
            </a:r>
            <a:r>
              <a:rPr lang="en-US" smtClean="0">
                <a:solidFill>
                  <a:srgbClr val="FF0000"/>
                </a:solidFill>
                <a:latin typeface="Courier New" pitchFamily="49" charset="0"/>
              </a:rPr>
              <a:t>()</a:t>
            </a:r>
            <a:r>
              <a:rPr lang="en-US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3F5A5857-10B9-41C0-9FFE-3285521587CA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5B90F2-5224-4C5F-88DF-E964DB6DBB3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CS-1020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24406B43-2FE4-4270-A407-69CE6AD5A24B}" type="datetime1">
              <a:rPr lang="en-US" smtClean="0"/>
              <a:pPr/>
              <a:t>12/13/2009</a:t>
            </a:fld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/>
              <a:t>Dr. Mark L. Hornick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64A2E5-4B92-40AF-8878-E8F741AA0F8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3F49D-BE42-47B2-9488-4C71BFD612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FF7389-150F-4830-ACE0-3A27441909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7E9BA9-7178-456D-B263-F13CBE9B1F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C63BB-F5C3-4577-B2BE-CB8299CE20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B6584-D235-484C-AB26-526ABF9700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B0567-BCB3-4A3C-A6FE-A2D2EDFFB1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88E9-E7BF-4530-AADC-6EAD537173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87F22-BB51-4FF1-A55A-9BD197CC81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6ED3B-708F-4130-A321-5CBE74248F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324A8-A178-4CA8-81F6-0097943FE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51867-1C7D-4A7F-ABD9-B90792BEB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00"/>
            </a:lvl1pPr>
          </a:lstStyle>
          <a:p>
            <a:pPr>
              <a:defRPr/>
            </a:pPr>
            <a:r>
              <a:rPr lang="en-US"/>
              <a:t>Portions adapted with permission from the textbook author.</a:t>
            </a: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CS-1020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7FFE8CCA-ACAE-4BE0-8E69-C0ECC92A18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EF7873-0C59-46DE-B2DE-CABA305FC84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362200"/>
            <a:ext cx="8382000" cy="1752600"/>
          </a:xfrm>
        </p:spPr>
        <p:txBody>
          <a:bodyPr/>
          <a:lstStyle/>
          <a:p>
            <a:pPr eaLnBrk="1" hangingPunct="1"/>
            <a:r>
              <a:rPr lang="en-US" sz="4200" dirty="0" smtClean="0"/>
              <a:t>Inheritance and </a:t>
            </a:r>
            <a:r>
              <a:rPr lang="en-US" sz="4200" dirty="0" smtClean="0"/>
              <a:t>Polymorphism</a:t>
            </a:r>
            <a:endParaRPr lang="en-US" sz="4200" dirty="0" smtClean="0"/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toString</a:t>
            </a:r>
            <a:r>
              <a:rPr lang="en-US" dirty="0" smtClean="0"/>
              <a:t>()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411662"/>
          </a:xfrm>
        </p:spPr>
        <p:txBody>
          <a:bodyPr/>
          <a:lstStyle/>
          <a:p>
            <a:r>
              <a:rPr lang="en-US" sz="2800" dirty="0" smtClean="0"/>
              <a:t>The Object class provides a default implementation of </a:t>
            </a:r>
            <a:r>
              <a:rPr lang="en-US" sz="2800" b="1" dirty="0" err="1" smtClean="0"/>
              <a:t>toString</a:t>
            </a:r>
            <a:r>
              <a:rPr lang="en-US" sz="2800" dirty="0" smtClean="0"/>
              <a:t>(), which is why you can always call it for any class</a:t>
            </a:r>
          </a:p>
          <a:p>
            <a:r>
              <a:rPr lang="en-US" sz="2800" dirty="0" smtClean="0"/>
              <a:t>If you create classes that don’t override </a:t>
            </a:r>
            <a:r>
              <a:rPr lang="en-US" sz="2800" b="1" dirty="0" err="1" smtClean="0"/>
              <a:t>toString</a:t>
            </a:r>
            <a:r>
              <a:rPr lang="en-US" sz="2800" dirty="0" smtClean="0"/>
              <a:t>(), you’ll inherit Object’s default implementation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Which just prints out the class name and </a:t>
            </a:r>
            <a:r>
              <a:rPr lang="en-US" sz="2400" dirty="0" err="1" smtClean="0">
                <a:solidFill>
                  <a:srgbClr val="00B050"/>
                </a:solidFill>
              </a:rPr>
              <a:t>hashcode</a:t>
            </a:r>
            <a:r>
              <a:rPr lang="en-US" sz="2400" dirty="0" smtClean="0">
                <a:solidFill>
                  <a:srgbClr val="00B050"/>
                </a:solidFill>
              </a:rPr>
              <a:t> (related to the object’s memory address)</a:t>
            </a:r>
            <a:endParaRPr lang="en-US" sz="2400" dirty="0" smtClean="0">
              <a:solidFill>
                <a:srgbClr val="00B050"/>
              </a:solidFill>
            </a:endParaRPr>
          </a:p>
          <a:p>
            <a:r>
              <a:rPr lang="en-US" sz="2800" dirty="0" smtClean="0"/>
              <a:t>Many Java API classes override </a:t>
            </a:r>
            <a:r>
              <a:rPr lang="en-US" sz="2800" b="1" dirty="0" err="1" smtClean="0"/>
              <a:t>toString</a:t>
            </a:r>
            <a:r>
              <a:rPr lang="en-US" sz="2800" dirty="0" smtClean="0"/>
              <a:t>() in order to provide an implementation that makes more sense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CS-1020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C63BB-F5C3-4577-B2BE-CB8299CE20B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The equals()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411662"/>
          </a:xfrm>
        </p:spPr>
        <p:txBody>
          <a:bodyPr/>
          <a:lstStyle/>
          <a:p>
            <a:r>
              <a:rPr lang="en-US" sz="2800" dirty="0" smtClean="0"/>
              <a:t>The Object class provides a default implementation of </a:t>
            </a:r>
            <a:r>
              <a:rPr lang="en-US" sz="2800" b="1" dirty="0" smtClean="0"/>
              <a:t>equals</a:t>
            </a:r>
            <a:r>
              <a:rPr lang="en-US" sz="2800" dirty="0" smtClean="0"/>
              <a:t>(), which is why you can always call it for any class</a:t>
            </a:r>
          </a:p>
          <a:p>
            <a:r>
              <a:rPr lang="en-US" sz="2800" dirty="0" smtClean="0"/>
              <a:t>If you create classes that don’t override </a:t>
            </a:r>
            <a:r>
              <a:rPr lang="en-US" sz="2800" b="1" dirty="0" smtClean="0"/>
              <a:t>equals</a:t>
            </a:r>
            <a:r>
              <a:rPr lang="en-US" sz="2800" dirty="0" smtClean="0"/>
              <a:t>(), you’ll inherit Object’s default implementation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Which just compares memory addresses</a:t>
            </a:r>
          </a:p>
          <a:p>
            <a:r>
              <a:rPr lang="en-US" sz="2800" dirty="0" smtClean="0"/>
              <a:t>Many Java API classes override </a:t>
            </a:r>
            <a:r>
              <a:rPr lang="en-US" sz="2800" b="1" dirty="0" smtClean="0"/>
              <a:t>equals</a:t>
            </a:r>
            <a:r>
              <a:rPr lang="en-US" sz="2800" dirty="0" smtClean="0"/>
              <a:t>() in order to provide an implementation that makes more sense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CS-1020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C63BB-F5C3-4577-B2BE-CB8299CE20BF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86EFF6C-CA08-4316-B38A-7D3DF979FA91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Review: The </a:t>
            </a:r>
            <a:r>
              <a:rPr lang="en-US" sz="2800" dirty="0" smtClean="0"/>
              <a:t>Java mechanism for defining a inheritance relationship between two classes is called </a:t>
            </a:r>
            <a:r>
              <a:rPr lang="en-US" sz="2800" i="1" dirty="0" smtClean="0"/>
              <a:t>extension</a:t>
            </a:r>
            <a:r>
              <a:rPr lang="en-US" sz="2800" dirty="0" smtClean="0"/>
              <a:t>:</a:t>
            </a:r>
          </a:p>
        </p:txBody>
      </p:sp>
      <p:sp>
        <p:nvSpPr>
          <p:cNvPr id="126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1722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dirty="0" smtClean="0"/>
              <a:t>In Dog.java: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latin typeface="Courier New" pitchFamily="49" charset="0"/>
              </a:rPr>
              <a:t>Dog</a:t>
            </a:r>
            <a:r>
              <a:rPr lang="en-US" sz="2000" dirty="0" smtClean="0">
                <a:latin typeface="Courier New" pitchFamily="49" charset="0"/>
              </a:rPr>
              <a:t>{…}</a:t>
            </a:r>
          </a:p>
          <a:p>
            <a:pPr eaLnBrk="1" hangingPunct="1">
              <a:buNone/>
            </a:pPr>
            <a:r>
              <a:rPr lang="en-US" sz="2000" dirty="0" smtClean="0"/>
              <a:t>In Beagle.java: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 smtClean="0">
                <a:latin typeface="Courier New" pitchFamily="49" charset="0"/>
              </a:rPr>
              <a:t>public class </a:t>
            </a:r>
            <a:r>
              <a:rPr lang="en-US" sz="2000" b="1" dirty="0" smtClean="0">
                <a:latin typeface="Courier New" pitchFamily="49" charset="0"/>
              </a:rPr>
              <a:t>Beagle </a:t>
            </a:r>
            <a:r>
              <a:rPr lang="en-US" sz="2000" b="1" dirty="0" smtClean="0">
                <a:solidFill>
                  <a:srgbClr val="5600AC"/>
                </a:solidFill>
                <a:latin typeface="Courier New" pitchFamily="49" charset="0"/>
              </a:rPr>
              <a:t>extends</a:t>
            </a:r>
            <a:r>
              <a:rPr lang="en-US" sz="2000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</a:rPr>
              <a:t>Dog</a:t>
            </a:r>
            <a:r>
              <a:rPr lang="en-US" sz="2000" dirty="0" smtClean="0">
                <a:latin typeface="Courier New" pitchFamily="49" charset="0"/>
              </a:rPr>
              <a:t>{…}</a:t>
            </a:r>
          </a:p>
          <a:p>
            <a:pPr eaLnBrk="1" hangingPunct="1">
              <a:buFont typeface="Wingdings" pitchFamily="2" charset="2"/>
              <a:buNone/>
            </a:pPr>
            <a:endParaRPr lang="en-US" sz="2400" dirty="0" smtClean="0"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5600AC"/>
                </a:solidFill>
              </a:rPr>
              <a:t>extends</a:t>
            </a:r>
            <a:r>
              <a:rPr lang="en-US" sz="2400" dirty="0" smtClean="0"/>
              <a:t> keyword establishes the inheritance relationship</a:t>
            </a:r>
          </a:p>
          <a:p>
            <a:pPr lvl="1" eaLnBrk="1" hangingPunct="1"/>
            <a:r>
              <a:rPr lang="en-US" sz="2000" dirty="0" smtClean="0">
                <a:solidFill>
                  <a:srgbClr val="5600AC"/>
                </a:solidFill>
              </a:rPr>
              <a:t>extends</a:t>
            </a:r>
            <a:r>
              <a:rPr lang="en-US" sz="2000" dirty="0" smtClean="0"/>
              <a:t> means </a:t>
            </a:r>
            <a:r>
              <a:rPr lang="en-US" sz="2000" u="sng" dirty="0" smtClean="0"/>
              <a:t>“is a kind of</a:t>
            </a:r>
            <a:r>
              <a:rPr lang="en-US" sz="2000" dirty="0" smtClean="0"/>
              <a:t>”</a:t>
            </a:r>
          </a:p>
          <a:p>
            <a:pPr lvl="1" eaLnBrk="1" hangingPunct="1"/>
            <a:endParaRPr lang="en-US" sz="2000" dirty="0" smtClean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1575" y="1371600"/>
            <a:ext cx="327242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7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6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6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6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6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7715" grpId="0" build="p" bldLvl="3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CS-1020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95127-1B7E-49A5-A9B1-079756C8A79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630362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B2311C"/>
                </a:solidFill>
              </a:rPr>
              <a:t>Polymorphism</a:t>
            </a:r>
            <a:r>
              <a:rPr lang="en-US" sz="2400" smtClean="0"/>
              <a:t> allows a single variable to refer to objects from different subclasses in the same inheritance hierarchy</a:t>
            </a:r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391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For example, if Beagle is a subclass of Dog, then the following statements are valid: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3276600"/>
            <a:ext cx="6172200" cy="2667000"/>
            <a:chOff x="400" y="1307"/>
            <a:chExt cx="5122" cy="709"/>
          </a:xfrm>
        </p:grpSpPr>
        <p:sp>
          <p:nvSpPr>
            <p:cNvPr id="1275909" name="Rectangle 5"/>
            <p:cNvSpPr>
              <a:spLocks noChangeArrowheads="1"/>
            </p:cNvSpPr>
            <p:nvPr/>
          </p:nvSpPr>
          <p:spPr bwMode="auto">
            <a:xfrm>
              <a:off x="400" y="130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Rectangle 6"/>
            <p:cNvSpPr>
              <a:spLocks noChangeArrowheads="1"/>
            </p:cNvSpPr>
            <p:nvPr/>
          </p:nvSpPr>
          <p:spPr bwMode="auto">
            <a:xfrm>
              <a:off x="497" y="1387"/>
              <a:ext cx="4928" cy="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Dog </a:t>
              </a: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Dog</a:t>
              </a:r>
              <a:r>
                <a:rPr lang="en-US" sz="1600" dirty="0" smtClean="0">
                  <a:solidFill>
                    <a:srgbClr val="5600AC"/>
                  </a:solidFill>
                  <a:latin typeface="Courier New" pitchFamily="49" charset="0"/>
                  <a:ea typeface="ＭＳ Ｐゴシック" pitchFamily="34" charset="-128"/>
                </a:rPr>
                <a:t>(“rex”,3);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// </a:t>
              </a: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can also reference a </a:t>
              </a:r>
              <a:r>
                <a:rPr lang="en-US" sz="1600" u="sng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subclass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of Dog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Beagle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(“rusty”, 1)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b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</a:b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CS-1020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A295127-1B7E-49A5-A9B1-079756C8A79F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630362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rgbClr val="B2311C"/>
                </a:solidFill>
              </a:rPr>
              <a:t>Polymorphism</a:t>
            </a:r>
            <a:r>
              <a:rPr lang="en-US" sz="2400" dirty="0" smtClean="0"/>
              <a:t> </a:t>
            </a:r>
            <a:r>
              <a:rPr lang="en-US" sz="2400" dirty="0" smtClean="0"/>
              <a:t>also allows the JVM to determine (at runtime) which specific implementation of a method should be called</a:t>
            </a:r>
            <a:endParaRPr lang="en-US" sz="2400" dirty="0" smtClean="0"/>
          </a:p>
        </p:txBody>
      </p:sp>
      <p:sp>
        <p:nvSpPr>
          <p:cNvPr id="1275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391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For example, if Beagle </a:t>
            </a:r>
            <a:r>
              <a:rPr lang="en-US" sz="2600" dirty="0" smtClean="0"/>
              <a:t>overrides the speak() method of Dog</a:t>
            </a:r>
            <a:r>
              <a:rPr lang="en-US" sz="2600" dirty="0" smtClean="0"/>
              <a:t>, </a:t>
            </a:r>
            <a:r>
              <a:rPr lang="en-US" sz="2600" dirty="0" smtClean="0"/>
              <a:t>the JVM will use </a:t>
            </a:r>
            <a:r>
              <a:rPr lang="en-US" sz="2600" i="1" u="sng" dirty="0" smtClean="0"/>
              <a:t>late-binding</a:t>
            </a:r>
            <a:r>
              <a:rPr lang="en-US" sz="2600" dirty="0" smtClean="0"/>
              <a:t> to call Beagle’s speak() method:</a:t>
            </a:r>
            <a:endParaRPr lang="en-US" sz="26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00200" y="3276600"/>
            <a:ext cx="6172200" cy="2667000"/>
            <a:chOff x="400" y="1307"/>
            <a:chExt cx="5122" cy="709"/>
          </a:xfrm>
        </p:grpSpPr>
        <p:sp>
          <p:nvSpPr>
            <p:cNvPr id="1275909" name="Rectangle 5"/>
            <p:cNvSpPr>
              <a:spLocks noChangeArrowheads="1"/>
            </p:cNvSpPr>
            <p:nvPr/>
          </p:nvSpPr>
          <p:spPr bwMode="auto">
            <a:xfrm>
              <a:off x="400" y="130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9" name="Rectangle 6"/>
            <p:cNvSpPr>
              <a:spLocks noChangeArrowheads="1"/>
            </p:cNvSpPr>
            <p:nvPr/>
          </p:nvSpPr>
          <p:spPr bwMode="auto">
            <a:xfrm>
              <a:off x="497" y="1387"/>
              <a:ext cx="4928" cy="5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Dog </a:t>
              </a: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Dog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(“rex”,3)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myPet.speak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(); // call Dog’s speak() method</a:t>
              </a: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// </a:t>
              </a: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can also reference a subclass of Dog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myPet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= </a:t>
              </a:r>
              <a:r>
                <a:rPr lang="en-US" sz="1600" b="1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new</a:t>
              </a:r>
              <a:r>
                <a:rPr lang="en-US" sz="1600" dirty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Beagle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(“rusty”, 1)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;</a:t>
              </a:r>
              <a:b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</a:br>
              <a:r>
                <a:rPr lang="en-US" sz="1600" dirty="0" err="1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myPet.speak</a:t>
              </a:r>
              <a:r>
                <a:rPr lang="en-US" sz="1600" dirty="0" smtClean="0">
                  <a:solidFill>
                    <a:srgbClr val="FF0000"/>
                  </a:solidFill>
                  <a:latin typeface="Courier New" pitchFamily="49" charset="0"/>
                  <a:ea typeface="ＭＳ Ｐゴシック" pitchFamily="34" charset="-128"/>
                </a:rPr>
                <a:t>(); 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// call Beagle’s speak() method</a:t>
              </a: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75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590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Portions adapted with permission from the textbook author.</a:t>
            </a:r>
            <a:endParaRPr lang="en-US" altLang="en-US" smtClean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3CD9BE5-6C93-465E-A40E-8C2951D2FC37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7543800" cy="838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Sometimes, a derived class may want to use the base class implementation AND provide some additional behavior of its own</a:t>
            </a:r>
          </a:p>
        </p:txBody>
      </p:sp>
      <p:sp>
        <p:nvSpPr>
          <p:cNvPr id="129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8534400" cy="3810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Within </a:t>
            </a:r>
            <a:r>
              <a:rPr lang="en-US" sz="2800" b="1" dirty="0" smtClean="0"/>
              <a:t>Dog</a:t>
            </a:r>
            <a:r>
              <a:rPr lang="en-US" sz="2800" dirty="0" smtClean="0"/>
              <a:t> class: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speak(){ // Dog’s method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(“Woof”);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5600AC"/>
              </a:solidFill>
            </a:endParaRPr>
          </a:p>
          <a:p>
            <a:pPr eaLnBrk="1" hangingPunct="1"/>
            <a:r>
              <a:rPr lang="en-US" dirty="0" smtClean="0"/>
              <a:t>Within a </a:t>
            </a:r>
            <a:r>
              <a:rPr lang="en-US" b="1" dirty="0" smtClean="0"/>
              <a:t>Beagle </a:t>
            </a:r>
            <a:r>
              <a:rPr lang="en-US" dirty="0" smtClean="0"/>
              <a:t>class</a:t>
            </a:r>
            <a:r>
              <a:rPr lang="en-US" dirty="0" smtClean="0"/>
              <a:t>: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speak(){ // 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Beagle’s method</a:t>
            </a:r>
            <a:endParaRPr lang="en-US" sz="2400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super.speak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 // invoke Dog’s speak()</a:t>
            </a: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(“</a:t>
            </a:r>
            <a:r>
              <a:rPr lang="en-US" sz="2400" b="1" dirty="0" err="1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hooowwwl</a:t>
            </a: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”);</a:t>
            </a:r>
            <a:endParaRPr lang="en-US" sz="2400" b="1" dirty="0" smtClean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None/>
            </a:pPr>
            <a:r>
              <a:rPr lang="en-US" sz="2400" b="1" dirty="0" smtClean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400" b="1" dirty="0" smtClean="0">
                <a:solidFill>
                  <a:srgbClr val="5600AC"/>
                </a:solidFill>
              </a:rPr>
              <a:t/>
            </a:r>
            <a:br>
              <a:rPr lang="en-US" sz="2400" b="1" dirty="0" smtClean="0">
                <a:solidFill>
                  <a:srgbClr val="5600AC"/>
                </a:solidFill>
              </a:rPr>
            </a:br>
            <a:endParaRPr lang="en-US" sz="2400" b="1" dirty="0" smtClean="0">
              <a:solidFill>
                <a:srgbClr val="5600AC"/>
              </a:solidFill>
            </a:endParaRPr>
          </a:p>
          <a:p>
            <a:pPr lvl="1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9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9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9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9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9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9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9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9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29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433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53E125-DFCF-4092-BF81-C570670FCD17}" type="slidenum">
              <a:rPr lang="en-US" altLang="en-US" smtClean="0"/>
              <a:pPr/>
              <a:t>6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The </a:t>
            </a:r>
            <a:r>
              <a:rPr lang="en-US" sz="3600" smtClean="0">
                <a:solidFill>
                  <a:srgbClr val="990033"/>
                </a:solidFill>
              </a:rPr>
              <a:t>instanceof</a:t>
            </a:r>
            <a:r>
              <a:rPr lang="en-US" sz="3600" smtClean="0"/>
              <a:t> operator can help us learn the class of an object</a:t>
            </a:r>
          </a:p>
        </p:txBody>
      </p:sp>
      <p:sp>
        <p:nvSpPr>
          <p:cNvPr id="128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8796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The following code counts the number of Beagles in a </a:t>
            </a:r>
            <a:r>
              <a:rPr lang="en-US" sz="2600" dirty="0" smtClean="0"/>
              <a:t>collection of Dogs</a:t>
            </a:r>
            <a:endParaRPr lang="en-US" sz="26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2666999"/>
            <a:ext cx="7086600" cy="2327915"/>
            <a:chOff x="345" y="1047"/>
            <a:chExt cx="5122" cy="722"/>
          </a:xfrm>
        </p:grpSpPr>
        <p:sp>
          <p:nvSpPr>
            <p:cNvPr id="1284101" name="Rectangle 5"/>
            <p:cNvSpPr>
              <a:spLocks noChangeArrowheads="1"/>
            </p:cNvSpPr>
            <p:nvPr/>
          </p:nvSpPr>
          <p:spPr bwMode="auto">
            <a:xfrm>
              <a:off x="345" y="104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72" name="Rectangle 6"/>
            <p:cNvSpPr>
              <a:spLocks noChangeArrowheads="1"/>
            </p:cNvSpPr>
            <p:nvPr/>
          </p:nvSpPr>
          <p:spPr bwMode="auto">
            <a:xfrm>
              <a:off x="498" y="1118"/>
              <a:ext cx="4926" cy="6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/>
              </a:r>
              <a:br>
                <a:rPr lang="en-US" sz="1600" dirty="0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</a:br>
              <a:r>
                <a:rPr lang="en-US" sz="1600" dirty="0" err="1" smtClean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int</a:t>
              </a:r>
              <a:r>
                <a:rPr lang="en-US" sz="1600" dirty="0" smtClean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howlerCount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 = 0;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for</a:t>
              </a:r>
              <a:r>
                <a:rPr lang="en-US" sz="1600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</a:t>
              </a:r>
              <a:r>
                <a:rPr lang="en-US" sz="1600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 smtClean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Dog d: 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kennel </a:t>
              </a: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 { </a:t>
              </a:r>
              <a:r>
                <a:rPr lang="en-US" sz="1600" dirty="0">
                  <a:solidFill>
                    <a:srgbClr val="00B050"/>
                  </a:solidFill>
                  <a:latin typeface="Courier New" pitchFamily="49" charset="0"/>
                  <a:ea typeface="ＭＳ Ｐゴシック" pitchFamily="34" charset="-128"/>
                </a:rPr>
                <a:t>// kennel is a </a:t>
              </a:r>
              <a:r>
                <a:rPr lang="en-US" sz="1600" dirty="0" err="1" smtClean="0">
                  <a:solidFill>
                    <a:srgbClr val="00B050"/>
                  </a:solidFill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solidFill>
                    <a:srgbClr val="00B050"/>
                  </a:solidFill>
                  <a:latin typeface="Courier New" pitchFamily="49" charset="0"/>
                  <a:ea typeface="ＭＳ Ｐゴシック" pitchFamily="34" charset="-128"/>
                </a:rPr>
                <a:t>&lt;Dog&gt;</a:t>
              </a:r>
              <a:endParaRPr lang="en-US" sz="1600" dirty="0">
                <a:solidFill>
                  <a:srgbClr val="FF331A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	</a:t>
              </a:r>
              <a:r>
                <a:rPr lang="en-US" sz="1600" dirty="0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if</a:t>
              </a:r>
              <a:r>
                <a:rPr lang="en-US" sz="1600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( 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d</a:t>
              </a:r>
              <a:r>
                <a:rPr lang="en-US" sz="1600" dirty="0" smtClean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 err="1">
                  <a:solidFill>
                    <a:schemeClr val="accent2"/>
                  </a:solidFill>
                  <a:latin typeface="Courier New" pitchFamily="49" charset="0"/>
                  <a:ea typeface="ＭＳ Ｐゴシック" pitchFamily="34" charset="-128"/>
                </a:rPr>
                <a:t>instanceof</a:t>
              </a:r>
              <a:r>
                <a:rPr lang="en-US" sz="1600" dirty="0">
                  <a:solidFill>
                    <a:srgbClr val="5A5A5A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Beagle </a:t>
              </a: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) {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		 </a:t>
              </a:r>
              <a:r>
                <a:rPr lang="en-US" sz="1600" dirty="0" err="1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howlerCount</a:t>
              </a:r>
              <a:r>
                <a:rPr lang="en-US" sz="1600" dirty="0">
                  <a:solidFill>
                    <a:srgbClr val="000000"/>
                  </a:solidFill>
                  <a:latin typeface="Courier New" pitchFamily="49" charset="0"/>
                  <a:ea typeface="ＭＳ Ｐゴシック" pitchFamily="34" charset="-128"/>
                </a:rPr>
                <a:t>++;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	}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>
                  <a:solidFill>
                    <a:srgbClr val="FF331A"/>
                  </a:solidFill>
                  <a:latin typeface="Courier New" pitchFamily="49" charset="0"/>
                  <a:ea typeface="ＭＳ Ｐゴシック" pitchFamily="34" charset="-128"/>
                </a:rPr>
                <a:t>}</a:t>
              </a:r>
            </a:p>
          </p:txBody>
        </p:sp>
      </p:grpSp>
    </p:spTree>
  </p:cSld>
  <p:clrMapOvr>
    <a:masterClrMapping/>
  </p:clrMapOvr>
  <p:transition spd="med" advClick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8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409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Polymorphism allows us to use a derived class anywhere we would normally use a base class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Portions adapted with permission from the textbook author.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CS-1020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0C63BB-F5C3-4577-B2BE-CB8299CE20B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grpSp>
        <p:nvGrpSpPr>
          <p:cNvPr id="7" name="Group 4"/>
          <p:cNvGrpSpPr>
            <a:grpSpLocks noGrp="1"/>
          </p:cNvGrpSpPr>
          <p:nvPr>
            <p:ph idx="1"/>
          </p:nvPr>
        </p:nvGrpSpPr>
        <p:grpSpPr bwMode="auto">
          <a:xfrm>
            <a:off x="457200" y="1719263"/>
            <a:ext cx="8229600" cy="4411662"/>
            <a:chOff x="400" y="1307"/>
            <a:chExt cx="5122" cy="709"/>
          </a:xfrm>
        </p:grpSpPr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400" y="1307"/>
              <a:ext cx="5122" cy="70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497" y="1387"/>
              <a:ext cx="4928" cy="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&lt;Dog&gt; kennel = new </a:t>
              </a: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ArrayList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&lt;Dog&gt;();</a:t>
              </a:r>
              <a:b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</a:br>
              <a:endParaRPr lang="en-US" sz="1600" dirty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kennel.add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( new </a:t>
              </a:r>
              <a:r>
                <a:rPr lang="en-US" sz="1600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Dog(“</a:t>
              </a:r>
              <a:r>
                <a:rPr lang="en-US" sz="1600" dirty="0" err="1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rex</a:t>
              </a:r>
              <a:r>
                <a:rPr lang="en-US" sz="1600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”, 3) 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);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// add a Dog</a:t>
              </a:r>
              <a:b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</a:b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kennel.add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( new </a:t>
              </a:r>
              <a:r>
                <a:rPr lang="en-US" sz="1600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Dog</a:t>
              </a:r>
              <a:r>
                <a:rPr lang="en-US" sz="1600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(“</a:t>
              </a:r>
              <a:r>
                <a:rPr lang="en-US" sz="1600" dirty="0" err="1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sam</a:t>
              </a:r>
              <a:r>
                <a:rPr lang="en-US" sz="1600" dirty="0" smtClean="0">
                  <a:solidFill>
                    <a:srgbClr val="340068"/>
                  </a:solidFill>
                  <a:latin typeface="Courier New" pitchFamily="49" charset="0"/>
                  <a:ea typeface="ＭＳ Ｐゴシック" pitchFamily="34" charset="-128"/>
                </a:rPr>
                <a:t>”, 2) 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); // add another Dog</a:t>
              </a:r>
              <a:endParaRPr lang="en-US" sz="16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endParaRPr lang="en-US" sz="16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// The add() method </a:t>
              </a: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nomally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takes a Dog reference, but…</a:t>
              </a:r>
            </a:p>
            <a:p>
              <a:pPr>
                <a:lnSpc>
                  <a:spcPct val="80000"/>
                </a:lnSpc>
                <a:spcBef>
                  <a:spcPct val="50000"/>
                </a:spcBef>
                <a:tabLst>
                  <a:tab pos="457200" algn="l"/>
                  <a:tab pos="914400" algn="l"/>
                  <a:tab pos="1257300" algn="l"/>
                  <a:tab pos="1828800" algn="l"/>
                  <a:tab pos="2057400" algn="l"/>
                  <a:tab pos="2286000" algn="l"/>
                </a:tabLst>
              </a:pP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k</a:t>
              </a:r>
              <a:r>
                <a:rPr lang="en-US" sz="1600" dirty="0" err="1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ennel.add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( </a:t>
              </a:r>
              <a:r>
                <a:rPr lang="en-US" sz="1600" b="1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new Beagle( “rusty”, 1)</a:t>
              </a:r>
              <a:r>
                <a:rPr lang="en-US" sz="1600" dirty="0" smtClean="0">
                  <a:solidFill>
                    <a:schemeClr val="tx2"/>
                  </a:solidFill>
                  <a:latin typeface="Courier New" pitchFamily="49" charset="0"/>
                  <a:ea typeface="ＭＳ Ｐゴシック" pitchFamily="34" charset="-128"/>
                </a:rPr>
                <a:t> ); // add a Beagle</a:t>
              </a:r>
              <a:endParaRPr lang="en-US" sz="1600" dirty="0" smtClean="0">
                <a:solidFill>
                  <a:schemeClr val="tx2"/>
                </a:solidFill>
                <a:latin typeface="Courier New" pitchFamily="49" charset="0"/>
                <a:ea typeface="ＭＳ Ｐゴシック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6AF000-F262-40D2-879F-1D22DB8F6EB6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Every Java class has a common ancestor: the Object class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19263"/>
            <a:ext cx="8382000" cy="4605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If a class declaration does not explicitly designate the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with the </a:t>
            </a:r>
            <a:r>
              <a:rPr lang="en-US" sz="2800" b="1" dirty="0" smtClean="0"/>
              <a:t>extends</a:t>
            </a:r>
            <a:r>
              <a:rPr lang="en-US" sz="2800" dirty="0" smtClean="0"/>
              <a:t> clause, then the class’s </a:t>
            </a:r>
            <a:r>
              <a:rPr lang="en-US" sz="2800" dirty="0" err="1" smtClean="0"/>
              <a:t>superclass</a:t>
            </a:r>
            <a:r>
              <a:rPr lang="en-US" sz="2800" dirty="0" smtClean="0"/>
              <a:t> is the </a:t>
            </a:r>
            <a:r>
              <a:rPr lang="en-US" sz="2800" b="1" dirty="0" smtClean="0"/>
              <a:t>Object </a:t>
            </a:r>
            <a:r>
              <a:rPr lang="en-US" sz="2800" dirty="0" smtClean="0"/>
              <a:t>class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SomeClass</a:t>
            </a:r>
            <a:r>
              <a:rPr lang="en-US" sz="2000" b="1" dirty="0" smtClean="0">
                <a:latin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…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}</a:t>
            </a:r>
            <a:r>
              <a:rPr lang="en-US" sz="2000" dirty="0" smtClean="0">
                <a:latin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</a:rPr>
            </a:br>
            <a:endParaRPr lang="en-US" sz="20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solidFill>
                  <a:srgbClr val="0070C0"/>
                </a:solidFill>
              </a:rPr>
              <a:t>Is the same as: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latin typeface="Courier New" pitchFamily="49" charset="0"/>
              </a:rPr>
              <a:t>	</a:t>
            </a:r>
            <a:r>
              <a:rPr lang="en-US" sz="2000" b="1" dirty="0" smtClean="0">
                <a:latin typeface="Courier New" pitchFamily="49" charset="0"/>
              </a:rPr>
              <a:t>public class </a:t>
            </a:r>
            <a:r>
              <a:rPr lang="en-US" sz="2000" b="1" dirty="0" err="1" smtClean="0">
                <a:latin typeface="Courier New" pitchFamily="49" charset="0"/>
              </a:rPr>
              <a:t>SomeClass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extends Object</a:t>
            </a:r>
            <a:r>
              <a:rPr lang="en-US" sz="2000" b="1" dirty="0" smtClean="0">
                <a:latin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{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…</a:t>
            </a:r>
            <a:br>
              <a:rPr lang="en-US" sz="2000" b="1" dirty="0" smtClean="0">
                <a:latin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</a:rPr>
              <a:t>}</a:t>
            </a:r>
            <a:endParaRPr lang="en-US" sz="2800" b="1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3124200"/>
            <a:ext cx="168536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SE-1020</a:t>
            </a:r>
          </a:p>
          <a:p>
            <a:r>
              <a:rPr lang="en-US" altLang="en-US" dirty="0" smtClean="0"/>
              <a:t>Dr. Mark L. Hornick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B6AF000-F262-40D2-879F-1D22DB8F6EB6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002060"/>
                </a:solidFill>
              </a:rPr>
              <a:t>Because of inheritance, </a:t>
            </a:r>
            <a:r>
              <a:rPr lang="en-US" sz="3200" dirty="0" smtClean="0">
                <a:solidFill>
                  <a:srgbClr val="FF0000"/>
                </a:solidFill>
              </a:rPr>
              <a:t>every Java class ultimately extends Object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6705600" cy="44116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Object class is the source of the following methods which every Java class inherits: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clone</a:t>
            </a:r>
            <a:r>
              <a:rPr lang="en-US" sz="2400" dirty="0" smtClean="0">
                <a:solidFill>
                  <a:srgbClr val="00B050"/>
                </a:solidFill>
              </a:rPr>
              <a:t>() – makes a copy of the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00B050"/>
                </a:solidFill>
              </a:rPr>
              <a:t>equals</a:t>
            </a:r>
            <a:r>
              <a:rPr lang="en-US" sz="2400" dirty="0" smtClean="0">
                <a:solidFill>
                  <a:srgbClr val="00B050"/>
                </a:solidFill>
              </a:rPr>
              <a:t>() – compares an object to another object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b="1" dirty="0" err="1" smtClean="0">
                <a:solidFill>
                  <a:srgbClr val="00B050"/>
                </a:solidFill>
              </a:rPr>
              <a:t>toString</a:t>
            </a:r>
            <a:r>
              <a:rPr lang="en-US" sz="2400" dirty="0" smtClean="0">
                <a:solidFill>
                  <a:srgbClr val="00B050"/>
                </a:solidFill>
              </a:rPr>
              <a:t>() – converts an object to its String representation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B050"/>
                </a:solidFill>
              </a:rPr>
              <a:t>and several others (see the </a:t>
            </a:r>
            <a:r>
              <a:rPr lang="en-US" sz="2400" dirty="0" err="1" smtClean="0">
                <a:solidFill>
                  <a:srgbClr val="00B050"/>
                </a:solidFill>
              </a:rPr>
              <a:t>Javadoc</a:t>
            </a:r>
            <a:r>
              <a:rPr lang="en-US" sz="2400" dirty="0" smtClean="0">
                <a:solidFill>
                  <a:srgbClr val="00B050"/>
                </a:solidFill>
              </a:rPr>
              <a:t> for the Object class)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54362" y="1752600"/>
            <a:ext cx="1556263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14215</TotalTime>
  <Words>789</Words>
  <Application>Microsoft PowerPoint</Application>
  <PresentationFormat>On-screen Show (4:3)</PresentationFormat>
  <Paragraphs>143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Slide 1</vt:lpstr>
      <vt:lpstr>Review: The Java mechanism for defining a inheritance relationship between two classes is called extension:</vt:lpstr>
      <vt:lpstr>Polymorphism allows a single variable to refer to objects from different subclasses in the same inheritance hierarchy</vt:lpstr>
      <vt:lpstr>Polymorphism also allows the JVM to determine (at runtime) which specific implementation of a method should be called</vt:lpstr>
      <vt:lpstr>Sometimes, a derived class may want to use the base class implementation AND provide some additional behavior of its own</vt:lpstr>
      <vt:lpstr>The instanceof operator can help us learn the class of an object</vt:lpstr>
      <vt:lpstr>Polymorphism allows us to use a derived class anywhere we would normally use a base class</vt:lpstr>
      <vt:lpstr>Every Java class has a common ancestor: the Object class</vt:lpstr>
      <vt:lpstr>Because of inheritance, every Java class ultimately extends Object</vt:lpstr>
      <vt:lpstr>The toString() method</vt:lpstr>
      <vt:lpstr>The equals() method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CS-183 Lecture</dc:title>
  <dc:subject>Intro</dc:subject>
  <dc:creator>Dr. Mark Hornick</dc:creator>
  <cp:lastModifiedBy>nw8440</cp:lastModifiedBy>
  <cp:revision>875</cp:revision>
  <cp:lastPrinted>1601-01-01T00:00:00Z</cp:lastPrinted>
  <dcterms:created xsi:type="dcterms:W3CDTF">1999-09-06T21:32:20Z</dcterms:created>
  <dcterms:modified xsi:type="dcterms:W3CDTF">2009-12-14T01:42:50Z</dcterms:modified>
</cp:coreProperties>
</file>