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26"/>
  </p:notesMasterIdLst>
  <p:handoutMasterIdLst>
    <p:handoutMasterId r:id="rId27"/>
  </p:handoutMasterIdLst>
  <p:sldIdLst>
    <p:sldId id="256" r:id="rId2"/>
    <p:sldId id="311" r:id="rId3"/>
    <p:sldId id="317" r:id="rId4"/>
    <p:sldId id="313" r:id="rId5"/>
    <p:sldId id="314" r:id="rId6"/>
    <p:sldId id="318" r:id="rId7"/>
    <p:sldId id="316" r:id="rId8"/>
    <p:sldId id="320" r:id="rId9"/>
    <p:sldId id="299" r:id="rId10"/>
    <p:sldId id="321" r:id="rId11"/>
    <p:sldId id="322" r:id="rId12"/>
    <p:sldId id="259" r:id="rId13"/>
    <p:sldId id="323" r:id="rId14"/>
    <p:sldId id="324" r:id="rId15"/>
    <p:sldId id="303" r:id="rId16"/>
    <p:sldId id="307" r:id="rId17"/>
    <p:sldId id="325" r:id="rId18"/>
    <p:sldId id="326" r:id="rId19"/>
    <p:sldId id="327" r:id="rId20"/>
    <p:sldId id="328" r:id="rId21"/>
    <p:sldId id="330" r:id="rId22"/>
    <p:sldId id="308" r:id="rId23"/>
    <p:sldId id="331" r:id="rId24"/>
    <p:sldId id="332" r:id="rId2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9A0075"/>
    <a:srgbClr val="340068"/>
    <a:srgbClr val="FF0000"/>
    <a:srgbClr val="5600AC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391" autoAdjust="0"/>
    <p:restoredTop sz="75758" autoAdjust="0"/>
  </p:normalViewPr>
  <p:slideViewPr>
    <p:cSldViewPr>
      <p:cViewPr varScale="1">
        <p:scale>
          <a:sx n="55" d="100"/>
          <a:sy n="55" d="100"/>
        </p:scale>
        <p:origin x="-97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34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3023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t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CS-1020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F1C60AC-AD11-44D8-BF41-236CBDBAF4A3}" type="datetime3">
              <a:rPr lang="en-US"/>
              <a:pPr>
                <a:defRPr/>
              </a:pPr>
              <a:t>4 January 2010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b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D7EADC28-4044-4148-9061-DF308E036F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CS-1020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6388" y="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25B3EA3C-4B77-41F6-B76C-D51CDC35383C}" type="datetime1">
              <a:rPr lang="en-US"/>
              <a:pPr>
                <a:defRPr/>
              </a:pPr>
              <a:t>1/4/2010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6388" y="914400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AAEF5177-2C37-4EFC-B671-52FDE0ADCF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9463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685800"/>
            <a:ext cx="5029200" cy="3771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CS-1020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61FCD9F-D94D-4F3B-8E96-D7F542D3B463}" type="datetime1">
              <a:rPr lang="en-US" smtClean="0"/>
              <a:pPr/>
              <a:t>1/4/2010</a:t>
            </a:fld>
            <a:endParaRPr lang="en-US" smtClean="0"/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Dr. Mark L. Hornick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B79175-1BB0-44C9-8222-8A6EE224605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610ADF-AB63-4DB4-8729-3F37287F50C0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800" dirty="0" smtClean="0"/>
              <a:t>1. I read the slide title – inheritance terminology.</a:t>
            </a:r>
          </a:p>
          <a:p>
            <a:pPr eaLnBrk="1" hangingPunct="1"/>
            <a:endParaRPr lang="en-US" sz="800" dirty="0" smtClean="0"/>
          </a:p>
          <a:p>
            <a:pPr eaLnBrk="1" hangingPunct="1"/>
            <a:r>
              <a:rPr lang="en-US" sz="800" dirty="0" smtClean="0"/>
              <a:t>2. Looking back at the inheritance hierarchy, is Person a </a:t>
            </a:r>
            <a:r>
              <a:rPr lang="en-US" sz="800" dirty="0" err="1" smtClean="0"/>
              <a:t>superclass</a:t>
            </a:r>
            <a:r>
              <a:rPr lang="en-US" sz="800" dirty="0" smtClean="0"/>
              <a:t> or a subclass?</a:t>
            </a:r>
          </a:p>
          <a:p>
            <a:pPr eaLnBrk="1" hangingPunct="1"/>
            <a:r>
              <a:rPr lang="en-US" sz="800" dirty="0" smtClean="0"/>
              <a:t>Person is a </a:t>
            </a:r>
            <a:r>
              <a:rPr lang="en-US" sz="800" dirty="0" err="1" smtClean="0"/>
              <a:t>superclass</a:t>
            </a:r>
            <a:r>
              <a:rPr lang="en-US" sz="800" dirty="0" smtClean="0"/>
              <a:t>.</a:t>
            </a:r>
          </a:p>
          <a:p>
            <a:pPr eaLnBrk="1" hangingPunct="1"/>
            <a:endParaRPr lang="en-US" sz="800" dirty="0" smtClean="0"/>
          </a:p>
          <a:p>
            <a:pPr eaLnBrk="1" hangingPunct="1"/>
            <a:r>
              <a:rPr lang="en-US" sz="800" dirty="0" smtClean="0"/>
              <a:t>Is Employee a </a:t>
            </a:r>
            <a:r>
              <a:rPr lang="en-US" sz="800" dirty="0" err="1" smtClean="0"/>
              <a:t>superclass</a:t>
            </a:r>
            <a:r>
              <a:rPr lang="en-US" sz="800" dirty="0" smtClean="0"/>
              <a:t> or a subclass?</a:t>
            </a:r>
          </a:p>
          <a:p>
            <a:pPr eaLnBrk="1" hangingPunct="1"/>
            <a:r>
              <a:rPr lang="en-US" sz="800" dirty="0" smtClean="0"/>
              <a:t>It's both - it's a </a:t>
            </a:r>
            <a:r>
              <a:rPr lang="en-US" sz="800" dirty="0" err="1" smtClean="0"/>
              <a:t>superclass</a:t>
            </a:r>
            <a:r>
              <a:rPr lang="en-US" sz="800" dirty="0" smtClean="0"/>
              <a:t> to </a:t>
            </a:r>
            <a:r>
              <a:rPr lang="en-US" sz="800" dirty="0" err="1" smtClean="0"/>
              <a:t>FullTime</a:t>
            </a:r>
            <a:r>
              <a:rPr lang="en-US" sz="800" dirty="0" smtClean="0"/>
              <a:t> and </a:t>
            </a:r>
            <a:r>
              <a:rPr lang="en-US" sz="800" dirty="0" err="1" smtClean="0"/>
              <a:t>PartTime</a:t>
            </a:r>
            <a:r>
              <a:rPr lang="en-US" sz="800" dirty="0" smtClean="0"/>
              <a:t>, but it's a subclass to Person.</a:t>
            </a:r>
          </a:p>
          <a:p>
            <a:pPr eaLnBrk="1" hangingPunct="1"/>
            <a:endParaRPr lang="en-US" sz="800" dirty="0" smtClean="0"/>
          </a:p>
          <a:p>
            <a:pPr eaLnBrk="1" hangingPunct="1"/>
            <a:r>
              <a:rPr lang="en-US" sz="800" dirty="0" smtClean="0"/>
              <a:t>3. Looking back at the inheritance hierarchy, we say that the Customer and Employee classes are derived from the Person class.</a:t>
            </a:r>
          </a:p>
          <a:p>
            <a:pPr eaLnBrk="1" hangingPunct="1"/>
            <a:r>
              <a:rPr lang="en-US" sz="800" dirty="0" smtClean="0"/>
              <a:t>Thus, the Customer and Employee classes inherit the name variable from the Person class.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CS-1020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C2C92FA0-FA59-49EA-A1CF-851BD9AD1CC8}" type="datetime1">
              <a:rPr lang="en-US" smtClean="0"/>
              <a:pPr/>
              <a:t>1/4/2010</a:t>
            </a:fld>
            <a:endParaRPr lang="en-US" smtClean="0"/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Dr. Mark L. Hornick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B2C9C0-AE1C-42D9-95E4-04AB54F267FE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5E376B-DAD5-42B9-BE17-222356F311D0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800" dirty="0" smtClean="0"/>
              <a:t>1. On the earlier UML class diagram slide, I note how the hollow-headed arrows do indeed point to the </a:t>
            </a:r>
            <a:r>
              <a:rPr lang="en-US" sz="800" dirty="0" err="1" smtClean="0"/>
              <a:t>superclasses</a:t>
            </a:r>
            <a:r>
              <a:rPr lang="en-US" sz="800" dirty="0" smtClean="0"/>
              <a:t>.</a:t>
            </a:r>
          </a:p>
          <a:p>
            <a:pPr eaLnBrk="1" hangingPunct="1"/>
            <a:endParaRPr lang="en-US" sz="800" dirty="0" smtClean="0"/>
          </a:p>
          <a:p>
            <a:pPr eaLnBrk="1" hangingPunct="1"/>
            <a:r>
              <a:rPr lang="en-US" sz="800" dirty="0" smtClean="0"/>
              <a:t>2. On the earlier UML class diagram slide, I note the minus signs.</a:t>
            </a:r>
          </a:p>
          <a:p>
            <a:pPr eaLnBrk="1" hangingPunct="1"/>
            <a:r>
              <a:rPr lang="en-US" sz="800" dirty="0" smtClean="0"/>
              <a:t>They indicate private members.</a:t>
            </a:r>
          </a:p>
          <a:p>
            <a:pPr eaLnBrk="1" hangingPunct="1"/>
            <a:r>
              <a:rPr lang="en-US" sz="800" dirty="0" smtClean="0"/>
              <a:t>We're only showing instance variables, not methods, and all of the instance variables are private.</a:t>
            </a:r>
          </a:p>
          <a:p>
            <a:pPr eaLnBrk="1" hangingPunct="1"/>
            <a:r>
              <a:rPr lang="en-US" sz="800" dirty="0" smtClean="0"/>
              <a:t>What symbol indicates public members?</a:t>
            </a:r>
          </a:p>
          <a:p>
            <a:pPr eaLnBrk="1" hangingPunct="1"/>
            <a:r>
              <a:rPr lang="en-US" sz="800" dirty="0" smtClean="0"/>
              <a:t>The plus sign!</a:t>
            </a:r>
          </a:p>
          <a:p>
            <a:pPr eaLnBrk="1" hangingPunct="1"/>
            <a:endParaRPr lang="en-US" sz="800" dirty="0" smtClean="0"/>
          </a:p>
          <a:p>
            <a:pPr eaLnBrk="1" hangingPunct="1"/>
            <a:r>
              <a:rPr lang="en-US" sz="800" dirty="0" smtClean="0"/>
              <a:t>3. See the blank area at the bottom of each class box?</a:t>
            </a:r>
          </a:p>
          <a:p>
            <a:pPr eaLnBrk="1" hangingPunct="1"/>
            <a:r>
              <a:rPr lang="en-US" sz="800" dirty="0" smtClean="0"/>
              <a:t>That's where method headings normally go.</a:t>
            </a:r>
          </a:p>
          <a:p>
            <a:pPr eaLnBrk="1" hangingPunct="1"/>
            <a:r>
              <a:rPr lang="en-US" sz="800" dirty="0" smtClean="0"/>
              <a:t>In the interest of keeping things simple for now, I chose to only show variables (in the second compartments), and not methods.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86CCDA-BB49-4AE1-889E-FE38979A9927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800" dirty="0" smtClean="0"/>
              <a:t>1. Why does eliminating code redundancy make debugging and upgrading easier?</a:t>
            </a:r>
          </a:p>
          <a:p>
            <a:pPr eaLnBrk="1" hangingPunct="1"/>
            <a:r>
              <a:rPr lang="en-US" sz="800" dirty="0" smtClean="0"/>
              <a:t>Because when you make a change, you only have to make it in one place.</a:t>
            </a:r>
          </a:p>
          <a:p>
            <a:pPr eaLnBrk="1" hangingPunct="1"/>
            <a:endParaRPr lang="en-US" sz="800" dirty="0" smtClean="0"/>
          </a:p>
          <a:p>
            <a:pPr eaLnBrk="1" hangingPunct="1"/>
            <a:r>
              <a:rPr lang="en-US" sz="800" dirty="0" smtClean="0"/>
              <a:t>2. With smaller modules, there's less code to wade through when finding a bug or making an upgrade.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CS-1020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3F5A5857-10B9-41C0-9FFE-3285521587CA}" type="datetime1">
              <a:rPr lang="en-US" smtClean="0"/>
              <a:pPr/>
              <a:t>1/4/2010</a:t>
            </a:fld>
            <a:endParaRPr lang="en-US" smtClean="0"/>
          </a:p>
        </p:txBody>
      </p:sp>
      <p:sp>
        <p:nvSpPr>
          <p:cNvPr id="307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Dr. Mark L. Hornick</a:t>
            </a:r>
          </a:p>
        </p:txBody>
      </p:sp>
      <p:sp>
        <p:nvSpPr>
          <p:cNvPr id="307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5B90F2-5224-4C5F-88DF-E964DB6DBB39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CS-1020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3F5A5857-10B9-41C0-9FFE-3285521587CA}" type="datetime1">
              <a:rPr lang="en-US" smtClean="0"/>
              <a:pPr/>
              <a:t>1/4/2010</a:t>
            </a:fld>
            <a:endParaRPr lang="en-US" smtClean="0"/>
          </a:p>
        </p:txBody>
      </p:sp>
      <p:sp>
        <p:nvSpPr>
          <p:cNvPr id="307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Dr. Mark L. Hornick</a:t>
            </a:r>
          </a:p>
        </p:txBody>
      </p:sp>
      <p:sp>
        <p:nvSpPr>
          <p:cNvPr id="307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5B90F2-5224-4C5F-88DF-E964DB6DBB39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CS-1020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3F5A5857-10B9-41C0-9FFE-3285521587CA}" type="datetime1">
              <a:rPr lang="en-US" smtClean="0"/>
              <a:pPr/>
              <a:t>1/4/2010</a:t>
            </a:fld>
            <a:endParaRPr lang="en-US" smtClean="0"/>
          </a:p>
        </p:txBody>
      </p:sp>
      <p:sp>
        <p:nvSpPr>
          <p:cNvPr id="307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Dr. Mark L. Hornick</a:t>
            </a:r>
          </a:p>
        </p:txBody>
      </p:sp>
      <p:sp>
        <p:nvSpPr>
          <p:cNvPr id="307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5B90F2-5224-4C5F-88DF-E964DB6DBB39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CS-1020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3F5A5857-10B9-41C0-9FFE-3285521587CA}" type="datetime1">
              <a:rPr lang="en-US" smtClean="0"/>
              <a:pPr/>
              <a:t>1/4/2010</a:t>
            </a:fld>
            <a:endParaRPr lang="en-US" smtClean="0"/>
          </a:p>
        </p:txBody>
      </p:sp>
      <p:sp>
        <p:nvSpPr>
          <p:cNvPr id="307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Dr. Mark L. Hornick</a:t>
            </a:r>
          </a:p>
        </p:txBody>
      </p:sp>
      <p:sp>
        <p:nvSpPr>
          <p:cNvPr id="307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5B90F2-5224-4C5F-88DF-E964DB6DBB39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CS-1020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3F5A5857-10B9-41C0-9FFE-3285521587CA}" type="datetime1">
              <a:rPr lang="en-US" smtClean="0"/>
              <a:pPr/>
              <a:t>1/4/2010</a:t>
            </a:fld>
            <a:endParaRPr lang="en-US" smtClean="0"/>
          </a:p>
        </p:txBody>
      </p:sp>
      <p:sp>
        <p:nvSpPr>
          <p:cNvPr id="307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Dr. Mark L. Hornick</a:t>
            </a:r>
          </a:p>
        </p:txBody>
      </p:sp>
      <p:sp>
        <p:nvSpPr>
          <p:cNvPr id="307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5B90F2-5224-4C5F-88DF-E964DB6DBB39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CS-1020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25B3EA3C-4B77-41F6-B76C-D51CDC35383C}" type="datetime1">
              <a:rPr lang="en-US" smtClean="0"/>
              <a:pPr>
                <a:defRPr/>
              </a:pPr>
              <a:t>1/4/2010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Mark L. Hornick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AAEF5177-2C37-4EFC-B671-52FDE0ADCF8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EFB551-5577-430E-93B4-693055A60F3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800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CFBCD8-4005-4652-BF9D-EC787AA3FECC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000" dirty="0" smtClean="0"/>
              <a:t>[1. You can also "override" an instance variable, but that's called overshadowing.</a:t>
            </a:r>
          </a:p>
          <a:p>
            <a:pPr eaLnBrk="1" hangingPunct="1">
              <a:lnSpc>
                <a:spcPct val="90000"/>
              </a:lnSpc>
            </a:pPr>
            <a:r>
              <a:rPr lang="en-US" sz="1000" dirty="0" smtClean="0"/>
              <a:t>It's not as common and too tricky to cover now.</a:t>
            </a:r>
          </a:p>
          <a:p>
            <a:pPr eaLnBrk="1" hangingPunct="1">
              <a:lnSpc>
                <a:spcPct val="90000"/>
              </a:lnSpc>
            </a:pPr>
            <a:r>
              <a:rPr lang="en-US" sz="1000" dirty="0" smtClean="0"/>
              <a:t>Overridden methods use dynamic binding, whereas overshadowed instance variables use static binding.]</a:t>
            </a:r>
          </a:p>
          <a:p>
            <a:pPr eaLnBrk="1" hangingPunct="1">
              <a:lnSpc>
                <a:spcPct val="90000"/>
              </a:lnSpc>
            </a:pPr>
            <a:endParaRPr lang="en-US" sz="1000" dirty="0" smtClean="0"/>
          </a:p>
          <a:p>
            <a:pPr eaLnBrk="1" hangingPunct="1">
              <a:lnSpc>
                <a:spcPct val="90000"/>
              </a:lnSpc>
            </a:pPr>
            <a:r>
              <a:rPr lang="en-US" sz="1000" dirty="0" smtClean="0"/>
              <a:t>2. That parallels how local variables override global variables in all programming languages.</a:t>
            </a:r>
          </a:p>
          <a:p>
            <a:pPr eaLnBrk="1" hangingPunct="1">
              <a:lnSpc>
                <a:spcPct val="90000"/>
              </a:lnSpc>
            </a:pPr>
            <a:endParaRPr lang="en-US" sz="1000" dirty="0" smtClean="0"/>
          </a:p>
          <a:p>
            <a:pPr eaLnBrk="1" hangingPunct="1">
              <a:lnSpc>
                <a:spcPct val="90000"/>
              </a:lnSpc>
            </a:pPr>
            <a:r>
              <a:rPr lang="en-US" sz="1000" dirty="0" smtClean="0"/>
              <a:t>3. What else do we use </a:t>
            </a:r>
            <a:r>
              <a:rPr lang="en-US" sz="1000" b="1" dirty="0" smtClean="0"/>
              <a:t>super</a:t>
            </a:r>
            <a:r>
              <a:rPr lang="en-US" sz="1000" dirty="0" smtClean="0"/>
              <a:t> for?</a:t>
            </a:r>
          </a:p>
          <a:p>
            <a:pPr eaLnBrk="1" hangingPunct="1">
              <a:lnSpc>
                <a:spcPct val="90000"/>
              </a:lnSpc>
            </a:pPr>
            <a:r>
              <a:rPr lang="en-US" sz="1000" dirty="0" smtClean="0"/>
              <a:t>To call a </a:t>
            </a:r>
            <a:r>
              <a:rPr lang="en-US" sz="1000" dirty="0" err="1" smtClean="0"/>
              <a:t>superclass</a:t>
            </a:r>
            <a:r>
              <a:rPr lang="en-US" sz="1000" dirty="0" smtClean="0"/>
              <a:t> constructor!</a:t>
            </a:r>
          </a:p>
          <a:p>
            <a:pPr eaLnBrk="1" hangingPunct="1">
              <a:lnSpc>
                <a:spcPct val="90000"/>
              </a:lnSpc>
            </a:pPr>
            <a:r>
              <a:rPr lang="en-US" sz="1000" dirty="0" smtClean="0"/>
              <a:t>But to do that we don't use the dot - we just specify </a:t>
            </a:r>
            <a:r>
              <a:rPr lang="en-US" sz="1000" b="1" dirty="0" smtClean="0"/>
              <a:t>super</a:t>
            </a:r>
            <a:r>
              <a:rPr lang="en-US" sz="1000" dirty="0" smtClean="0"/>
              <a:t> with parentheses around the arguments.</a:t>
            </a:r>
          </a:p>
          <a:p>
            <a:pPr eaLnBrk="1" hangingPunct="1">
              <a:lnSpc>
                <a:spcPct val="90000"/>
              </a:lnSpc>
            </a:pPr>
            <a:endParaRPr lang="en-US" sz="1000" dirty="0" smtClean="0"/>
          </a:p>
          <a:p>
            <a:pPr eaLnBrk="1" hangingPunct="1">
              <a:lnSpc>
                <a:spcPct val="90000"/>
              </a:lnSpc>
            </a:pPr>
            <a:r>
              <a:rPr lang="en-US" sz="1000" dirty="0" smtClean="0"/>
              <a:t>[4. You can call an overridden method two classes up with </a:t>
            </a:r>
            <a:r>
              <a:rPr lang="en-US" sz="1000" dirty="0" err="1" smtClean="0"/>
              <a:t>super.method</a:t>
            </a:r>
            <a:r>
              <a:rPr lang="en-US" sz="1000" dirty="0" smtClean="0"/>
              <a:t> if the </a:t>
            </a:r>
            <a:r>
              <a:rPr lang="en-US" sz="1000" dirty="0" err="1" smtClean="0"/>
              <a:t>superclass</a:t>
            </a:r>
            <a:r>
              <a:rPr lang="en-US" sz="1000" dirty="0" smtClean="0"/>
              <a:t> does not contain the method.]</a:t>
            </a:r>
          </a:p>
          <a:p>
            <a:pPr eaLnBrk="1" hangingPunct="1">
              <a:lnSpc>
                <a:spcPct val="90000"/>
              </a:lnSpc>
            </a:pPr>
            <a:endParaRPr lang="en-US" sz="1000" dirty="0" smtClean="0"/>
          </a:p>
          <a:p>
            <a:pPr eaLnBrk="1" hangingPunct="1">
              <a:lnSpc>
                <a:spcPct val="90000"/>
              </a:lnSpc>
            </a:pPr>
            <a:r>
              <a:rPr lang="en-US" sz="1000" dirty="0" smtClean="0"/>
              <a:t>5. This error doesn't occur all that often because if you've got methods with the same names and parameter types, you'll usually also want the same return types.</a:t>
            </a:r>
          </a:p>
          <a:p>
            <a:pPr eaLnBrk="1" hangingPunct="1">
              <a:lnSpc>
                <a:spcPct val="90000"/>
              </a:lnSpc>
            </a:pPr>
            <a:r>
              <a:rPr lang="en-US" sz="1000" dirty="0" smtClean="0"/>
              <a:t>But you'll see the error crop up every now and then when you're debugging, so be aware of it.</a:t>
            </a:r>
          </a:p>
          <a:p>
            <a:pPr eaLnBrk="1" hangingPunct="1">
              <a:lnSpc>
                <a:spcPct val="90000"/>
              </a:lnSpc>
            </a:pPr>
            <a:endParaRPr lang="en-US" sz="1000" dirty="0" smtClean="0"/>
          </a:p>
          <a:p>
            <a:pPr eaLnBrk="1" hangingPunct="1">
              <a:lnSpc>
                <a:spcPct val="90000"/>
              </a:lnSpc>
            </a:pPr>
            <a:r>
              <a:rPr lang="en-US" sz="1000" dirty="0" smtClean="0"/>
              <a:t>[6. If a subclass and a </a:t>
            </a:r>
            <a:r>
              <a:rPr lang="en-US" sz="1000" dirty="0" err="1" smtClean="0"/>
              <a:t>superclass</a:t>
            </a:r>
            <a:r>
              <a:rPr lang="en-US" sz="1000" dirty="0" smtClean="0"/>
              <a:t> have methods with the same name and different parameter types, it doesn't matter if the return types are the same or different.</a:t>
            </a:r>
          </a:p>
          <a:p>
            <a:pPr eaLnBrk="1" hangingPunct="1">
              <a:lnSpc>
                <a:spcPct val="90000"/>
              </a:lnSpc>
            </a:pPr>
            <a:r>
              <a:rPr lang="en-US" sz="1000" dirty="0" smtClean="0"/>
              <a:t>Why?</a:t>
            </a:r>
          </a:p>
          <a:p>
            <a:pPr eaLnBrk="1" hangingPunct="1">
              <a:lnSpc>
                <a:spcPct val="90000"/>
              </a:lnSpc>
            </a:pPr>
            <a:r>
              <a:rPr lang="en-US" sz="1000" dirty="0" smtClean="0"/>
              <a:t>Because the methods are not considered to be in an overriding relationship.</a:t>
            </a:r>
          </a:p>
          <a:p>
            <a:pPr eaLnBrk="1" hangingPunct="1">
              <a:lnSpc>
                <a:spcPct val="90000"/>
              </a:lnSpc>
            </a:pPr>
            <a:r>
              <a:rPr lang="en-US" sz="1000" dirty="0" smtClean="0"/>
              <a:t>They're considered to be different methods entirely.]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EFB551-5577-430E-93B4-693055A60F3E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800" dirty="0" smtClean="0"/>
              <a:t>1. “Exclusive ownership” means that the parts classes cannot be owned by another class while they are being owned by the whole class.</a:t>
            </a:r>
          </a:p>
          <a:p>
            <a:pPr eaLnBrk="1" hangingPunct="1"/>
            <a:r>
              <a:rPr lang="en-US" sz="800" dirty="0" smtClean="0"/>
              <a:t>That will make more sense with an example….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03B180-4F79-418C-843C-0C5AF8537053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800" dirty="0" smtClean="0"/>
              <a:t>1. The picture is a hierarchy tree.</a:t>
            </a:r>
          </a:p>
          <a:p>
            <a:pPr eaLnBrk="1" hangingPunct="1"/>
            <a:r>
              <a:rPr lang="en-US" sz="800" dirty="0" smtClean="0"/>
              <a:t>Computer "trees" are inverted, so the thing at the top is called the root.</a:t>
            </a:r>
          </a:p>
          <a:p>
            <a:pPr eaLnBrk="1" hangingPunct="1"/>
            <a:r>
              <a:rPr lang="en-US" sz="800" dirty="0" smtClean="0"/>
              <a:t>In a composition hierarchy tree, the root is a container for the whole entity and the components below the root are the parts that make up the whole.</a:t>
            </a:r>
          </a:p>
          <a:p>
            <a:pPr eaLnBrk="1" hangingPunct="1"/>
            <a:r>
              <a:rPr lang="en-US" sz="800" dirty="0" smtClean="0"/>
              <a:t>So the brain, heart, etc. are parts in the whole human body.</a:t>
            </a:r>
          </a:p>
          <a:p>
            <a:pPr eaLnBrk="1" hangingPunct="1"/>
            <a:r>
              <a:rPr lang="en-US" sz="800" dirty="0" smtClean="0"/>
              <a:t>And cells are subparts in the muscles part.</a:t>
            </a:r>
          </a:p>
          <a:p>
            <a:pPr eaLnBrk="1" hangingPunct="1"/>
            <a:r>
              <a:rPr lang="en-US" sz="800" dirty="0" smtClean="0"/>
              <a:t>At the bottom of the tree, atoms are subparts in the molecules part.</a:t>
            </a:r>
          </a:p>
          <a:p>
            <a:pPr eaLnBrk="1" hangingPunct="1"/>
            <a:endParaRPr lang="en-US" sz="800" dirty="0" smtClean="0"/>
          </a:p>
          <a:p>
            <a:pPr eaLnBrk="1" hangingPunct="1"/>
            <a:r>
              <a:rPr lang="en-US" sz="800" dirty="0" smtClean="0"/>
              <a:t>2. Note that the composition hierarchy isn't complete - it's simplified.</a:t>
            </a:r>
          </a:p>
          <a:p>
            <a:pPr eaLnBrk="1" hangingPunct="1"/>
            <a:r>
              <a:rPr lang="en-US" sz="800" dirty="0" smtClean="0"/>
              <a:t>There are many body parts that are missing; e.g., lungs and liver in the second level, cells in the third level for all of the second-level parts.</a:t>
            </a:r>
          </a:p>
          <a:p>
            <a:pPr eaLnBrk="1" hangingPunct="1"/>
            <a:endParaRPr lang="en-US" sz="800" dirty="0" smtClean="0"/>
          </a:p>
          <a:p>
            <a:pPr eaLnBrk="1" hangingPunct="1"/>
            <a:r>
              <a:rPr lang="en-US" sz="800" dirty="0" smtClean="0"/>
              <a:t>3. I'll explain the diamonds later.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F0AED8-7E1B-438F-BC11-4B85D1C77728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41653" indent="-241653" eaLnBrk="1" hangingPunct="1"/>
            <a:r>
              <a:rPr lang="en-US" sz="800" dirty="0" smtClean="0"/>
              <a:t>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F0AED8-7E1B-438F-BC11-4B85D1C77728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41653" indent="-241653" eaLnBrk="1" hangingPunct="1"/>
            <a:r>
              <a:rPr lang="en-US" sz="800" dirty="0" smtClean="0"/>
              <a:t>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929D00-F2E1-4ADB-93DE-A8AA179FF57A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800" dirty="0" smtClean="0"/>
              <a:t>1. We'll soon examine the dealership program's code, but let's first focus on the big-picture concepts using a UML diagram.</a:t>
            </a:r>
          </a:p>
          <a:p>
            <a:pPr eaLnBrk="1" hangingPunct="1"/>
            <a:endParaRPr lang="en-US" sz="800" dirty="0" smtClean="0"/>
          </a:p>
          <a:p>
            <a:pPr eaLnBrk="1" hangingPunct="1"/>
            <a:r>
              <a:rPr lang="en-US" sz="800" dirty="0" smtClean="0"/>
              <a:t>2. Note the diamonds in the class diagram.</a:t>
            </a:r>
          </a:p>
          <a:p>
            <a:pPr eaLnBrk="1" hangingPunct="1"/>
            <a:endParaRPr lang="en-US" sz="800" dirty="0" smtClean="0"/>
          </a:p>
          <a:p>
            <a:pPr eaLnBrk="1" hangingPunct="1"/>
            <a:r>
              <a:rPr lang="en-US" sz="800" dirty="0" smtClean="0"/>
              <a:t>3. Note the 1 1 on the Dealership-Manager line.</a:t>
            </a:r>
          </a:p>
          <a:p>
            <a:pPr eaLnBrk="1" hangingPunct="1"/>
            <a:r>
              <a:rPr lang="en-US" sz="800" dirty="0" smtClean="0"/>
              <a:t>That means there's one sales manager for each car dealership.</a:t>
            </a:r>
          </a:p>
          <a:p>
            <a:pPr eaLnBrk="1" hangingPunct="1"/>
            <a:endParaRPr lang="en-US" sz="800" dirty="0" smtClean="0"/>
          </a:p>
          <a:p>
            <a:pPr eaLnBrk="1" hangingPunct="1"/>
            <a:r>
              <a:rPr lang="en-US" sz="800" dirty="0" smtClean="0"/>
              <a:t>4. Note the 1 * on the Dealership-Car and Dealership-Salesperson lines.</a:t>
            </a:r>
          </a:p>
          <a:p>
            <a:pPr eaLnBrk="1" hangingPunct="1"/>
            <a:r>
              <a:rPr lang="en-US" sz="800" dirty="0" smtClean="0"/>
              <a:t>That means you can have lots of cars and lots of sales people for one car dealership.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929D00-F2E1-4ADB-93DE-A8AA179FF57A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800" dirty="0" smtClean="0"/>
              <a:t>1. We'll soon examine the dealership program's code, but let's first focus on the big-picture concepts using a UML diagram.</a:t>
            </a:r>
          </a:p>
          <a:p>
            <a:pPr eaLnBrk="1" hangingPunct="1"/>
            <a:endParaRPr lang="en-US" sz="800" dirty="0" smtClean="0"/>
          </a:p>
          <a:p>
            <a:pPr eaLnBrk="1" hangingPunct="1"/>
            <a:r>
              <a:rPr lang="en-US" sz="800" dirty="0" smtClean="0"/>
              <a:t>2. Note the diamonds in the class diagram.</a:t>
            </a:r>
          </a:p>
          <a:p>
            <a:pPr eaLnBrk="1" hangingPunct="1"/>
            <a:endParaRPr lang="en-US" sz="800" dirty="0" smtClean="0"/>
          </a:p>
          <a:p>
            <a:pPr eaLnBrk="1" hangingPunct="1"/>
            <a:r>
              <a:rPr lang="en-US" sz="800" dirty="0" smtClean="0"/>
              <a:t>3. Note the 1 1 on the Dealership-Manager line.</a:t>
            </a:r>
          </a:p>
          <a:p>
            <a:pPr eaLnBrk="1" hangingPunct="1"/>
            <a:r>
              <a:rPr lang="en-US" sz="800" dirty="0" smtClean="0"/>
              <a:t>That means there's one sales manager for each car dealership.</a:t>
            </a:r>
          </a:p>
          <a:p>
            <a:pPr eaLnBrk="1" hangingPunct="1"/>
            <a:endParaRPr lang="en-US" sz="800" dirty="0" smtClean="0"/>
          </a:p>
          <a:p>
            <a:pPr eaLnBrk="1" hangingPunct="1"/>
            <a:r>
              <a:rPr lang="en-US" sz="800" dirty="0" smtClean="0"/>
              <a:t>4. Note the 1 * on the Dealership-Car and Dealership-Salesperson lines.</a:t>
            </a:r>
          </a:p>
          <a:p>
            <a:pPr eaLnBrk="1" hangingPunct="1"/>
            <a:r>
              <a:rPr lang="en-US" sz="800" dirty="0" smtClean="0"/>
              <a:t>That means you can have lots of cars and lots of sales people for one car dealership.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E7474B-2EEA-4289-8EA0-2467F875D8EB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800" dirty="0" smtClean="0"/>
              <a:t>1. The top class contains generic information.</a:t>
            </a:r>
          </a:p>
          <a:p>
            <a:pPr eaLnBrk="1" hangingPunct="1"/>
            <a:r>
              <a:rPr lang="en-US" sz="800" dirty="0" smtClean="0"/>
              <a:t>In this example, the Person class contains a name instance variable because all of the classes in the hierarchy have a name.</a:t>
            </a:r>
          </a:p>
          <a:p>
            <a:pPr eaLnBrk="1" hangingPunct="1"/>
            <a:endParaRPr lang="en-US" sz="800" dirty="0" smtClean="0"/>
          </a:p>
          <a:p>
            <a:pPr eaLnBrk="1" hangingPunct="1"/>
            <a:r>
              <a:rPr lang="en-US" sz="800" dirty="0" smtClean="0"/>
              <a:t>2. As you go down the hierarchy, the classes get more specific.</a:t>
            </a:r>
          </a:p>
          <a:p>
            <a:pPr eaLnBrk="1" hangingPunct="1"/>
            <a:r>
              <a:rPr lang="en-US" sz="800" dirty="0" smtClean="0"/>
              <a:t>The Customer and Employee classes represent specific types of people.</a:t>
            </a:r>
          </a:p>
          <a:p>
            <a:pPr eaLnBrk="1" hangingPunct="1"/>
            <a:r>
              <a:rPr lang="en-US" sz="800" dirty="0" smtClean="0"/>
              <a:t>The </a:t>
            </a:r>
            <a:r>
              <a:rPr lang="en-US" sz="800" dirty="0" err="1" smtClean="0"/>
              <a:t>FullTime</a:t>
            </a:r>
            <a:r>
              <a:rPr lang="en-US" sz="800" dirty="0" smtClean="0"/>
              <a:t> and </a:t>
            </a:r>
            <a:r>
              <a:rPr lang="en-US" sz="800" dirty="0" err="1" smtClean="0"/>
              <a:t>PartTime</a:t>
            </a:r>
            <a:r>
              <a:rPr lang="en-US" sz="800" dirty="0" smtClean="0"/>
              <a:t> classes represent specific types of employees.</a:t>
            </a:r>
          </a:p>
          <a:p>
            <a:pPr eaLnBrk="1" hangingPunct="1"/>
            <a:endParaRPr lang="en-US" sz="800" dirty="0" smtClean="0"/>
          </a:p>
          <a:p>
            <a:pPr eaLnBrk="1" hangingPunct="1"/>
            <a:r>
              <a:rPr lang="en-US" sz="800" dirty="0" smtClean="0"/>
              <a:t>3. The lower classes inherit the upper classes' members.</a:t>
            </a:r>
          </a:p>
          <a:p>
            <a:pPr eaLnBrk="1" hangingPunct="1"/>
            <a:r>
              <a:rPr lang="en-US" sz="800" dirty="0" smtClean="0"/>
              <a:t>Thus, the Customer and Employee classes inherit the name variable from the Person class.</a:t>
            </a:r>
          </a:p>
          <a:p>
            <a:pPr eaLnBrk="1" hangingPunct="1"/>
            <a:r>
              <a:rPr lang="en-US" sz="800" dirty="0" smtClean="0"/>
              <a:t>In addition to storing a name, Customer objects also store an address (so the department store can mail advertisements to its customers).</a:t>
            </a:r>
          </a:p>
          <a:p>
            <a:pPr eaLnBrk="1" hangingPunct="1"/>
            <a:r>
              <a:rPr lang="en-US" sz="800" dirty="0" smtClean="0"/>
              <a:t>What do Employee objects contain?</a:t>
            </a:r>
          </a:p>
          <a:p>
            <a:pPr eaLnBrk="1" hangingPunct="1"/>
            <a:r>
              <a:rPr lang="en-US" sz="800" dirty="0" smtClean="0"/>
              <a:t>A name and an id.</a:t>
            </a:r>
          </a:p>
          <a:p>
            <a:pPr eaLnBrk="1" hangingPunct="1"/>
            <a:r>
              <a:rPr lang="en-US" sz="800" dirty="0" smtClean="0"/>
              <a:t>What do </a:t>
            </a:r>
            <a:r>
              <a:rPr lang="en-US" sz="800" dirty="0" err="1" smtClean="0"/>
              <a:t>PartTime</a:t>
            </a:r>
            <a:r>
              <a:rPr lang="en-US" sz="800" dirty="0" smtClean="0"/>
              <a:t> objects contain?</a:t>
            </a:r>
          </a:p>
          <a:p>
            <a:pPr eaLnBrk="1" hangingPunct="1"/>
            <a:r>
              <a:rPr lang="en-US" sz="800" dirty="0" smtClean="0"/>
              <a:t>A name, an id, and an hourly wage.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Portions adapted with permission from the textbook author.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CS-1020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3F49D-BE42-47B2-9488-4C71BFD612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Portions adapted with permission from the textbook author.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CS-1020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FF7389-150F-4830-ACE0-3A27441909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Portions adapted with permission from the textbook author.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CS-1020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E9BA9-7178-456D-B263-F13CBE9B1F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341313"/>
            <a:ext cx="7078662" cy="7540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524000"/>
            <a:ext cx="401955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3950" y="1524000"/>
            <a:ext cx="4021138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995DA1-9A11-4F42-A78B-0FA7824551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Portions adapted with permission from the textbook author.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CS-1020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C63BB-F5C3-4577-B2BE-CB8299CE20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Portions adapted with permission from the textbook author.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CS-1020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B6584-D235-484C-AB26-526ABF9700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Portions adapted with permission from the textbook author.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CS-1020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B0567-BCB3-4A3C-A6FE-A2D2EDFFB1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Portions adapted with permission from the textbook author.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CS-1020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C788E9-E7BF-4530-AADC-6EAD537173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Portions adapted with permission from the textbook author.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CS-1020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87F22-BB51-4FF1-A55A-9BD197CC81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Portions adapted with permission from the textbook author.</a:t>
            </a: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CS-1020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6ED3B-708F-4130-A321-5CBE74248F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Portions adapted with permission from the textbook author.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CS-1020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D324A8-A178-4CA8-81F6-0097943FE5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Portions adapted with permission from the textbook author.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CS-1020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51867-1C7D-4A7F-ABD9-B90792BEB0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600"/>
            </a:lvl1pPr>
          </a:lstStyle>
          <a:p>
            <a:pPr>
              <a:defRPr/>
            </a:pPr>
            <a:r>
              <a:rPr lang="en-US"/>
              <a:t>Portions adapted with permission from the textbook author.</a:t>
            </a: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CS-1020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7FFE8CCA-ACAE-4BE0-8E69-C0ECC92A18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  <p:sldLayoutId id="2147483912" r:id="rId1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SE-1020</a:t>
            </a:r>
          </a:p>
          <a:p>
            <a:r>
              <a:rPr lang="en-US" altLang="en-US" dirty="0" smtClean="0"/>
              <a:t>Dr. Mark L. Hornick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EF7873-0C59-46DE-B2DE-CABA305FC846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362200"/>
            <a:ext cx="8382000" cy="1752600"/>
          </a:xfrm>
        </p:spPr>
        <p:txBody>
          <a:bodyPr/>
          <a:lstStyle/>
          <a:p>
            <a:pPr eaLnBrk="1" hangingPunct="1"/>
            <a:r>
              <a:rPr lang="en-US" sz="4200" dirty="0" smtClean="0"/>
              <a:t>Composition, Aggregation, and Inheritance - Introduction</a:t>
            </a:r>
          </a:p>
        </p:txBody>
      </p:sp>
    </p:spTree>
  </p:cSld>
  <p:clrMapOvr>
    <a:masterClrMapping/>
  </p:clrMapOvr>
  <p:transition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B557168-99B9-4E73-98BC-ACD530E695FC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304800"/>
            <a:ext cx="7078662" cy="754063"/>
          </a:xfrm>
        </p:spPr>
        <p:txBody>
          <a:bodyPr/>
          <a:lstStyle/>
          <a:p>
            <a:pPr eaLnBrk="1" hangingPunct="1"/>
            <a:r>
              <a:rPr lang="en-US" sz="2000" smtClean="0"/>
              <a:t>Inheritance Example - People in a Department Store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447800"/>
            <a:ext cx="7924800" cy="5181600"/>
          </a:xfrm>
        </p:spPr>
        <p:txBody>
          <a:bodyPr/>
          <a:lstStyle/>
          <a:p>
            <a:pPr eaLnBrk="1" hangingPunct="1">
              <a:buNone/>
            </a:pPr>
            <a:r>
              <a:rPr lang="en-US" sz="1800" dirty="0" smtClean="0"/>
              <a:t>	Here's a UML class diagram for an inheritance hierarchy that keeps track of people in a department store:</a:t>
            </a: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ph sz="half" idx="2"/>
          </p:nvPr>
        </p:nvGraphicFramePr>
        <p:xfrm>
          <a:off x="1676400" y="2362200"/>
          <a:ext cx="4860925" cy="4194175"/>
        </p:xfrm>
        <a:graphic>
          <a:graphicData uri="http://schemas.openxmlformats.org/presentationml/2006/ole">
            <p:oleObj spid="_x0000_s5122" name="Visio" r:id="rId4" imgW="2235708" imgH="1928774" progId="">
              <p:embed/>
            </p:oleObj>
          </a:graphicData>
        </a:graphic>
      </p:graphicFrame>
      <p:sp>
        <p:nvSpPr>
          <p:cNvPr id="1032" name="Text Box 9"/>
          <p:cNvSpPr txBox="1">
            <a:spLocks noChangeArrowheads="1"/>
          </p:cNvSpPr>
          <p:nvPr/>
        </p:nvSpPr>
        <p:spPr bwMode="auto">
          <a:xfrm>
            <a:off x="5791200" y="2286000"/>
            <a:ext cx="2819400" cy="1079500"/>
          </a:xfrm>
          <a:prstGeom prst="rect">
            <a:avLst/>
          </a:prstGeom>
          <a:solidFill>
            <a:srgbClr val="CCFFCC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The </a:t>
            </a:r>
            <a:r>
              <a:rPr lang="en-US" sz="1600">
                <a:latin typeface="Courier New" pitchFamily="49" charset="0"/>
              </a:rPr>
              <a:t>Person</a:t>
            </a:r>
            <a:r>
              <a:rPr lang="en-US" sz="1600"/>
              <a:t> class is generic - it contains data and methods that are common to all classes in the hierarchy.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 flipH="1">
            <a:off x="5257800" y="2819400"/>
            <a:ext cx="533400" cy="0"/>
          </a:xfrm>
          <a:prstGeom prst="line">
            <a:avLst/>
          </a:prstGeom>
          <a:noFill/>
          <a:ln w="9525">
            <a:solidFill>
              <a:srgbClr val="0000FF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34" name="Text Box 11"/>
          <p:cNvSpPr txBox="1">
            <a:spLocks noChangeArrowheads="1"/>
          </p:cNvSpPr>
          <p:nvPr/>
        </p:nvSpPr>
        <p:spPr bwMode="auto">
          <a:xfrm>
            <a:off x="5791200" y="3581400"/>
            <a:ext cx="2952750" cy="1568450"/>
          </a:xfrm>
          <a:prstGeom prst="rect">
            <a:avLst/>
          </a:prstGeom>
          <a:solidFill>
            <a:srgbClr val="CCFFCC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As you go down the hierarchy, the classes get more specific. For example, the </a:t>
            </a:r>
            <a:r>
              <a:rPr lang="en-US" sz="1600">
                <a:latin typeface="Courier New" pitchFamily="49" charset="0"/>
              </a:rPr>
              <a:t>Customer</a:t>
            </a:r>
            <a:r>
              <a:rPr lang="en-US" sz="1600"/>
              <a:t> and </a:t>
            </a:r>
            <a:r>
              <a:rPr lang="en-US" sz="1600">
                <a:latin typeface="Courier New" pitchFamily="49" charset="0"/>
              </a:rPr>
              <a:t>Employee</a:t>
            </a:r>
            <a:r>
              <a:rPr lang="en-US" sz="1600"/>
              <a:t> classes describe specific types of people in the store.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C8D1897-3B9A-4993-BE62-DAFB0FFAABE3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312738"/>
            <a:ext cx="7231062" cy="754062"/>
          </a:xfrm>
        </p:spPr>
        <p:txBody>
          <a:bodyPr/>
          <a:lstStyle/>
          <a:p>
            <a:pPr eaLnBrk="1" hangingPunct="1"/>
            <a:r>
              <a:rPr lang="en-US" smtClean="0"/>
              <a:t>Inheritance Terminology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848600" cy="5181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Within an inheritance hierarchy, pairs of classes are linked together. For each pair of linked classes, the more generic class is called the </a:t>
            </a:r>
            <a:r>
              <a:rPr lang="en-US" sz="2000" i="1" dirty="0" err="1" smtClean="0"/>
              <a:t>superclass</a:t>
            </a:r>
            <a:r>
              <a:rPr lang="en-US" sz="2000" dirty="0" smtClean="0"/>
              <a:t> and the more specific class is called the </a:t>
            </a:r>
            <a:r>
              <a:rPr lang="en-US" sz="2000" i="1" dirty="0" smtClean="0"/>
              <a:t>subclass</a:t>
            </a:r>
            <a:r>
              <a:rPr lang="en-US" sz="2000" dirty="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We say that subclasses are </a:t>
            </a:r>
            <a:r>
              <a:rPr lang="en-US" sz="2000" i="1" dirty="0" smtClean="0"/>
              <a:t>derived</a:t>
            </a:r>
            <a:r>
              <a:rPr lang="en-US" sz="2000" dirty="0" smtClean="0"/>
              <a:t> from </a:t>
            </a:r>
            <a:r>
              <a:rPr lang="en-US" sz="2000" dirty="0" err="1" smtClean="0"/>
              <a:t>superclasses</a:t>
            </a:r>
            <a:r>
              <a:rPr lang="en-US" sz="2000" dirty="0" smtClean="0"/>
              <a:t>. That makes sense when you realize that subclasses </a:t>
            </a:r>
            <a:r>
              <a:rPr lang="en-US" sz="2000" i="1" dirty="0" smtClean="0"/>
              <a:t>inherit</a:t>
            </a:r>
            <a:r>
              <a:rPr lang="en-US" sz="2000" dirty="0" smtClean="0"/>
              <a:t> all of the </a:t>
            </a:r>
            <a:r>
              <a:rPr lang="en-US" sz="2000" dirty="0" err="1" smtClean="0"/>
              <a:t>superclass's</a:t>
            </a:r>
            <a:r>
              <a:rPr lang="en-US" sz="2000" dirty="0" smtClean="0"/>
              <a:t> data and methods.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Unfortunately, the terms </a:t>
            </a:r>
            <a:r>
              <a:rPr lang="en-US" sz="2000" dirty="0" err="1" smtClean="0"/>
              <a:t>superclass</a:t>
            </a:r>
            <a:r>
              <a:rPr lang="en-US" sz="2000" dirty="0" smtClean="0"/>
              <a:t> and subclass can be misleading. </a:t>
            </a:r>
            <a:r>
              <a:rPr lang="en-US" sz="2000" dirty="0" smtClean="0">
                <a:solidFill>
                  <a:srgbClr val="0070C0"/>
                </a:solidFill>
              </a:rPr>
              <a:t>The "super" in </a:t>
            </a:r>
            <a:r>
              <a:rPr lang="en-US" sz="2000" dirty="0" err="1" smtClean="0">
                <a:solidFill>
                  <a:srgbClr val="0070C0"/>
                </a:solidFill>
              </a:rPr>
              <a:t>superclass</a:t>
            </a:r>
            <a:r>
              <a:rPr lang="en-US" sz="2000" dirty="0" smtClean="0">
                <a:solidFill>
                  <a:srgbClr val="0070C0"/>
                </a:solidFill>
              </a:rPr>
              <a:t> could imply that </a:t>
            </a:r>
            <a:r>
              <a:rPr lang="en-US" sz="2000" dirty="0" err="1" smtClean="0">
                <a:solidFill>
                  <a:srgbClr val="0070C0"/>
                </a:solidFill>
              </a:rPr>
              <a:t>superclasses</a:t>
            </a:r>
            <a:r>
              <a:rPr lang="en-US" sz="2000" dirty="0" smtClean="0">
                <a:solidFill>
                  <a:srgbClr val="0070C0"/>
                </a:solidFill>
              </a:rPr>
              <a:t> have more capability and the "sub" in subclass could imply that subclasses have less capability. Actually, it's the other way around - subclasses have more capability. Subclasses can do everything that </a:t>
            </a:r>
            <a:r>
              <a:rPr lang="en-US" sz="2000" dirty="0" err="1" smtClean="0">
                <a:solidFill>
                  <a:srgbClr val="0070C0"/>
                </a:solidFill>
              </a:rPr>
              <a:t>superclasses</a:t>
            </a:r>
            <a:r>
              <a:rPr lang="en-US" sz="2000" dirty="0" smtClean="0">
                <a:solidFill>
                  <a:srgbClr val="0070C0"/>
                </a:solidFill>
              </a:rPr>
              <a:t> can do, plus more.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i="1" dirty="0" smtClean="0">
                <a:solidFill>
                  <a:srgbClr val="C00000"/>
                </a:solidFill>
              </a:rPr>
              <a:t>In fact, a subclass </a:t>
            </a:r>
            <a:r>
              <a:rPr lang="en-US" sz="1600" b="1" i="1" u="sng" dirty="0" smtClean="0">
                <a:solidFill>
                  <a:srgbClr val="C00000"/>
                </a:solidFill>
              </a:rPr>
              <a:t>must</a:t>
            </a:r>
            <a:r>
              <a:rPr lang="en-US" sz="1600" i="1" dirty="0" smtClean="0">
                <a:solidFill>
                  <a:srgbClr val="C00000"/>
                </a:solidFill>
              </a:rPr>
              <a:t> be capable of doing everything a </a:t>
            </a:r>
            <a:r>
              <a:rPr lang="en-US" sz="1600" i="1" dirty="0" err="1" smtClean="0">
                <a:solidFill>
                  <a:srgbClr val="C00000"/>
                </a:solidFill>
              </a:rPr>
              <a:t>superclass</a:t>
            </a:r>
            <a:r>
              <a:rPr lang="en-US" sz="1600" i="1" dirty="0" smtClean="0">
                <a:solidFill>
                  <a:srgbClr val="C00000"/>
                </a:solidFill>
              </a:rPr>
              <a:t> does, and should never violate the </a:t>
            </a:r>
            <a:r>
              <a:rPr lang="en-US" sz="1600" b="1" i="1" dirty="0" err="1" smtClean="0">
                <a:solidFill>
                  <a:srgbClr val="C00000"/>
                </a:solidFill>
              </a:rPr>
              <a:t>Liskov</a:t>
            </a:r>
            <a:r>
              <a:rPr lang="en-US" sz="1600" b="1" i="1" dirty="0" smtClean="0">
                <a:solidFill>
                  <a:srgbClr val="C00000"/>
                </a:solidFill>
              </a:rPr>
              <a:t> Substitution Principle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We'll stick with the terms </a:t>
            </a:r>
            <a:r>
              <a:rPr lang="en-US" sz="2000" dirty="0" err="1" smtClean="0"/>
              <a:t>superclass</a:t>
            </a:r>
            <a:r>
              <a:rPr lang="en-US" sz="2000" dirty="0" smtClean="0"/>
              <a:t> and subclass since those are the formal terms used by Sun, but be aware of this alternative terminology: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Programmers often use the terms </a:t>
            </a:r>
            <a:r>
              <a:rPr lang="en-US" sz="1800" i="1" dirty="0" smtClean="0"/>
              <a:t>parent class</a:t>
            </a:r>
            <a:r>
              <a:rPr lang="en-US" sz="1800" dirty="0" smtClean="0"/>
              <a:t> or </a:t>
            </a:r>
            <a:r>
              <a:rPr lang="en-US" sz="1800" i="1" dirty="0" smtClean="0"/>
              <a:t>base class</a:t>
            </a:r>
            <a:r>
              <a:rPr lang="en-US" sz="1800" dirty="0" smtClean="0"/>
              <a:t> when referring to a </a:t>
            </a:r>
            <a:r>
              <a:rPr lang="en-US" sz="1800" dirty="0" err="1" smtClean="0"/>
              <a:t>superclass</a:t>
            </a:r>
            <a:r>
              <a:rPr lang="en-US" sz="1800" dirty="0" smtClean="0"/>
              <a:t>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Programmers also use the terms </a:t>
            </a:r>
            <a:r>
              <a:rPr lang="en-US" sz="1800" i="1" dirty="0" smtClean="0"/>
              <a:t>child class</a:t>
            </a:r>
            <a:r>
              <a:rPr lang="en-US" sz="1800" dirty="0" smtClean="0"/>
              <a:t> or </a:t>
            </a:r>
            <a:r>
              <a:rPr lang="en-US" sz="1800" i="1" dirty="0" smtClean="0"/>
              <a:t>derived class</a:t>
            </a:r>
            <a:r>
              <a:rPr lang="en-US" sz="1800" dirty="0" smtClean="0"/>
              <a:t> when referring to a subclass.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6EFF6C-CA08-4316-B38A-7D3DF979FA91}" type="slidenum">
              <a:rPr lang="en-US" altLang="en-US" smtClean="0"/>
              <a:pPr/>
              <a:t>12</a:t>
            </a:fld>
            <a:endParaRPr lang="en-US" alt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The Java mechanism for defining a inheritance relationship between two classes is called </a:t>
            </a:r>
            <a:r>
              <a:rPr lang="en-US" sz="2800" i="1" dirty="0" smtClean="0"/>
              <a:t>extension</a:t>
            </a:r>
            <a:r>
              <a:rPr lang="en-US" sz="2800" dirty="0" smtClean="0"/>
              <a:t>:</a:t>
            </a:r>
          </a:p>
        </p:txBody>
      </p:sp>
      <p:sp>
        <p:nvSpPr>
          <p:cNvPr id="1267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6172200" cy="44116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In Dog.java: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>
                <a:latin typeface="Courier New" pitchFamily="49" charset="0"/>
              </a:rPr>
              <a:t>public class </a:t>
            </a:r>
            <a:r>
              <a:rPr lang="en-US" sz="2000" b="1" dirty="0" smtClean="0">
                <a:latin typeface="Courier New" pitchFamily="49" charset="0"/>
              </a:rPr>
              <a:t>Dog</a:t>
            </a:r>
            <a:r>
              <a:rPr lang="en-US" sz="2000" dirty="0" smtClean="0">
                <a:latin typeface="Courier New" pitchFamily="49" charset="0"/>
              </a:rPr>
              <a:t>{…}</a:t>
            </a:r>
          </a:p>
          <a:p>
            <a:pPr eaLnBrk="1" hangingPunct="1">
              <a:buNone/>
            </a:pPr>
            <a:r>
              <a:rPr lang="en-US" sz="2000" dirty="0" smtClean="0"/>
              <a:t>In Beagle.java: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>
                <a:latin typeface="Courier New" pitchFamily="49" charset="0"/>
              </a:rPr>
              <a:t>public class </a:t>
            </a:r>
            <a:r>
              <a:rPr lang="en-US" sz="2000" b="1" dirty="0" smtClean="0">
                <a:latin typeface="Courier New" pitchFamily="49" charset="0"/>
              </a:rPr>
              <a:t>Beagle </a:t>
            </a:r>
            <a:r>
              <a:rPr lang="en-US" sz="2000" b="1" dirty="0" smtClean="0">
                <a:solidFill>
                  <a:srgbClr val="5600AC"/>
                </a:solidFill>
                <a:latin typeface="Courier New" pitchFamily="49" charset="0"/>
              </a:rPr>
              <a:t>extends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Dog</a:t>
            </a:r>
            <a:r>
              <a:rPr lang="en-US" sz="2000" dirty="0" smtClean="0">
                <a:latin typeface="Courier New" pitchFamily="49" charset="0"/>
              </a:rPr>
              <a:t>{…}</a:t>
            </a:r>
          </a:p>
          <a:p>
            <a:pPr eaLnBrk="1" hangingPunct="1">
              <a:buFont typeface="Wingdings" pitchFamily="2" charset="2"/>
              <a:buNone/>
            </a:pPr>
            <a:endParaRPr lang="en-US" sz="2400" dirty="0" smtClean="0">
              <a:latin typeface="Courier New" pitchFamily="49" charset="0"/>
            </a:endParaRPr>
          </a:p>
          <a:p>
            <a:pPr eaLnBrk="1" hangingPunct="1">
              <a:buNone/>
            </a:pPr>
            <a:r>
              <a:rPr lang="en-US" sz="2400" dirty="0" smtClean="0"/>
              <a:t>The </a:t>
            </a:r>
            <a:r>
              <a:rPr lang="en-US" sz="2400" dirty="0" smtClean="0">
                <a:solidFill>
                  <a:srgbClr val="5600AC"/>
                </a:solidFill>
              </a:rPr>
              <a:t>extends</a:t>
            </a:r>
            <a:r>
              <a:rPr lang="en-US" sz="2400" dirty="0" smtClean="0"/>
              <a:t> keyword establishes the inheritance relationship</a:t>
            </a:r>
          </a:p>
          <a:p>
            <a:pPr lvl="1" eaLnBrk="1" hangingPunct="1"/>
            <a:r>
              <a:rPr lang="en-US" sz="2000" dirty="0" smtClean="0">
                <a:solidFill>
                  <a:srgbClr val="5600AC"/>
                </a:solidFill>
              </a:rPr>
              <a:t>extends</a:t>
            </a:r>
            <a:r>
              <a:rPr lang="en-US" sz="2000" dirty="0" smtClean="0"/>
              <a:t> means </a:t>
            </a:r>
            <a:r>
              <a:rPr lang="en-US" sz="2000" u="sng" dirty="0" smtClean="0"/>
              <a:t>“is a kind of</a:t>
            </a:r>
            <a:r>
              <a:rPr lang="en-US" sz="2000" dirty="0" smtClean="0"/>
              <a:t>”</a:t>
            </a:r>
          </a:p>
          <a:p>
            <a:pPr lvl="1" eaLnBrk="1" hangingPunct="1"/>
            <a:endParaRPr lang="en-US" sz="2000" dirty="0" smtClean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noFill/>
        </p:spPr>
        <p:txBody>
          <a:bodyPr/>
          <a:lstStyle/>
          <a:p>
            <a:r>
              <a:rPr lang="en-US" altLang="en-US" dirty="0" smtClean="0"/>
              <a:t>SE-1020</a:t>
            </a:r>
          </a:p>
          <a:p>
            <a:r>
              <a:rPr lang="en-US" altLang="en-US" dirty="0" smtClean="0"/>
              <a:t>Dr. Mark L. Hornick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71575" y="1371600"/>
            <a:ext cx="327242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6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7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67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7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67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7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67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7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67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7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67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7715" grpId="0" build="p" bldLvl="3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0DA0DA5-30B5-4817-9DAA-B140703A8533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7231062" cy="754062"/>
          </a:xfrm>
        </p:spPr>
        <p:txBody>
          <a:bodyPr/>
          <a:lstStyle/>
          <a:p>
            <a:pPr eaLnBrk="1" hangingPunct="1"/>
            <a:r>
              <a:rPr lang="en-US" sz="2400" dirty="0" smtClean="0"/>
              <a:t>Usually, UML class diagrams show </a:t>
            </a:r>
            <a:r>
              <a:rPr lang="en-US" sz="2400" dirty="0" err="1" smtClean="0"/>
              <a:t>superclasses</a:t>
            </a:r>
            <a:r>
              <a:rPr lang="en-US" sz="2400" dirty="0" smtClean="0"/>
              <a:t> above subclasses.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6629400" cy="5029200"/>
          </a:xfrm>
        </p:spPr>
        <p:txBody>
          <a:bodyPr/>
          <a:lstStyle/>
          <a:p>
            <a:pPr eaLnBrk="1" hangingPunct="1">
              <a:buNone/>
            </a:pPr>
            <a:r>
              <a:rPr lang="en-US" sz="2000" dirty="0" smtClean="0"/>
              <a:t>That's a common practice, but not a requirement. The following is a requirement….</a:t>
            </a:r>
          </a:p>
          <a:p>
            <a:pPr eaLnBrk="1" hangingPunct="1"/>
            <a:r>
              <a:rPr lang="en-US" sz="2000" dirty="0" smtClean="0"/>
              <a:t>UML class diagrams use an arrow for inheritance relationships, with a hollow arrowhead pointing to the </a:t>
            </a:r>
            <a:r>
              <a:rPr lang="en-US" sz="2000" dirty="0" err="1" smtClean="0"/>
              <a:t>superclass</a:t>
            </a:r>
            <a:r>
              <a:rPr lang="en-US" sz="2000" dirty="0" smtClean="0"/>
              <a:t>.</a:t>
            </a:r>
          </a:p>
          <a:p>
            <a:pPr eaLnBrk="1" hangingPunct="1"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Warning:</a:t>
            </a:r>
          </a:p>
          <a:p>
            <a:pPr lvl="1" eaLnBrk="1" hangingPunct="1">
              <a:buNone/>
            </a:pPr>
            <a:r>
              <a:rPr lang="en-US" sz="1800" dirty="0" smtClean="0">
                <a:solidFill>
                  <a:srgbClr val="C00000"/>
                </a:solidFill>
              </a:rPr>
              <a:t>The direction of arrows in UML class diagrams is opposite to the direction in which inheritance flows. In the diagram  the </a:t>
            </a:r>
            <a:r>
              <a:rPr lang="en-US" sz="1800" dirty="0" smtClean="0">
                <a:solidFill>
                  <a:srgbClr val="C00000"/>
                </a:solidFill>
                <a:latin typeface="Courier New" pitchFamily="49" charset="0"/>
              </a:rPr>
              <a:t>Beagle </a:t>
            </a:r>
            <a:r>
              <a:rPr lang="en-US" sz="1800" dirty="0" smtClean="0">
                <a:solidFill>
                  <a:srgbClr val="C00000"/>
                </a:solidFill>
              </a:rPr>
              <a:t>class inherits the </a:t>
            </a:r>
            <a:r>
              <a:rPr lang="en-US" sz="1800" dirty="0" smtClean="0">
                <a:solidFill>
                  <a:srgbClr val="C00000"/>
                </a:solidFill>
                <a:latin typeface="Courier New" pitchFamily="49" charset="0"/>
              </a:rPr>
              <a:t>name</a:t>
            </a:r>
            <a:r>
              <a:rPr lang="en-US" sz="1800" dirty="0" smtClean="0">
                <a:solidFill>
                  <a:srgbClr val="C00000"/>
                </a:solidFill>
              </a:rPr>
              <a:t> variable from the </a:t>
            </a:r>
            <a:r>
              <a:rPr lang="en-US" sz="1800" dirty="0" smtClean="0">
                <a:solidFill>
                  <a:srgbClr val="C00000"/>
                </a:solidFill>
                <a:latin typeface="Courier New" pitchFamily="49" charset="0"/>
              </a:rPr>
              <a:t>Dog </a:t>
            </a:r>
            <a:r>
              <a:rPr lang="en-US" sz="1800" dirty="0" smtClean="0">
                <a:solidFill>
                  <a:srgbClr val="C00000"/>
                </a:solidFill>
              </a:rPr>
              <a:t>class. And yet the arrow does not go from </a:t>
            </a:r>
            <a:r>
              <a:rPr lang="en-US" sz="1800" dirty="0" smtClean="0">
                <a:solidFill>
                  <a:srgbClr val="C00000"/>
                </a:solidFill>
                <a:latin typeface="Courier New" pitchFamily="49" charset="0"/>
              </a:rPr>
              <a:t>Dog </a:t>
            </a:r>
            <a:r>
              <a:rPr lang="en-US" sz="1800" dirty="0" smtClean="0">
                <a:solidFill>
                  <a:srgbClr val="C00000"/>
                </a:solidFill>
              </a:rPr>
              <a:t>to </a:t>
            </a:r>
            <a:r>
              <a:rPr lang="en-US" sz="1800" dirty="0" smtClean="0">
                <a:solidFill>
                  <a:srgbClr val="C00000"/>
                </a:solidFill>
                <a:latin typeface="Courier New" pitchFamily="49" charset="0"/>
              </a:rPr>
              <a:t>Beagle</a:t>
            </a:r>
            <a:r>
              <a:rPr lang="en-US" sz="1800" dirty="0" smtClean="0">
                <a:solidFill>
                  <a:srgbClr val="C00000"/>
                </a:solidFill>
              </a:rPr>
              <a:t>; it goes from </a:t>
            </a:r>
            <a:r>
              <a:rPr lang="en-US" sz="1800" dirty="0" smtClean="0">
                <a:solidFill>
                  <a:srgbClr val="C00000"/>
                </a:solidFill>
                <a:latin typeface="Courier New" pitchFamily="49" charset="0"/>
              </a:rPr>
              <a:t>Beagle </a:t>
            </a:r>
            <a:r>
              <a:rPr lang="en-US" sz="1800" dirty="0" smtClean="0">
                <a:solidFill>
                  <a:srgbClr val="C00000"/>
                </a:solidFill>
              </a:rPr>
              <a:t>to </a:t>
            </a:r>
            <a:r>
              <a:rPr lang="en-US" sz="1800" dirty="0" smtClean="0">
                <a:solidFill>
                  <a:srgbClr val="C00000"/>
                </a:solidFill>
                <a:latin typeface="Courier New" pitchFamily="49" charset="0"/>
              </a:rPr>
              <a:t>Dog</a:t>
            </a:r>
            <a:r>
              <a:rPr lang="en-US" sz="1800" dirty="0" smtClean="0">
                <a:solidFill>
                  <a:srgbClr val="C00000"/>
                </a:solidFill>
              </a:rPr>
              <a:t>. That's because the arrow points to the </a:t>
            </a:r>
            <a:r>
              <a:rPr lang="en-US" sz="1800" dirty="0" err="1" smtClean="0">
                <a:solidFill>
                  <a:srgbClr val="C00000"/>
                </a:solidFill>
              </a:rPr>
              <a:t>superclass</a:t>
            </a:r>
            <a:r>
              <a:rPr lang="en-US" sz="1800" dirty="0" smtClean="0">
                <a:solidFill>
                  <a:srgbClr val="C00000"/>
                </a:solidFill>
              </a:rPr>
              <a:t>, and </a:t>
            </a:r>
            <a:r>
              <a:rPr lang="en-US" sz="1800" dirty="0" smtClean="0">
                <a:solidFill>
                  <a:srgbClr val="C00000"/>
                </a:solidFill>
                <a:latin typeface="Courier New" pitchFamily="49" charset="0"/>
              </a:rPr>
              <a:t>Dog </a:t>
            </a:r>
            <a:r>
              <a:rPr lang="en-US" sz="1800" dirty="0" smtClean="0">
                <a:solidFill>
                  <a:srgbClr val="C00000"/>
                </a:solidFill>
              </a:rPr>
              <a:t>is the </a:t>
            </a:r>
            <a:r>
              <a:rPr lang="en-US" sz="1800" dirty="0" err="1" smtClean="0">
                <a:solidFill>
                  <a:srgbClr val="C00000"/>
                </a:solidFill>
              </a:rPr>
              <a:t>superclass</a:t>
            </a:r>
            <a:r>
              <a:rPr lang="en-US" sz="1800" dirty="0" smtClean="0">
                <a:solidFill>
                  <a:srgbClr val="C00000"/>
                </a:solidFill>
              </a:rPr>
              <a:t>.</a:t>
            </a:r>
          </a:p>
          <a:p>
            <a:pPr eaLnBrk="1" hangingPunct="1"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UML class diagram review:</a:t>
            </a:r>
          </a:p>
          <a:p>
            <a:pPr lvl="1" eaLnBrk="1" hangingPunct="1">
              <a:buNone/>
            </a:pPr>
            <a:r>
              <a:rPr lang="en-US" sz="1800" dirty="0" smtClean="0">
                <a:solidFill>
                  <a:srgbClr val="0070C0"/>
                </a:solidFill>
              </a:rPr>
              <a:t>What are the class boxes' minus signs for?</a:t>
            </a:r>
          </a:p>
          <a:p>
            <a:pPr lvl="1" eaLnBrk="1" hangingPunct="1">
              <a:buNone/>
            </a:pPr>
            <a:r>
              <a:rPr lang="en-US" sz="1800" dirty="0" smtClean="0">
                <a:solidFill>
                  <a:srgbClr val="0070C0"/>
                </a:solidFill>
              </a:rPr>
              <a:t>What are the class boxes' third compartments for? 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17918" y="2057400"/>
            <a:ext cx="2526082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BF9A1FE-F1AC-4D62-BFB2-F5DFCDE80306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612062" cy="754062"/>
          </a:xfrm>
        </p:spPr>
        <p:txBody>
          <a:bodyPr/>
          <a:lstStyle/>
          <a:p>
            <a:pPr eaLnBrk="1" hangingPunct="1"/>
            <a:r>
              <a:rPr lang="en-US" dirty="0" smtClean="0"/>
              <a:t>Benefits of Inheritance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924800" cy="5029200"/>
          </a:xfrm>
        </p:spPr>
        <p:txBody>
          <a:bodyPr/>
          <a:lstStyle/>
          <a:p>
            <a:pPr eaLnBrk="1" hangingPunct="1">
              <a:buNone/>
            </a:pPr>
            <a:r>
              <a:rPr lang="en-US" dirty="0" smtClean="0">
                <a:solidFill>
                  <a:srgbClr val="0070C0"/>
                </a:solidFill>
              </a:rPr>
              <a:t>It helps with code reusability -</a:t>
            </a:r>
          </a:p>
          <a:p>
            <a:pPr lvl="1" eaLnBrk="1" hangingPunct="1"/>
            <a:r>
              <a:rPr lang="en-US" sz="2100" dirty="0" smtClean="0"/>
              <a:t>A </a:t>
            </a:r>
            <a:r>
              <a:rPr lang="en-US" sz="2100" dirty="0" err="1" smtClean="0"/>
              <a:t>superclass's</a:t>
            </a:r>
            <a:r>
              <a:rPr lang="en-US" sz="2100" dirty="0" smtClean="0"/>
              <a:t> code can be used for multiple subclasses.</a:t>
            </a:r>
          </a:p>
          <a:p>
            <a:pPr lvl="2" eaLnBrk="1" hangingPunct="1"/>
            <a:r>
              <a:rPr lang="en-US" sz="2100" dirty="0" smtClean="0"/>
              <a:t>That eliminates code </a:t>
            </a:r>
            <a:r>
              <a:rPr lang="en-US" sz="2100" i="1" u="sng" dirty="0" smtClean="0"/>
              <a:t>redundancy</a:t>
            </a:r>
            <a:r>
              <a:rPr lang="en-US" sz="2100" dirty="0" smtClean="0"/>
              <a:t> and makes debugging and upgrading easier.</a:t>
            </a:r>
          </a:p>
          <a:p>
            <a:pPr lvl="1" eaLnBrk="1" hangingPunct="1"/>
            <a:r>
              <a:rPr lang="en-US" sz="2100" dirty="0" smtClean="0"/>
              <a:t>A programmer can use an existing class to easily create a new subclass (no need to "reinvent the wheel.") </a:t>
            </a:r>
            <a:br>
              <a:rPr lang="en-US" sz="2100" dirty="0" smtClean="0"/>
            </a:br>
            <a:endParaRPr lang="en-US" sz="2100" dirty="0" smtClean="0"/>
          </a:p>
          <a:p>
            <a:pPr eaLnBrk="1" hangingPunct="1">
              <a:buNone/>
            </a:pPr>
            <a:r>
              <a:rPr lang="en-US" dirty="0" smtClean="0">
                <a:solidFill>
                  <a:srgbClr val="0070C0"/>
                </a:solidFill>
              </a:rPr>
              <a:t>Smaller modules (because classes are split into </a:t>
            </a:r>
            <a:r>
              <a:rPr lang="en-US" dirty="0" err="1" smtClean="0">
                <a:solidFill>
                  <a:srgbClr val="0070C0"/>
                </a:solidFill>
              </a:rPr>
              <a:t>superclasses</a:t>
            </a:r>
            <a:r>
              <a:rPr lang="en-US" dirty="0" smtClean="0">
                <a:solidFill>
                  <a:srgbClr val="0070C0"/>
                </a:solidFill>
              </a:rPr>
              <a:t> and subclasses) -</a:t>
            </a:r>
          </a:p>
          <a:p>
            <a:pPr lvl="1" eaLnBrk="1" hangingPunct="1"/>
            <a:r>
              <a:rPr lang="en-US" sz="2100" dirty="0" smtClean="0"/>
              <a:t>That makes debugging and upgrading easier.</a:t>
            </a:r>
          </a:p>
        </p:txBody>
      </p:sp>
      <p:sp>
        <p:nvSpPr>
          <p:cNvPr id="23557" name="Text Box 9" descr="note number"/>
          <p:cNvSpPr txBox="1">
            <a:spLocks noChangeArrowheads="1"/>
          </p:cNvSpPr>
          <p:nvPr/>
        </p:nvSpPr>
        <p:spPr bwMode="auto">
          <a:xfrm>
            <a:off x="381000" y="3038475"/>
            <a:ext cx="266700" cy="3143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1</a:t>
            </a:r>
          </a:p>
        </p:txBody>
      </p:sp>
      <p:sp>
        <p:nvSpPr>
          <p:cNvPr id="23558" name="Text Box 10" descr="note number"/>
          <p:cNvSpPr txBox="1">
            <a:spLocks noChangeArrowheads="1"/>
          </p:cNvSpPr>
          <p:nvPr/>
        </p:nvSpPr>
        <p:spPr bwMode="auto">
          <a:xfrm>
            <a:off x="381000" y="4724400"/>
            <a:ext cx="266700" cy="3143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609600"/>
            <a:ext cx="1600200" cy="343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SE-1020</a:t>
            </a:r>
          </a:p>
          <a:p>
            <a:r>
              <a:rPr lang="en-US" altLang="en-US" smtClean="0"/>
              <a:t>Dr. Mark L. Hornick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69039ED-3B15-4A8F-B9A6-889934B60C6C}" type="slidenum">
              <a:rPr lang="en-US" altLang="en-US" smtClean="0"/>
              <a:pPr/>
              <a:t>15</a:t>
            </a:fld>
            <a:endParaRPr lang="en-US" alt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563562"/>
          </a:xfrm>
        </p:spPr>
        <p:txBody>
          <a:bodyPr/>
          <a:lstStyle/>
          <a:p>
            <a:r>
              <a:rPr lang="en-US" dirty="0" smtClean="0"/>
              <a:t>Rules of inheritance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5638800" cy="4191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FF0000"/>
                </a:solidFill>
              </a:rPr>
              <a:t>All</a:t>
            </a:r>
            <a:r>
              <a:rPr lang="en-US" sz="1800" dirty="0" smtClean="0"/>
              <a:t> attributes and methods defined in a </a:t>
            </a:r>
            <a:r>
              <a:rPr lang="en-US" sz="1800" b="1" dirty="0" err="1" smtClean="0"/>
              <a:t>superclass</a:t>
            </a:r>
            <a:r>
              <a:rPr lang="en-US" sz="1800" b="1" dirty="0" smtClean="0"/>
              <a:t> </a:t>
            </a:r>
            <a:r>
              <a:rPr lang="en-US" sz="1800" dirty="0" smtClean="0"/>
              <a:t>are </a:t>
            </a:r>
            <a:r>
              <a:rPr lang="en-US" sz="1800" i="1" dirty="0" smtClean="0">
                <a:solidFill>
                  <a:srgbClr val="0070C0"/>
                </a:solidFill>
              </a:rPr>
              <a:t>inherited</a:t>
            </a:r>
            <a:r>
              <a:rPr lang="en-US" sz="1800" dirty="0" smtClean="0"/>
              <a:t> by all </a:t>
            </a:r>
            <a:r>
              <a:rPr lang="en-US" sz="1800" b="1" dirty="0" smtClean="0"/>
              <a:t>subclasses</a:t>
            </a:r>
          </a:p>
          <a:p>
            <a:pPr lvl="1"/>
            <a:r>
              <a:rPr lang="en-US" sz="1400" dirty="0" smtClean="0">
                <a:solidFill>
                  <a:srgbClr val="FF0000"/>
                </a:solidFill>
              </a:rPr>
              <a:t>Except for constructors!!!</a:t>
            </a:r>
            <a:r>
              <a:rPr lang="en-US" sz="1400" b="1" dirty="0" smtClean="0"/>
              <a:t/>
            </a:r>
            <a:br>
              <a:rPr lang="en-US" sz="1400" b="1" dirty="0" smtClean="0"/>
            </a:br>
            <a:endParaRPr lang="en-US" sz="1400" b="1" dirty="0" smtClean="0"/>
          </a:p>
          <a:p>
            <a:pPr>
              <a:buFont typeface="Wingdings" pitchFamily="2" charset="2"/>
              <a:buNone/>
            </a:pPr>
            <a:r>
              <a:rPr lang="en-US" sz="1800" b="1" dirty="0" smtClean="0"/>
              <a:t>But: </a:t>
            </a:r>
            <a:r>
              <a:rPr lang="en-US" sz="1800" dirty="0" smtClean="0">
                <a:solidFill>
                  <a:srgbClr val="FF0000"/>
                </a:solidFill>
              </a:rPr>
              <a:t>Only</a:t>
            </a:r>
            <a:r>
              <a:rPr lang="en-US" sz="1800" b="1" dirty="0" smtClean="0"/>
              <a:t> </a:t>
            </a:r>
            <a:r>
              <a:rPr lang="en-US" sz="1800" b="1" i="1" dirty="0" smtClean="0">
                <a:solidFill>
                  <a:srgbClr val="7030A0"/>
                </a:solidFill>
              </a:rPr>
              <a:t>protected</a:t>
            </a:r>
            <a:r>
              <a:rPr lang="en-US" sz="1800" dirty="0" smtClean="0"/>
              <a:t> and </a:t>
            </a:r>
            <a:r>
              <a:rPr lang="en-US" sz="1800" b="1" i="1" dirty="0" smtClean="0">
                <a:solidFill>
                  <a:srgbClr val="7030A0"/>
                </a:solidFill>
              </a:rPr>
              <a:t>public</a:t>
            </a:r>
            <a:r>
              <a:rPr lang="en-US" sz="1800" dirty="0" smtClean="0"/>
              <a:t> attributes and methods defined in the </a:t>
            </a:r>
            <a:r>
              <a:rPr lang="en-US" sz="1800" b="1" dirty="0" err="1" smtClean="0"/>
              <a:t>superclass</a:t>
            </a:r>
            <a:r>
              <a:rPr lang="en-US" sz="1800" b="1" dirty="0" smtClean="0"/>
              <a:t> </a:t>
            </a:r>
            <a:r>
              <a:rPr lang="en-US" sz="1800" dirty="0" smtClean="0"/>
              <a:t>are </a:t>
            </a:r>
            <a:r>
              <a:rPr lang="en-US" sz="1800" i="1" dirty="0" smtClean="0">
                <a:solidFill>
                  <a:srgbClr val="0070C0"/>
                </a:solidFill>
              </a:rPr>
              <a:t>accessible</a:t>
            </a:r>
            <a:r>
              <a:rPr lang="en-US" sz="1800" dirty="0" smtClean="0"/>
              <a:t> in the </a:t>
            </a:r>
            <a:r>
              <a:rPr lang="en-US" sz="1800" b="1" dirty="0" smtClean="0"/>
              <a:t>subclasses </a:t>
            </a:r>
          </a:p>
          <a:p>
            <a:pPr lvl="2"/>
            <a:r>
              <a:rPr lang="en-US" sz="1800" dirty="0" smtClean="0"/>
              <a:t>meaning only those </a:t>
            </a:r>
            <a:r>
              <a:rPr lang="en-US" sz="1800" dirty="0" err="1" smtClean="0"/>
              <a:t>superclass</a:t>
            </a:r>
            <a:r>
              <a:rPr lang="en-US" sz="1800" b="1" dirty="0" smtClean="0"/>
              <a:t> </a:t>
            </a:r>
            <a:r>
              <a:rPr lang="en-US" sz="1800" dirty="0" smtClean="0"/>
              <a:t>attributes are </a:t>
            </a:r>
            <a:r>
              <a:rPr lang="en-US" sz="1800" b="1" dirty="0" smtClean="0"/>
              <a:t>visible</a:t>
            </a:r>
            <a:r>
              <a:rPr lang="en-US" sz="1800" dirty="0" smtClean="0"/>
              <a:t> to the subclasses</a:t>
            </a:r>
          </a:p>
          <a:p>
            <a:pPr lvl="2"/>
            <a:r>
              <a:rPr lang="en-US" sz="1800" dirty="0" smtClean="0"/>
              <a:t>And only those </a:t>
            </a:r>
            <a:r>
              <a:rPr lang="en-US" sz="1800" dirty="0" err="1" smtClean="0"/>
              <a:t>superclass</a:t>
            </a:r>
            <a:r>
              <a:rPr lang="en-US" sz="1800" b="1" dirty="0" smtClean="0"/>
              <a:t> </a:t>
            </a:r>
            <a:r>
              <a:rPr lang="en-US" sz="1800" dirty="0" smtClean="0"/>
              <a:t>methods are </a:t>
            </a:r>
            <a:r>
              <a:rPr lang="en-US" sz="1800" b="1" dirty="0" smtClean="0"/>
              <a:t>callable</a:t>
            </a:r>
            <a:r>
              <a:rPr lang="en-US" sz="1800" dirty="0" smtClean="0"/>
              <a:t> by the subclasses</a:t>
            </a:r>
          </a:p>
          <a:p>
            <a:pPr lvl="2"/>
            <a:r>
              <a:rPr lang="en-US" sz="1800" dirty="0" smtClean="0">
                <a:solidFill>
                  <a:srgbClr val="7030A0"/>
                </a:solidFill>
              </a:rPr>
              <a:t>Package</a:t>
            </a:r>
            <a:r>
              <a:rPr lang="en-US" sz="1800" dirty="0" smtClean="0"/>
              <a:t> attributes and methods are accessible only if the subclass is in the same package as the </a:t>
            </a:r>
            <a:r>
              <a:rPr lang="en-US" sz="1800" dirty="0" err="1" smtClean="0"/>
              <a:t>superclass</a:t>
            </a:r>
            <a:endParaRPr lang="en-US" sz="1800" dirty="0" smtClean="0"/>
          </a:p>
          <a:p>
            <a:pPr lvl="2"/>
            <a:endParaRPr lang="en-US" sz="1800" b="1" dirty="0" smtClean="0"/>
          </a:p>
        </p:txBody>
      </p:sp>
      <p:sp>
        <p:nvSpPr>
          <p:cNvPr id="7175" name="Rectangle 10"/>
          <p:cNvSpPr>
            <a:spLocks noChangeArrowheads="1"/>
          </p:cNvSpPr>
          <p:nvPr/>
        </p:nvSpPr>
        <p:spPr bwMode="auto">
          <a:xfrm>
            <a:off x="6096000" y="1981200"/>
            <a:ext cx="1295400" cy="457200"/>
          </a:xfrm>
          <a:prstGeom prst="rect">
            <a:avLst/>
          </a:prstGeom>
          <a:solidFill>
            <a:srgbClr val="00B050">
              <a:alpha val="1098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176" name="Rectangle 11"/>
          <p:cNvSpPr>
            <a:spLocks noChangeArrowheads="1"/>
          </p:cNvSpPr>
          <p:nvPr/>
        </p:nvSpPr>
        <p:spPr bwMode="auto">
          <a:xfrm>
            <a:off x="6096000" y="1371600"/>
            <a:ext cx="1295400" cy="457200"/>
          </a:xfrm>
          <a:prstGeom prst="rect">
            <a:avLst/>
          </a:prstGeom>
          <a:solidFill>
            <a:srgbClr val="00B050">
              <a:alpha val="1098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cxnSp>
        <p:nvCxnSpPr>
          <p:cNvPr id="7177" name="Shape 15"/>
          <p:cNvCxnSpPr>
            <a:cxnSpLocks noChangeShapeType="1"/>
            <a:endCxn id="7175" idx="3"/>
          </p:cNvCxnSpPr>
          <p:nvPr/>
        </p:nvCxnSpPr>
        <p:spPr bwMode="auto">
          <a:xfrm rot="5400000" flipH="1" flipV="1">
            <a:off x="6743700" y="2705100"/>
            <a:ext cx="1143000" cy="152400"/>
          </a:xfrm>
          <a:prstGeom prst="bentConnector4">
            <a:avLst>
              <a:gd name="adj1" fmla="val 2542"/>
              <a:gd name="adj2" fmla="val 25000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</p:spPr>
      </p:cxnSp>
      <p:cxnSp>
        <p:nvCxnSpPr>
          <p:cNvPr id="7178" name="Shape 27"/>
          <p:cNvCxnSpPr>
            <a:cxnSpLocks noChangeShapeType="1"/>
            <a:endCxn id="7176" idx="3"/>
          </p:cNvCxnSpPr>
          <p:nvPr/>
        </p:nvCxnSpPr>
        <p:spPr bwMode="auto">
          <a:xfrm rot="5400000" flipH="1" flipV="1">
            <a:off x="6438900" y="2400300"/>
            <a:ext cx="1752600" cy="152400"/>
          </a:xfrm>
          <a:prstGeom prst="bentConnector4">
            <a:avLst>
              <a:gd name="adj1" fmla="val 2069"/>
              <a:gd name="adj2" fmla="val 25000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</p:spPr>
      </p:cxnSp>
      <p:sp>
        <p:nvSpPr>
          <p:cNvPr id="7179" name="TextBox 29"/>
          <p:cNvSpPr txBox="1">
            <a:spLocks noChangeArrowheads="1"/>
          </p:cNvSpPr>
          <p:nvPr/>
        </p:nvSpPr>
        <p:spPr bwMode="auto">
          <a:xfrm>
            <a:off x="7772400" y="1752600"/>
            <a:ext cx="1066800" cy="127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100"/>
              <a:t>methodA() can only</a:t>
            </a:r>
            <a:br>
              <a:rPr lang="en-US" sz="1100"/>
            </a:br>
            <a:r>
              <a:rPr lang="en-US" sz="1100"/>
              <a:t>access these attributes and methods</a:t>
            </a:r>
            <a:br>
              <a:rPr lang="en-US" sz="1100"/>
            </a:br>
            <a:r>
              <a:rPr lang="en-US" sz="1100"/>
              <a:t>of the superclass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81000" y="48768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Everything except the </a:t>
            </a:r>
            <a:r>
              <a:rPr lang="en-US" sz="2000" b="1" dirty="0" smtClean="0"/>
              <a:t>private</a:t>
            </a:r>
            <a:r>
              <a:rPr lang="en-US" sz="2000" dirty="0" smtClean="0"/>
              <a:t> members of the </a:t>
            </a:r>
            <a:r>
              <a:rPr lang="en-US" sz="2000" dirty="0" err="1" smtClean="0"/>
              <a:t>superclass</a:t>
            </a:r>
            <a:r>
              <a:rPr lang="en-US" sz="2000" dirty="0" smtClean="0"/>
              <a:t> is visible from a method of the subclass</a:t>
            </a:r>
          </a:p>
          <a:p>
            <a:pPr lvl="1"/>
            <a:r>
              <a:rPr lang="en-US" sz="1600" dirty="0" smtClean="0"/>
              <a:t>Private</a:t>
            </a:r>
            <a:r>
              <a:rPr lang="en-US" sz="1600" b="1" dirty="0" smtClean="0"/>
              <a:t> </a:t>
            </a:r>
            <a:r>
              <a:rPr lang="en-US" sz="1600" dirty="0" smtClean="0"/>
              <a:t>methods and attributes defined in a </a:t>
            </a:r>
            <a:r>
              <a:rPr lang="en-US" sz="1600" dirty="0" err="1" smtClean="0"/>
              <a:t>superclass</a:t>
            </a:r>
            <a:r>
              <a:rPr lang="en-US" sz="1600" dirty="0" smtClean="0"/>
              <a:t> are only accessible within the </a:t>
            </a:r>
            <a:r>
              <a:rPr lang="en-US" sz="1600" dirty="0" err="1" smtClean="0"/>
              <a:t>superclass</a:t>
            </a:r>
            <a:r>
              <a:rPr lang="en-US" sz="1600" dirty="0" smtClean="0"/>
              <a:t> itself</a:t>
            </a:r>
            <a:endParaRPr lang="en-US" sz="1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1600200"/>
            <a:ext cx="3295650" cy="343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SE-1020</a:t>
            </a:r>
          </a:p>
          <a:p>
            <a:r>
              <a:rPr lang="en-US" altLang="en-US" smtClean="0"/>
              <a:t>Dr. Mark L. Hornick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0E33CB0-22B1-4E91-BE0B-666F4AA6190D}" type="slidenum">
              <a:rPr lang="en-US" altLang="en-US" smtClean="0"/>
              <a:pPr/>
              <a:t>16</a:t>
            </a:fld>
            <a:endParaRPr lang="en-US" altLang="en-US" smtClean="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r>
              <a:rPr lang="en-US" sz="3200" smtClean="0"/>
              <a:t>Visibility from other classes</a:t>
            </a:r>
          </a:p>
        </p:txBody>
      </p:sp>
      <p:sp>
        <p:nvSpPr>
          <p:cNvPr id="8198" name="Rectangle 10"/>
          <p:cNvSpPr>
            <a:spLocks noChangeArrowheads="1"/>
          </p:cNvSpPr>
          <p:nvPr/>
        </p:nvSpPr>
        <p:spPr bwMode="auto">
          <a:xfrm>
            <a:off x="5715000" y="3200400"/>
            <a:ext cx="1295400" cy="228600"/>
          </a:xfrm>
          <a:prstGeom prst="rect">
            <a:avLst/>
          </a:prstGeom>
          <a:solidFill>
            <a:srgbClr val="00B050">
              <a:alpha val="1098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199" name="Rectangle 11"/>
          <p:cNvSpPr>
            <a:spLocks noChangeArrowheads="1"/>
          </p:cNvSpPr>
          <p:nvPr/>
        </p:nvSpPr>
        <p:spPr bwMode="auto">
          <a:xfrm>
            <a:off x="5715000" y="2743200"/>
            <a:ext cx="1295400" cy="228600"/>
          </a:xfrm>
          <a:prstGeom prst="rect">
            <a:avLst/>
          </a:prstGeom>
          <a:solidFill>
            <a:srgbClr val="00B050">
              <a:alpha val="1098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200" name="TextBox 29"/>
          <p:cNvSpPr txBox="1">
            <a:spLocks noChangeArrowheads="1"/>
          </p:cNvSpPr>
          <p:nvPr/>
        </p:nvSpPr>
        <p:spPr bwMode="auto">
          <a:xfrm>
            <a:off x="457200" y="1143000"/>
            <a:ext cx="47244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err="1" smtClean="0"/>
              <a:t>SomeOtherClass’s</a:t>
            </a:r>
            <a:r>
              <a:rPr lang="en-US" dirty="0" smtClean="0"/>
              <a:t> </a:t>
            </a:r>
            <a:r>
              <a:rPr lang="en-US" i="1" dirty="0" err="1" smtClean="0"/>
              <a:t>doSomething</a:t>
            </a:r>
            <a:r>
              <a:rPr lang="en-US" b="1" dirty="0"/>
              <a:t>() </a:t>
            </a:r>
            <a:r>
              <a:rPr lang="en-US" dirty="0" smtClean="0"/>
              <a:t>method can </a:t>
            </a:r>
            <a:r>
              <a:rPr lang="en-US" dirty="0"/>
              <a:t>only access the </a:t>
            </a:r>
            <a:r>
              <a:rPr lang="en-US" b="1" dirty="0">
                <a:solidFill>
                  <a:srgbClr val="7030A0"/>
                </a:solidFill>
              </a:rPr>
              <a:t>public</a:t>
            </a:r>
            <a:r>
              <a:rPr lang="en-US" dirty="0"/>
              <a:t> attributes and methods of </a:t>
            </a:r>
            <a:r>
              <a:rPr lang="en-US" b="1" dirty="0" err="1" smtClean="0"/>
              <a:t>Superclass</a:t>
            </a:r>
            <a:r>
              <a:rPr lang="en-US" dirty="0"/>
              <a:t>:</a:t>
            </a:r>
            <a:br>
              <a:rPr lang="en-US" dirty="0"/>
            </a:b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/>
              <a:t> </a:t>
            </a:r>
            <a:r>
              <a:rPr lang="en-US" i="1" dirty="0" err="1"/>
              <a:t>publicAttr</a:t>
            </a:r>
            <a:endParaRPr lang="en-US" i="1" dirty="0"/>
          </a:p>
          <a:p>
            <a:pPr>
              <a:buFont typeface="Arial" charset="0"/>
              <a:buChar char="•"/>
            </a:pPr>
            <a:r>
              <a:rPr lang="en-US" i="1" dirty="0"/>
              <a:t> </a:t>
            </a:r>
            <a:r>
              <a:rPr lang="en-US" i="1" dirty="0" err="1"/>
              <a:t>publicMethod</a:t>
            </a:r>
            <a:r>
              <a:rPr lang="en-US" i="1" dirty="0" smtClean="0"/>
              <a:t>()</a:t>
            </a:r>
            <a:br>
              <a:rPr lang="en-US" i="1" dirty="0" smtClean="0"/>
            </a:br>
            <a:endParaRPr lang="en-US" i="1" dirty="0"/>
          </a:p>
          <a:p>
            <a:pPr>
              <a:buFont typeface="Arial" charset="0"/>
              <a:buChar char="•"/>
            </a:pPr>
            <a:r>
              <a:rPr lang="en-US" i="1" dirty="0"/>
              <a:t> </a:t>
            </a:r>
            <a:r>
              <a:rPr lang="en-US" dirty="0" smtClean="0"/>
              <a:t>and </a:t>
            </a:r>
            <a:r>
              <a:rPr lang="en-US" i="1" dirty="0" err="1" smtClean="0"/>
              <a:t>methodA</a:t>
            </a:r>
            <a:r>
              <a:rPr lang="en-US" i="1" dirty="0"/>
              <a:t>() </a:t>
            </a:r>
            <a:r>
              <a:rPr lang="en-US" dirty="0" smtClean="0"/>
              <a:t>of </a:t>
            </a:r>
            <a:r>
              <a:rPr lang="en-US" b="1" dirty="0" smtClean="0"/>
              <a:t>Subclass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>
                <a:solidFill>
                  <a:srgbClr val="7030A0"/>
                </a:solidFill>
              </a:rPr>
              <a:t>Package</a:t>
            </a:r>
            <a:r>
              <a:rPr lang="en-US" dirty="0"/>
              <a:t> attributes and methods are accessible if </a:t>
            </a:r>
            <a:r>
              <a:rPr lang="en-US" b="1" dirty="0" err="1"/>
              <a:t>SomeOtherClass</a:t>
            </a:r>
            <a:r>
              <a:rPr lang="en-US" dirty="0"/>
              <a:t> </a:t>
            </a:r>
            <a:r>
              <a:rPr lang="en-US" i="1" dirty="0"/>
              <a:t>is in the same package </a:t>
            </a:r>
            <a:r>
              <a:rPr lang="en-US" dirty="0"/>
              <a:t>as </a:t>
            </a:r>
            <a:r>
              <a:rPr lang="en-US" b="1" dirty="0" err="1"/>
              <a:t>Superclass</a:t>
            </a:r>
            <a:r>
              <a:rPr lang="en-US" dirty="0"/>
              <a:t> and </a:t>
            </a:r>
            <a:r>
              <a:rPr lang="en-US" b="1" dirty="0"/>
              <a:t>Subclass</a:t>
            </a:r>
          </a:p>
        </p:txBody>
      </p:sp>
      <p:cxnSp>
        <p:nvCxnSpPr>
          <p:cNvPr id="8201" name="Straight Arrow Connector 13"/>
          <p:cNvCxnSpPr>
            <a:cxnSpLocks noChangeShapeType="1"/>
            <a:endCxn id="8199" idx="3"/>
          </p:cNvCxnSpPr>
          <p:nvPr/>
        </p:nvCxnSpPr>
        <p:spPr bwMode="auto">
          <a:xfrm rot="16200000" flipV="1">
            <a:off x="6915150" y="2952750"/>
            <a:ext cx="571500" cy="3810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</p:spPr>
      </p:cxnSp>
      <p:cxnSp>
        <p:nvCxnSpPr>
          <p:cNvPr id="8202" name="Straight Arrow Connector 16"/>
          <p:cNvCxnSpPr>
            <a:cxnSpLocks noChangeShapeType="1"/>
            <a:endCxn id="8198" idx="3"/>
          </p:cNvCxnSpPr>
          <p:nvPr/>
        </p:nvCxnSpPr>
        <p:spPr bwMode="auto">
          <a:xfrm rot="10800000">
            <a:off x="7010400" y="3314700"/>
            <a:ext cx="381000" cy="1143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SE-1020</a:t>
            </a:r>
          </a:p>
          <a:p>
            <a:r>
              <a:rPr lang="en-US" altLang="en-US" dirty="0" smtClean="0"/>
              <a:t>Dr. Mark L. Hornick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CD9BE5-6C93-465E-A40E-8C2951D2FC37}" type="slidenum">
              <a:rPr lang="en-US" altLang="en-US" smtClean="0"/>
              <a:pPr/>
              <a:t>17</a:t>
            </a:fld>
            <a:endParaRPr lang="en-US" altLang="en-US" smtClean="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sz="3500" smtClean="0"/>
              <a:t>Inheritance and Constructors</a:t>
            </a:r>
          </a:p>
        </p:txBody>
      </p:sp>
      <p:sp>
        <p:nvSpPr>
          <p:cNvPr id="129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534400" cy="4648200"/>
          </a:xfrm>
        </p:spPr>
        <p:txBody>
          <a:bodyPr/>
          <a:lstStyle/>
          <a:p>
            <a:pPr eaLnBrk="1" hangingPunct="1"/>
            <a:r>
              <a:rPr lang="en-US" dirty="0" smtClean="0"/>
              <a:t>Unlike </a:t>
            </a:r>
            <a:r>
              <a:rPr lang="en-US" b="1" dirty="0" smtClean="0"/>
              <a:t>attributes and regular methods </a:t>
            </a:r>
            <a:r>
              <a:rPr lang="en-US" dirty="0" smtClean="0"/>
              <a:t>of a </a:t>
            </a:r>
            <a:r>
              <a:rPr lang="en-US" dirty="0" err="1" smtClean="0"/>
              <a:t>superclass</a:t>
            </a:r>
            <a:r>
              <a:rPr lang="en-US" dirty="0" smtClean="0"/>
              <a:t>, </a:t>
            </a:r>
            <a:r>
              <a:rPr lang="en-US" b="1" dirty="0" smtClean="0"/>
              <a:t>constructors</a:t>
            </a:r>
            <a:r>
              <a:rPr lang="en-US" dirty="0" smtClean="0"/>
              <a:t> of a </a:t>
            </a:r>
            <a:r>
              <a:rPr lang="en-US" dirty="0" err="1" smtClean="0"/>
              <a:t>superclass</a:t>
            </a:r>
            <a:r>
              <a:rPr lang="en-US" dirty="0" smtClean="0"/>
              <a:t> are </a:t>
            </a:r>
            <a:r>
              <a:rPr lang="en-US" i="1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inherited by its subclasses</a:t>
            </a:r>
            <a:br>
              <a:rPr lang="en-US" dirty="0" smtClean="0"/>
            </a:br>
            <a:endParaRPr lang="en-US" dirty="0" smtClean="0"/>
          </a:p>
          <a:p>
            <a:pPr eaLnBrk="1" hangingPunct="1"/>
            <a:r>
              <a:rPr lang="en-US" dirty="0" smtClean="0">
                <a:solidFill>
                  <a:srgbClr val="9A0075"/>
                </a:solidFill>
              </a:rPr>
              <a:t>You must define a constructor for a subclass </a:t>
            </a:r>
          </a:p>
          <a:p>
            <a:pPr lvl="1" eaLnBrk="1" hangingPunct="1"/>
            <a:r>
              <a:rPr lang="en-US" dirty="0" smtClean="0">
                <a:solidFill>
                  <a:srgbClr val="9A0075"/>
                </a:solidFill>
              </a:rPr>
              <a:t>or let the compiler add a </a:t>
            </a:r>
            <a:r>
              <a:rPr lang="en-US" u="sng" dirty="0" smtClean="0">
                <a:solidFill>
                  <a:srgbClr val="9A0075"/>
                </a:solidFill>
              </a:rPr>
              <a:t>default subclass constructor</a:t>
            </a:r>
          </a:p>
        </p:txBody>
      </p:sp>
    </p:spTree>
  </p:cSld>
  <p:clrMapOvr>
    <a:masterClrMapping/>
  </p:clrMapOvr>
  <p:transition spd="med"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9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9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9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4339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SE-1020</a:t>
            </a:r>
          </a:p>
          <a:p>
            <a:r>
              <a:rPr lang="en-US" altLang="en-US" dirty="0" smtClean="0"/>
              <a:t>Dr. Mark L. Hornick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CD9BE5-6C93-465E-A40E-8C2951D2FC37}" type="slidenum">
              <a:rPr lang="en-US" altLang="en-US" smtClean="0"/>
              <a:pPr/>
              <a:t>18</a:t>
            </a:fld>
            <a:endParaRPr lang="en-US" altLang="en-US" smtClean="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543800" cy="11430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There are many cases in which a subclass may want to utilize the behavior implemented in a </a:t>
            </a:r>
            <a:r>
              <a:rPr lang="en-US" sz="2800" dirty="0" err="1" smtClean="0"/>
              <a:t>superclass</a:t>
            </a:r>
            <a:r>
              <a:rPr lang="en-US" sz="2800" dirty="0" smtClean="0"/>
              <a:t> constructor</a:t>
            </a:r>
          </a:p>
        </p:txBody>
      </p:sp>
      <p:sp>
        <p:nvSpPr>
          <p:cNvPr id="129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534400" cy="44958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So that the subclass does not have to completely </a:t>
            </a:r>
            <a:r>
              <a:rPr lang="en-US" sz="2400" dirty="0" err="1" smtClean="0"/>
              <a:t>reimplement</a:t>
            </a:r>
            <a:r>
              <a:rPr lang="en-US" sz="2400" dirty="0" smtClean="0"/>
              <a:t> the same behavior</a:t>
            </a:r>
          </a:p>
          <a:p>
            <a:pPr lvl="1" eaLnBrk="1" hangingPunct="1"/>
            <a:r>
              <a:rPr lang="en-US" sz="2000" dirty="0" smtClean="0">
                <a:solidFill>
                  <a:srgbClr val="0070C0"/>
                </a:solidFill>
              </a:rPr>
              <a:t>…which, remember, is </a:t>
            </a:r>
            <a:r>
              <a:rPr lang="en-US" sz="2000" dirty="0" smtClean="0">
                <a:solidFill>
                  <a:srgbClr val="FF0000"/>
                </a:solidFill>
              </a:rPr>
              <a:t>not</a:t>
            </a:r>
            <a:r>
              <a:rPr lang="en-US" sz="2000" dirty="0" smtClean="0">
                <a:solidFill>
                  <a:srgbClr val="0070C0"/>
                </a:solidFill>
              </a:rPr>
              <a:t> inherited</a:t>
            </a:r>
            <a:br>
              <a:rPr lang="en-US" sz="2000" dirty="0" smtClean="0">
                <a:solidFill>
                  <a:srgbClr val="0070C0"/>
                </a:solidFill>
              </a:rPr>
            </a:br>
            <a:endParaRPr lang="en-US" sz="2000" dirty="0" smtClean="0">
              <a:solidFill>
                <a:srgbClr val="0070C0"/>
              </a:solidFill>
            </a:endParaRPr>
          </a:p>
          <a:p>
            <a:pPr eaLnBrk="1" hangingPunct="1"/>
            <a:r>
              <a:rPr lang="en-US" sz="2400" dirty="0" smtClean="0"/>
              <a:t>For example, if the </a:t>
            </a:r>
            <a:r>
              <a:rPr lang="en-US" sz="2400" b="1" dirty="0" smtClean="0"/>
              <a:t>Dog </a:t>
            </a:r>
            <a:r>
              <a:rPr lang="en-US" sz="2400" dirty="0" smtClean="0"/>
              <a:t>class has the following constructor:</a:t>
            </a:r>
          </a:p>
          <a:p>
            <a:pPr lvl="2" eaLnBrk="1" hangingPunct="1">
              <a:buNone/>
            </a:pPr>
            <a:r>
              <a:rPr lang="en-US" sz="1700" b="1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public void Dog(String name, </a:t>
            </a:r>
            <a:r>
              <a:rPr lang="en-US" sz="1700" b="1" dirty="0" err="1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700" b="1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 age) {</a:t>
            </a:r>
          </a:p>
          <a:p>
            <a:pPr lvl="2" eaLnBrk="1" hangingPunct="1">
              <a:buNone/>
            </a:pPr>
            <a:r>
              <a:rPr lang="en-US" sz="1700" b="1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// Dog initialization goes here</a:t>
            </a:r>
          </a:p>
          <a:p>
            <a:pPr lvl="2" eaLnBrk="1" hangingPunct="1">
              <a:buNone/>
            </a:pPr>
            <a:r>
              <a:rPr lang="en-US" sz="1700" b="1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700" b="1" dirty="0" smtClean="0">
              <a:solidFill>
                <a:srgbClr val="5600AC"/>
              </a:solidFill>
            </a:endParaRPr>
          </a:p>
          <a:p>
            <a:pPr eaLnBrk="1" hangingPunct="1"/>
            <a:r>
              <a:rPr lang="en-US" sz="2400" dirty="0" smtClean="0"/>
              <a:t>Within the </a:t>
            </a:r>
            <a:r>
              <a:rPr lang="en-US" sz="2400" b="1" dirty="0" smtClean="0"/>
              <a:t>Beagle </a:t>
            </a:r>
            <a:r>
              <a:rPr lang="en-US" sz="2400" dirty="0" smtClean="0"/>
              <a:t>class:</a:t>
            </a:r>
          </a:p>
          <a:p>
            <a:pPr lvl="2" eaLnBrk="1" hangingPunct="1">
              <a:buNone/>
            </a:pPr>
            <a:r>
              <a:rPr lang="en-US" sz="1700" b="1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public void Beagle(String name, </a:t>
            </a:r>
            <a:r>
              <a:rPr lang="en-US" sz="1700" b="1" dirty="0" err="1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700" b="1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 age) {</a:t>
            </a:r>
            <a:br>
              <a:rPr lang="en-US" sz="1700" b="1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7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super(name, age); // invoke Dog </a:t>
            </a:r>
            <a:r>
              <a:rPr lang="en-US" sz="17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ctor</a:t>
            </a:r>
            <a:endParaRPr lang="en-US" sz="17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lvl="2" eaLnBrk="1" hangingPunct="1">
              <a:buNone/>
            </a:pPr>
            <a:r>
              <a:rPr lang="en-US" sz="17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// other statements can go here, but the FIRST statement</a:t>
            </a:r>
          </a:p>
          <a:p>
            <a:pPr lvl="2" eaLnBrk="1" hangingPunct="1">
              <a:buNone/>
            </a:pPr>
            <a:r>
              <a:rPr lang="en-US" sz="17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// must be the invocation of the </a:t>
            </a:r>
            <a:r>
              <a:rPr lang="en-US" sz="17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superclass</a:t>
            </a:r>
            <a:r>
              <a:rPr lang="en-US" sz="17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ctor</a:t>
            </a:r>
            <a:endParaRPr lang="en-US" sz="17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lvl="2" eaLnBrk="1" hangingPunct="1">
              <a:buNone/>
            </a:pPr>
            <a:r>
              <a:rPr lang="en-US" sz="1700" b="1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300" b="1" dirty="0" smtClean="0">
              <a:solidFill>
                <a:srgbClr val="5600AC"/>
              </a:solidFill>
            </a:endParaRPr>
          </a:p>
        </p:txBody>
      </p:sp>
    </p:spTree>
  </p:cSld>
  <p:clrMapOvr>
    <a:masterClrMapping/>
  </p:clrMapOvr>
  <p:transition spd="med"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9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9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4339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Portions adapted with permission from the textbook author.</a:t>
            </a:r>
            <a:endParaRPr lang="en-US" altLang="en-US" smtClean="0"/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SE-1020</a:t>
            </a:r>
          </a:p>
          <a:p>
            <a:r>
              <a:rPr lang="en-US" altLang="en-US" dirty="0" smtClean="0"/>
              <a:t>Dr. Mark L. Hornick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CD9BE5-6C93-465E-A40E-8C2951D2FC37}" type="slidenum">
              <a:rPr lang="en-US" altLang="en-US" smtClean="0"/>
              <a:pPr/>
              <a:t>19</a:t>
            </a:fld>
            <a:endParaRPr lang="en-US" altLang="en-US" smtClean="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543800" cy="1554162"/>
          </a:xfrm>
        </p:spPr>
        <p:txBody>
          <a:bodyPr/>
          <a:lstStyle/>
          <a:p>
            <a:pPr eaLnBrk="1" hangingPunct="1"/>
            <a:r>
              <a:rPr lang="en-US" sz="3600" dirty="0" smtClean="0"/>
              <a:t>If a </a:t>
            </a:r>
            <a:r>
              <a:rPr lang="en-US" sz="3600" dirty="0" err="1" smtClean="0"/>
              <a:t>superclass</a:t>
            </a:r>
            <a:r>
              <a:rPr lang="en-US" sz="3600" dirty="0" smtClean="0"/>
              <a:t> has only a default constructor</a:t>
            </a:r>
          </a:p>
        </p:txBody>
      </p:sp>
      <p:sp>
        <p:nvSpPr>
          <p:cNvPr id="129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09800"/>
            <a:ext cx="8534400" cy="3733800"/>
          </a:xfrm>
        </p:spPr>
        <p:txBody>
          <a:bodyPr/>
          <a:lstStyle/>
          <a:p>
            <a:pPr lvl="1" eaLnBrk="1" hangingPunct="1">
              <a:buNone/>
            </a:pPr>
            <a:r>
              <a:rPr lang="en-US" sz="2400" b="1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400" b="1" dirty="0" err="1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BaseClass</a:t>
            </a:r>
            <a:r>
              <a:rPr lang="en-US" sz="2400" b="1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lvl="1" eaLnBrk="1" hangingPunct="1">
              <a:buNone/>
            </a:pPr>
            <a:r>
              <a:rPr lang="en-US" sz="2400" b="1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// initialization code here</a:t>
            </a:r>
          </a:p>
          <a:p>
            <a:pPr lvl="1" eaLnBrk="1" hangingPunct="1">
              <a:buNone/>
            </a:pPr>
            <a:r>
              <a:rPr lang="en-US" sz="2400" b="1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2400" b="1" dirty="0" smtClean="0">
                <a:solidFill>
                  <a:srgbClr val="5600AC"/>
                </a:solidFill>
              </a:rPr>
              <a:t/>
            </a:r>
            <a:br>
              <a:rPr lang="en-US" sz="2400" b="1" dirty="0" smtClean="0">
                <a:solidFill>
                  <a:srgbClr val="5600AC"/>
                </a:solidFill>
              </a:rPr>
            </a:br>
            <a:endParaRPr lang="en-US" sz="2400" b="1" dirty="0" smtClean="0">
              <a:solidFill>
                <a:srgbClr val="5600AC"/>
              </a:solidFill>
            </a:endParaRPr>
          </a:p>
          <a:p>
            <a:pPr eaLnBrk="1" hangingPunct="1"/>
            <a:r>
              <a:rPr lang="en-US" dirty="0" smtClean="0"/>
              <a:t>Within the </a:t>
            </a:r>
            <a:r>
              <a:rPr lang="en-US" b="1" dirty="0" smtClean="0"/>
              <a:t>derived </a:t>
            </a:r>
            <a:r>
              <a:rPr lang="en-US" dirty="0" smtClean="0"/>
              <a:t>class:</a:t>
            </a:r>
          </a:p>
          <a:p>
            <a:pPr lvl="1" eaLnBrk="1" hangingPunct="1">
              <a:buNone/>
            </a:pPr>
            <a:r>
              <a:rPr lang="en-US" sz="2400" b="1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400" b="1" dirty="0" err="1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DerivedClass</a:t>
            </a:r>
            <a:r>
              <a:rPr lang="en-US" sz="2400" b="1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() {</a:t>
            </a:r>
            <a:br>
              <a:rPr lang="en-US" sz="2400" b="1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super(); // invoke 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BaseClass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default 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ctor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buNone/>
            </a:pPr>
            <a:r>
              <a:rPr lang="en-US" sz="2400" b="1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  <p:transition spd="med"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9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9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9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9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9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9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4339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2572AB0-93B0-44FD-B0E3-2F3A5C2E9A4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609600"/>
            <a:ext cx="8077200" cy="2057400"/>
          </a:xfrm>
        </p:spPr>
        <p:txBody>
          <a:bodyPr/>
          <a:lstStyle/>
          <a:p>
            <a:pPr eaLnBrk="1" hangingPunct="1">
              <a:buNone/>
            </a:pPr>
            <a:r>
              <a:rPr lang="en-US" sz="2400" dirty="0" smtClean="0"/>
              <a:t>	Prior to this chapter, all of our objects have been relatively simple, so we've been able to describe each object with just a single class.</a:t>
            </a:r>
          </a:p>
          <a:p>
            <a:pPr eaLnBrk="1" hangingPunct="1">
              <a:buNone/>
            </a:pPr>
            <a:r>
              <a:rPr lang="en-US" sz="2400" dirty="0" smtClean="0"/>
              <a:t>	</a:t>
            </a:r>
            <a:r>
              <a:rPr lang="en-US" sz="2400" i="1" dirty="0" smtClean="0"/>
              <a:t>This is the natural approach when the attributes are all simple elements.</a:t>
            </a:r>
            <a:br>
              <a:rPr lang="en-US" sz="2400" i="1" dirty="0" smtClean="0"/>
            </a:br>
            <a:endParaRPr lang="en-US" sz="2400" i="1" dirty="0" smtClean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3200" y="2666999"/>
            <a:ext cx="4343400" cy="3371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Portions adapted with permission from the textbook author.</a:t>
            </a:r>
            <a:endParaRPr lang="en-US" altLang="en-US" smtClean="0"/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SE-1020</a:t>
            </a:r>
          </a:p>
          <a:p>
            <a:r>
              <a:rPr lang="en-US" altLang="en-US" dirty="0" smtClean="0"/>
              <a:t>Dr. Mark L. Hornick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CD9BE5-6C93-465E-A40E-8C2951D2FC37}" type="slidenum">
              <a:rPr lang="en-US" altLang="en-US" smtClean="0"/>
              <a:pPr/>
              <a:t>20</a:t>
            </a:fld>
            <a:endParaRPr lang="en-US" altLang="en-US" smtClean="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543800" cy="16002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Actually, the invocation of a </a:t>
            </a:r>
            <a:r>
              <a:rPr lang="en-US" sz="3200" dirty="0" err="1" smtClean="0"/>
              <a:t>superclass’s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default constructor </a:t>
            </a:r>
            <a:r>
              <a:rPr lang="en-US" sz="3200" dirty="0" smtClean="0"/>
              <a:t>is performed automatically when…</a:t>
            </a:r>
          </a:p>
        </p:txBody>
      </p:sp>
      <p:sp>
        <p:nvSpPr>
          <p:cNvPr id="129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514600"/>
            <a:ext cx="8534400" cy="3048000"/>
          </a:xfrm>
        </p:spPr>
        <p:txBody>
          <a:bodyPr/>
          <a:lstStyle/>
          <a:p>
            <a:pPr marL="457200" indent="-457200" eaLnBrk="1" hangingPunct="1">
              <a:buFont typeface="+mj-lt"/>
              <a:buAutoNum type="arabicPeriod"/>
            </a:pPr>
            <a:r>
              <a:rPr lang="en-US" sz="2400" b="1" dirty="0" smtClean="0">
                <a:solidFill>
                  <a:srgbClr val="0070C0"/>
                </a:solidFill>
              </a:rPr>
              <a:t>A subclass does not explicitly invoke it’s </a:t>
            </a:r>
            <a:r>
              <a:rPr lang="en-US" sz="2400" b="1" dirty="0" err="1" smtClean="0">
                <a:solidFill>
                  <a:srgbClr val="0070C0"/>
                </a:solidFill>
              </a:rPr>
              <a:t>superclass</a:t>
            </a:r>
            <a:r>
              <a:rPr lang="en-US" sz="2400" b="1" dirty="0" smtClean="0">
                <a:solidFill>
                  <a:srgbClr val="0070C0"/>
                </a:solidFill>
              </a:rPr>
              <a:t> constructor</a:t>
            </a:r>
            <a:br>
              <a:rPr lang="en-US" sz="2400" b="1" dirty="0" smtClean="0">
                <a:solidFill>
                  <a:srgbClr val="0070C0"/>
                </a:solidFill>
              </a:rPr>
            </a:br>
            <a:r>
              <a:rPr lang="en-US" sz="2400" b="1" dirty="0" smtClean="0">
                <a:solidFill>
                  <a:srgbClr val="0070C0"/>
                </a:solidFill>
              </a:rPr>
              <a:t/>
            </a:r>
            <a:br>
              <a:rPr lang="en-US" sz="2400" b="1" dirty="0" smtClean="0">
                <a:solidFill>
                  <a:srgbClr val="0070C0"/>
                </a:solidFill>
              </a:rPr>
            </a:br>
            <a:r>
              <a:rPr lang="en-US" sz="2400" b="1" dirty="0" smtClean="0">
                <a:solidFill>
                  <a:srgbClr val="0070C0"/>
                </a:solidFill>
              </a:rPr>
              <a:t/>
            </a:r>
            <a:br>
              <a:rPr lang="en-US" sz="2400" b="1" dirty="0" smtClean="0">
                <a:solidFill>
                  <a:srgbClr val="0070C0"/>
                </a:solidFill>
              </a:rPr>
            </a:br>
            <a:endParaRPr lang="en-US" sz="2400" b="1" dirty="0" smtClean="0">
              <a:solidFill>
                <a:srgbClr val="0070C0"/>
              </a:solidFill>
            </a:endParaRP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sz="2400" b="1" dirty="0" smtClean="0">
                <a:solidFill>
                  <a:srgbClr val="0070C0"/>
                </a:solidFill>
              </a:rPr>
              <a:t>If the subclass does not contain a constructor  method at all</a:t>
            </a:r>
          </a:p>
        </p:txBody>
      </p:sp>
    </p:spTree>
  </p:cSld>
  <p:clrMapOvr>
    <a:masterClrMapping/>
  </p:clrMapOvr>
  <p:transition spd="med"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9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9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4339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Portions adapted with permission from the textbook author.</a:t>
            </a:r>
            <a:endParaRPr lang="en-US" altLang="en-US" smtClean="0"/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SE-1020</a:t>
            </a:r>
          </a:p>
          <a:p>
            <a:r>
              <a:rPr lang="en-US" altLang="en-US" dirty="0" smtClean="0"/>
              <a:t>Dr. Mark L. Hornick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CD9BE5-6C93-465E-A40E-8C2951D2FC37}" type="slidenum">
              <a:rPr lang="en-US" altLang="en-US" smtClean="0"/>
              <a:pPr/>
              <a:t>21</a:t>
            </a:fld>
            <a:endParaRPr lang="en-US" altLang="en-US" smtClean="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543800" cy="12954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A subclass constructor must invoke a </a:t>
            </a:r>
            <a:r>
              <a:rPr lang="en-US" sz="3200" dirty="0" err="1" smtClean="0"/>
              <a:t>superclass</a:t>
            </a:r>
            <a:r>
              <a:rPr lang="en-US" sz="3200" dirty="0" smtClean="0"/>
              <a:t> constructor whenever:</a:t>
            </a:r>
          </a:p>
        </p:txBody>
      </p:sp>
      <p:sp>
        <p:nvSpPr>
          <p:cNvPr id="129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514600"/>
            <a:ext cx="8534400" cy="3048000"/>
          </a:xfrm>
        </p:spPr>
        <p:txBody>
          <a:bodyPr/>
          <a:lstStyle/>
          <a:p>
            <a:pPr marL="457200" indent="-457200" eaLnBrk="1" hangingPunct="1">
              <a:buFont typeface="+mj-lt"/>
              <a:buAutoNum type="arabicPeriod"/>
            </a:pPr>
            <a:r>
              <a:rPr lang="en-US" sz="2400" b="1" dirty="0" smtClean="0">
                <a:solidFill>
                  <a:srgbClr val="0070C0"/>
                </a:solidFill>
              </a:rPr>
              <a:t>The </a:t>
            </a:r>
            <a:r>
              <a:rPr lang="en-US" sz="2400" b="1" dirty="0" err="1" smtClean="0">
                <a:solidFill>
                  <a:srgbClr val="0070C0"/>
                </a:solidFill>
              </a:rPr>
              <a:t>superclass</a:t>
            </a:r>
            <a:r>
              <a:rPr lang="en-US" sz="2400" b="1" dirty="0" smtClean="0">
                <a:solidFill>
                  <a:srgbClr val="0070C0"/>
                </a:solidFill>
              </a:rPr>
              <a:t> does not contain a default constructor</a:t>
            </a:r>
            <a:br>
              <a:rPr lang="en-US" sz="2400" b="1" dirty="0" smtClean="0">
                <a:solidFill>
                  <a:srgbClr val="0070C0"/>
                </a:solidFill>
              </a:rPr>
            </a:br>
            <a:endParaRPr lang="en-US" sz="2400" b="1" dirty="0" smtClean="0">
              <a:solidFill>
                <a:srgbClr val="0070C0"/>
              </a:solidFill>
            </a:endParaRP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sz="2400" b="1" i="1" dirty="0" smtClean="0">
                <a:solidFill>
                  <a:srgbClr val="0070C0"/>
                </a:solidFill>
              </a:rPr>
              <a:t>Private</a:t>
            </a:r>
            <a:r>
              <a:rPr lang="en-US" sz="2400" b="1" dirty="0" smtClean="0">
                <a:solidFill>
                  <a:srgbClr val="0070C0"/>
                </a:solidFill>
              </a:rPr>
              <a:t> inherited attributes of the </a:t>
            </a:r>
            <a:r>
              <a:rPr lang="en-US" sz="2400" b="1" dirty="0" err="1" smtClean="0">
                <a:solidFill>
                  <a:srgbClr val="0070C0"/>
                </a:solidFill>
              </a:rPr>
              <a:t>superclass</a:t>
            </a:r>
            <a:r>
              <a:rPr lang="en-US" sz="2400" b="1" dirty="0" smtClean="0">
                <a:solidFill>
                  <a:srgbClr val="0070C0"/>
                </a:solidFill>
              </a:rPr>
              <a:t> need to be initialized</a:t>
            </a:r>
          </a:p>
        </p:txBody>
      </p:sp>
    </p:spTree>
  </p:cSld>
  <p:clrMapOvr>
    <a:masterClrMapping/>
  </p:clrMapOvr>
  <p:transition spd="med"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9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9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4339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subclass method can redefine a superclass method</a:t>
            </a:r>
          </a:p>
        </p:txBody>
      </p:sp>
      <p:sp>
        <p:nvSpPr>
          <p:cNvPr id="9220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5562600" cy="422433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This is called </a:t>
            </a:r>
            <a:r>
              <a:rPr lang="en-US" b="1" dirty="0" smtClean="0">
                <a:solidFill>
                  <a:srgbClr val="FF0000"/>
                </a:solidFill>
              </a:rPr>
              <a:t>overriding</a:t>
            </a:r>
            <a:r>
              <a:rPr lang="en-US" dirty="0" smtClean="0"/>
              <a:t> a method</a:t>
            </a:r>
          </a:p>
          <a:p>
            <a:pPr lvl="1"/>
            <a:r>
              <a:rPr lang="en-US" dirty="0" smtClean="0"/>
              <a:t>Do not confuse with method </a:t>
            </a:r>
            <a:r>
              <a:rPr lang="en-US" b="1" i="1" dirty="0" smtClean="0">
                <a:solidFill>
                  <a:srgbClr val="FF0000"/>
                </a:solidFill>
              </a:rPr>
              <a:t>overloading </a:t>
            </a:r>
            <a:r>
              <a:rPr lang="en-US" sz="1800" dirty="0" smtClean="0"/>
              <a:t>(which is where a class implements multiple methods having the </a:t>
            </a:r>
            <a:r>
              <a:rPr lang="en-US" sz="1800" u="sng" dirty="0" smtClean="0"/>
              <a:t>same name </a:t>
            </a:r>
            <a:r>
              <a:rPr lang="en-US" sz="1800" dirty="0" smtClean="0"/>
              <a:t>but </a:t>
            </a:r>
            <a:r>
              <a:rPr lang="en-US" sz="1800" u="sng" dirty="0" smtClean="0"/>
              <a:t>different parameters</a:t>
            </a:r>
            <a:r>
              <a:rPr lang="en-US" sz="1800" dirty="0" smtClean="0"/>
              <a:t>)</a:t>
            </a:r>
            <a:endParaRPr lang="en-US" b="1" i="1" dirty="0" smtClean="0">
              <a:solidFill>
                <a:srgbClr val="FF0000"/>
              </a:solidFill>
            </a:endParaRPr>
          </a:p>
          <a:p>
            <a:pPr lvl="1"/>
            <a:endParaRPr lang="en-US" b="1" dirty="0" smtClean="0"/>
          </a:p>
          <a:p>
            <a:r>
              <a:rPr lang="en-US" dirty="0" smtClean="0"/>
              <a:t>A subclass </a:t>
            </a:r>
            <a:r>
              <a:rPr lang="en-US" b="1" dirty="0" smtClean="0"/>
              <a:t>overrides</a:t>
            </a:r>
            <a:r>
              <a:rPr lang="en-US" dirty="0" smtClean="0"/>
              <a:t> a </a:t>
            </a:r>
            <a:r>
              <a:rPr lang="en-US" dirty="0" err="1" smtClean="0"/>
              <a:t>superclass</a:t>
            </a:r>
            <a:r>
              <a:rPr lang="en-US" dirty="0" smtClean="0"/>
              <a:t> method to provide a specialized behavior</a:t>
            </a:r>
          </a:p>
        </p:txBody>
      </p:sp>
      <p:sp>
        <p:nvSpPr>
          <p:cNvPr id="92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SE-1020</a:t>
            </a:r>
          </a:p>
          <a:p>
            <a:r>
              <a:rPr lang="en-US" altLang="en-US" dirty="0" smtClean="0"/>
              <a:t>Dr. Mark L. Hornick</a:t>
            </a:r>
          </a:p>
        </p:txBody>
      </p:sp>
      <p:sp>
        <p:nvSpPr>
          <p:cNvPr id="92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B3EB4C-76DE-42FB-B3C3-1BDF1F7E9D2A}" type="slidenum">
              <a:rPr lang="en-US" altLang="en-US" smtClean="0"/>
              <a:pPr/>
              <a:t>22</a:t>
            </a:fld>
            <a:endParaRPr lang="en-US" altLang="en-US" smtClean="0"/>
          </a:p>
        </p:txBody>
      </p:sp>
      <p:sp>
        <p:nvSpPr>
          <p:cNvPr id="9224" name="Rectangle 7"/>
          <p:cNvSpPr>
            <a:spLocks noChangeArrowheads="1"/>
          </p:cNvSpPr>
          <p:nvPr/>
        </p:nvSpPr>
        <p:spPr bwMode="auto">
          <a:xfrm>
            <a:off x="7239000" y="4267200"/>
            <a:ext cx="914400" cy="228600"/>
          </a:xfrm>
          <a:prstGeom prst="rect">
            <a:avLst/>
          </a:prstGeom>
          <a:solidFill>
            <a:srgbClr val="00B050">
              <a:alpha val="1098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225" name="TextBox 8"/>
          <p:cNvSpPr txBox="1">
            <a:spLocks noChangeArrowheads="1"/>
          </p:cNvSpPr>
          <p:nvPr/>
        </p:nvSpPr>
        <p:spPr bwMode="auto">
          <a:xfrm>
            <a:off x="6324600" y="4953000"/>
            <a:ext cx="25908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100"/>
              <a:t>Beagle provides it’s own custom implementation of </a:t>
            </a:r>
            <a:r>
              <a:rPr lang="en-US" sz="1100" b="1"/>
              <a:t>speak</a:t>
            </a:r>
            <a:r>
              <a:rPr lang="en-US" sz="1100"/>
              <a:t>()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1524000"/>
            <a:ext cx="2526082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43AC5F6-17AA-4314-A9CA-314B19A2F776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914400"/>
            <a:ext cx="7231062" cy="754062"/>
          </a:xfrm>
        </p:spPr>
        <p:txBody>
          <a:bodyPr/>
          <a:lstStyle/>
          <a:p>
            <a:pPr marL="381000" indent="-381000" eaLnBrk="1" hangingPunct="1"/>
            <a:r>
              <a:rPr lang="en-US" sz="2400" i="1" dirty="0" smtClean="0"/>
              <a:t>Method overriding</a:t>
            </a:r>
            <a:r>
              <a:rPr lang="en-US" sz="2400" dirty="0" smtClean="0"/>
              <a:t> is when a subclass has a method with the same name and the same parameter types as a method in its </a:t>
            </a:r>
            <a:r>
              <a:rPr lang="en-US" sz="2400" dirty="0" err="1" smtClean="0"/>
              <a:t>superclass</a:t>
            </a:r>
            <a:r>
              <a:rPr lang="en-US" sz="2400" dirty="0" smtClean="0"/>
              <a:t>.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4999"/>
            <a:ext cx="7848600" cy="4562475"/>
          </a:xfrm>
        </p:spPr>
        <p:txBody>
          <a:bodyPr/>
          <a:lstStyle/>
          <a:p>
            <a:pPr marL="381000" indent="-381000" eaLnBrk="1" hangingPunct="1">
              <a:buNone/>
            </a:pPr>
            <a:r>
              <a:rPr lang="en-US" sz="2400" dirty="0" smtClean="0"/>
              <a:t>	If a subclass contains an overriding method:</a:t>
            </a:r>
          </a:p>
          <a:p>
            <a:pPr marL="800100" lvl="1" indent="-342900" eaLnBrk="1" hangingPunct="1"/>
            <a:r>
              <a:rPr lang="en-US" sz="2000" dirty="0" smtClean="0"/>
              <a:t>By default, an object of the subclass will use the subclass's overriding method (and not the </a:t>
            </a:r>
            <a:r>
              <a:rPr lang="en-US" sz="2000" dirty="0" err="1" smtClean="0"/>
              <a:t>superclass's</a:t>
            </a:r>
            <a:r>
              <a:rPr lang="en-US" sz="2000" dirty="0" smtClean="0"/>
              <a:t> overridden method).</a:t>
            </a:r>
          </a:p>
          <a:p>
            <a:pPr marL="800100" lvl="1" indent="-342900" eaLnBrk="1" hangingPunct="1"/>
            <a:r>
              <a:rPr lang="en-US" sz="2000" dirty="0" smtClean="0"/>
              <a:t>Sometimes, an object of the subclass may need to call the </a:t>
            </a:r>
            <a:r>
              <a:rPr lang="en-US" sz="2000" dirty="0" err="1" smtClean="0"/>
              <a:t>superclass's</a:t>
            </a:r>
            <a:r>
              <a:rPr lang="en-US" sz="2000" dirty="0" smtClean="0"/>
              <a:t> overridden method. To do that, preface the method call with "super." (don't forget the dot).</a:t>
            </a:r>
          </a:p>
          <a:p>
            <a:pPr marL="381000" indent="-381000" eaLnBrk="1" hangingPunct="1"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9A0075"/>
                </a:solidFill>
              </a:rPr>
              <a:t>If a subclass and a </a:t>
            </a:r>
            <a:r>
              <a:rPr lang="en-US" sz="2400" dirty="0" err="1" smtClean="0">
                <a:solidFill>
                  <a:srgbClr val="9A0075"/>
                </a:solidFill>
              </a:rPr>
              <a:t>superclass</a:t>
            </a:r>
            <a:r>
              <a:rPr lang="en-US" sz="2400" dirty="0" smtClean="0">
                <a:solidFill>
                  <a:srgbClr val="9A0075"/>
                </a:solidFill>
              </a:rPr>
              <a:t> have methods with the same name, same parameter types, </a:t>
            </a:r>
            <a:r>
              <a:rPr lang="en-US" sz="2400" u="sng" dirty="0" smtClean="0">
                <a:solidFill>
                  <a:srgbClr val="9A0075"/>
                </a:solidFill>
              </a:rPr>
              <a:t>and different return types,</a:t>
            </a:r>
            <a:r>
              <a:rPr lang="en-US" sz="2400" dirty="0" smtClean="0">
                <a:solidFill>
                  <a:srgbClr val="9A0075"/>
                </a:solidFill>
              </a:rPr>
              <a:t> that generates a compilation error.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Methods modified with the </a:t>
            </a:r>
            <a:r>
              <a:rPr lang="en-US" sz="3600" dirty="0" smtClean="0">
                <a:solidFill>
                  <a:srgbClr val="9A0075"/>
                </a:solidFill>
                <a:latin typeface="Courier New" pitchFamily="49" charset="0"/>
                <a:cs typeface="Courier New" pitchFamily="49" charset="0"/>
              </a:rPr>
              <a:t>final</a:t>
            </a:r>
            <a:r>
              <a:rPr lang="en-US" sz="3600" dirty="0" smtClean="0"/>
              <a:t> keyword cannot be overridden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declare a method </a:t>
            </a:r>
            <a:r>
              <a:rPr lang="en-US" b="1" dirty="0" smtClean="0">
                <a:solidFill>
                  <a:srgbClr val="9A0075"/>
                </a:solidFill>
                <a:latin typeface="Courier New" pitchFamily="49" charset="0"/>
                <a:cs typeface="Courier New" pitchFamily="49" charset="0"/>
              </a:rPr>
              <a:t>final</a:t>
            </a:r>
            <a:r>
              <a:rPr lang="en-US" b="1" dirty="0" smtClean="0"/>
              <a:t> </a:t>
            </a:r>
            <a:r>
              <a:rPr lang="en-US" dirty="0" smtClean="0"/>
              <a:t>if we want to prevent subclasses from changing the behavior of the method via an override.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b="1" dirty="0" smtClean="0"/>
              <a:t>Similarly, classes modified with the </a:t>
            </a:r>
            <a:r>
              <a:rPr lang="en-US" b="1" dirty="0" smtClean="0">
                <a:solidFill>
                  <a:srgbClr val="9A0075"/>
                </a:solidFill>
                <a:latin typeface="Courier New" pitchFamily="49" charset="0"/>
                <a:cs typeface="Courier New" pitchFamily="49" charset="0"/>
              </a:rPr>
              <a:t>final</a:t>
            </a:r>
            <a:r>
              <a:rPr lang="en-US" b="1" dirty="0" smtClean="0"/>
              <a:t> keyword cannot be </a:t>
            </a:r>
            <a:r>
              <a:rPr lang="en-US" b="1" i="1" dirty="0" smtClean="0"/>
              <a:t>extended</a:t>
            </a:r>
            <a:r>
              <a:rPr lang="en-US" b="1" dirty="0" smtClean="0"/>
              <a:t>.</a:t>
            </a:r>
          </a:p>
          <a:p>
            <a:r>
              <a:rPr lang="en-US" dirty="0" smtClean="0"/>
              <a:t>We declare a class to be </a:t>
            </a:r>
            <a:r>
              <a:rPr lang="en-US" b="1" dirty="0" smtClean="0">
                <a:solidFill>
                  <a:srgbClr val="9A0075"/>
                </a:solidFill>
                <a:latin typeface="Courier New" pitchFamily="49" charset="0"/>
                <a:cs typeface="Courier New" pitchFamily="49" charset="0"/>
              </a:rPr>
              <a:t>final</a:t>
            </a:r>
            <a:r>
              <a:rPr lang="en-US" b="1" dirty="0" smtClean="0"/>
              <a:t> </a:t>
            </a:r>
            <a:r>
              <a:rPr lang="en-US" dirty="0" smtClean="0"/>
              <a:t>if we want to prevent subclasses from extending </a:t>
            </a:r>
            <a:r>
              <a:rPr lang="en-US" smtClean="0"/>
              <a:t>that class.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Portions adapted with permission from the textbook author.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CS-1020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0C63BB-F5C3-4577-B2BE-CB8299CE20BF}" type="slidenum">
              <a:rPr lang="en-US" altLang="en-US" smtClean="0"/>
              <a:pPr>
                <a:defRPr/>
              </a:pPr>
              <a:t>24</a:t>
            </a:fld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2572AB0-93B0-44FD-B0E3-2F3A5C2E9A41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001000" cy="754063"/>
          </a:xfrm>
        </p:spPr>
        <p:txBody>
          <a:bodyPr/>
          <a:lstStyle/>
          <a:p>
            <a:pPr eaLnBrk="1" hangingPunct="1"/>
            <a:r>
              <a:rPr lang="en-US" dirty="0" smtClean="0"/>
              <a:t>Composition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990600"/>
            <a:ext cx="7924800" cy="2895600"/>
          </a:xfrm>
        </p:spPr>
        <p:txBody>
          <a:bodyPr/>
          <a:lstStyle/>
          <a:p>
            <a:pPr eaLnBrk="1" hangingPunct="1">
              <a:buNone/>
            </a:pPr>
            <a:r>
              <a:rPr lang="en-US" sz="2400" dirty="0" smtClean="0"/>
              <a:t>	For an object that's more complex (non-trivial attributes), break up the object into its constituent parts and defining </a:t>
            </a:r>
            <a:r>
              <a:rPr lang="en-US" sz="2400" u="sng" dirty="0" smtClean="0">
                <a:solidFill>
                  <a:srgbClr val="0070C0"/>
                </a:solidFill>
              </a:rPr>
              <a:t>one class as the whole</a:t>
            </a:r>
            <a:r>
              <a:rPr lang="en-US" sz="2400" u="sng" dirty="0" smtClean="0"/>
              <a:t> </a:t>
            </a:r>
            <a:r>
              <a:rPr lang="en-US" sz="2400" dirty="0" smtClean="0"/>
              <a:t>and </a:t>
            </a:r>
            <a:r>
              <a:rPr lang="en-US" sz="2400" u="sng" dirty="0" smtClean="0">
                <a:solidFill>
                  <a:srgbClr val="0070C0"/>
                </a:solidFill>
              </a:rPr>
              <a:t>other classes as parts of the whole</a:t>
            </a:r>
            <a:r>
              <a:rPr lang="en-US" sz="2400" dirty="0" smtClean="0"/>
              <a:t>. </a:t>
            </a:r>
          </a:p>
          <a:p>
            <a:pPr lvl="1" eaLnBrk="1" hangingPunct="1"/>
            <a:r>
              <a:rPr lang="en-US" sz="2000" dirty="0" smtClean="0">
                <a:solidFill>
                  <a:srgbClr val="9A0075"/>
                </a:solidFill>
              </a:rPr>
              <a:t>When the whole class is the </a:t>
            </a:r>
            <a:r>
              <a:rPr lang="en-US" sz="2000" u="sng" dirty="0" smtClean="0">
                <a:solidFill>
                  <a:srgbClr val="9A0075"/>
                </a:solidFill>
              </a:rPr>
              <a:t>exclusive</a:t>
            </a:r>
            <a:r>
              <a:rPr lang="en-US" sz="2000" dirty="0" smtClean="0">
                <a:solidFill>
                  <a:srgbClr val="9A0075"/>
                </a:solidFill>
              </a:rPr>
              <a:t> owner of the parts classes, then that class organization is called a </a:t>
            </a:r>
            <a:r>
              <a:rPr lang="en-US" sz="2000" b="1" i="1" dirty="0" smtClean="0">
                <a:solidFill>
                  <a:srgbClr val="9A0075"/>
                </a:solidFill>
              </a:rPr>
              <a:t>composition</a:t>
            </a:r>
            <a:r>
              <a:rPr lang="en-US" sz="2000" dirty="0" smtClean="0">
                <a:solidFill>
                  <a:srgbClr val="9A0075"/>
                </a:solidFill>
              </a:rPr>
              <a:t>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3276600"/>
            <a:ext cx="5334000" cy="3335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6553201" y="41148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Note the “solid” diamond!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34B74C6-1F75-435E-A441-CADCBCBCCD12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8197" name="Rectangle 29"/>
          <p:cNvSpPr>
            <a:spLocks noChangeArrowheads="1"/>
          </p:cNvSpPr>
          <p:nvPr/>
        </p:nvSpPr>
        <p:spPr bwMode="auto">
          <a:xfrm>
            <a:off x="381000" y="609600"/>
            <a:ext cx="79248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en-US" sz="2000" dirty="0"/>
              <a:t>A </a:t>
            </a:r>
            <a:r>
              <a:rPr lang="en-US" sz="2000" dirty="0" smtClean="0"/>
              <a:t>nested composition </a:t>
            </a:r>
            <a:r>
              <a:rPr lang="en-US" sz="2000" dirty="0"/>
              <a:t>hierarchy for the human body:</a:t>
            </a:r>
          </a:p>
        </p:txBody>
      </p:sp>
      <p:pic>
        <p:nvPicPr>
          <p:cNvPr id="8200" name="Picture 5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219200"/>
            <a:ext cx="5943600" cy="4103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28D408D-F3A0-4C99-A394-5955C1034C99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7924800" cy="754063"/>
          </a:xfrm>
        </p:spPr>
        <p:txBody>
          <a:bodyPr/>
          <a:lstStyle/>
          <a:p>
            <a:pPr eaLnBrk="1" hangingPunct="1"/>
            <a:r>
              <a:rPr lang="en-US" dirty="0" smtClean="0"/>
              <a:t>Composition semantics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19200"/>
            <a:ext cx="7924800" cy="129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In a composition hierarchy, the relationship between a containing class and one of its part classes is known as a </a:t>
            </a:r>
            <a:r>
              <a:rPr lang="en-US" sz="2400" i="1" dirty="0" smtClean="0">
                <a:solidFill>
                  <a:srgbClr val="0070C0"/>
                </a:solidFill>
              </a:rPr>
              <a:t>has-a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/>
              <a:t>relationship.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For example, each human body </a:t>
            </a:r>
            <a:r>
              <a:rPr lang="en-US" sz="1800" u="sng" dirty="0" smtClean="0"/>
              <a:t>has a</a:t>
            </a:r>
            <a:r>
              <a:rPr lang="en-US" sz="1800" dirty="0" smtClean="0"/>
              <a:t> brain and </a:t>
            </a:r>
            <a:r>
              <a:rPr lang="en-US" sz="1800" u="sng" dirty="0" smtClean="0"/>
              <a:t>has a</a:t>
            </a:r>
            <a:r>
              <a:rPr lang="en-US" sz="1800" dirty="0" smtClean="0"/>
              <a:t> heart.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An automobile </a:t>
            </a:r>
            <a:r>
              <a:rPr lang="en-US" sz="1800" u="sng" dirty="0" smtClean="0"/>
              <a:t>has an </a:t>
            </a:r>
            <a:r>
              <a:rPr lang="en-US" sz="1800" dirty="0" smtClean="0"/>
              <a:t>engine and </a:t>
            </a:r>
            <a:r>
              <a:rPr lang="en-US" sz="1800" u="sng" dirty="0" smtClean="0"/>
              <a:t>has</a:t>
            </a:r>
            <a:r>
              <a:rPr lang="en-US" sz="1800" dirty="0" smtClean="0"/>
              <a:t> wheels.</a:t>
            </a:r>
            <a:br>
              <a:rPr lang="en-US" sz="1800" dirty="0" smtClean="0"/>
            </a:br>
            <a:endParaRPr lang="en-US" sz="1800" dirty="0" smtClean="0"/>
          </a:p>
          <a:p>
            <a:pPr eaLnBrk="1" hangingPunct="1"/>
            <a:r>
              <a:rPr lang="en-US" sz="2400" dirty="0" smtClean="0">
                <a:solidFill>
                  <a:srgbClr val="9A0075"/>
                </a:solidFill>
              </a:rPr>
              <a:t>Remember that with a composition relationship, a component part is limited to </a:t>
            </a:r>
            <a:r>
              <a:rPr lang="en-US" sz="2400" u="sng" dirty="0" smtClean="0">
                <a:solidFill>
                  <a:srgbClr val="9A0075"/>
                </a:solidFill>
              </a:rPr>
              <a:t>just one owner at a time</a:t>
            </a:r>
            <a:r>
              <a:rPr lang="en-US" sz="2400" dirty="0" smtClean="0">
                <a:solidFill>
                  <a:srgbClr val="9A0075"/>
                </a:solidFill>
              </a:rPr>
              <a:t>.</a:t>
            </a:r>
          </a:p>
          <a:p>
            <a:pPr lvl="1" eaLnBrk="1" hangingPunct="1"/>
            <a:r>
              <a:rPr lang="en-US" sz="2000" b="1" dirty="0" smtClean="0">
                <a:solidFill>
                  <a:srgbClr val="9A0075"/>
                </a:solidFill>
              </a:rPr>
              <a:t>For example, a heart can be in only one body at a time.</a:t>
            </a:r>
          </a:p>
          <a:p>
            <a:pPr lvl="1" eaLnBrk="1" hangingPunct="1"/>
            <a:r>
              <a:rPr lang="en-US" sz="2000" b="1" dirty="0" smtClean="0">
                <a:solidFill>
                  <a:srgbClr val="9A0075"/>
                </a:solidFill>
              </a:rPr>
              <a:t>An engine can only be in one automobile at a time.</a:t>
            </a:r>
          </a:p>
          <a:p>
            <a:pPr lvl="1" eaLnBrk="1" hangingPunct="1">
              <a:lnSpc>
                <a:spcPct val="80000"/>
              </a:lnSpc>
            </a:pPr>
            <a:endParaRPr lang="en-US" sz="1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28D408D-F3A0-4C99-A394-5955C1034C99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7924800" cy="754063"/>
          </a:xfrm>
        </p:spPr>
        <p:txBody>
          <a:bodyPr/>
          <a:lstStyle/>
          <a:p>
            <a:pPr eaLnBrk="1" hangingPunct="1"/>
            <a:r>
              <a:rPr lang="en-US" dirty="0" smtClean="0"/>
              <a:t>Composition vs. Aggregation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19200"/>
            <a:ext cx="7696200" cy="2514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There's another has-a relationship, called </a:t>
            </a:r>
            <a:r>
              <a:rPr lang="en-US" sz="2000" i="1" dirty="0" smtClean="0"/>
              <a:t>aggregation</a:t>
            </a:r>
            <a:r>
              <a:rPr lang="en-US" sz="2000" dirty="0" smtClean="0"/>
              <a:t>, which is a </a:t>
            </a:r>
            <a:r>
              <a:rPr lang="en-US" sz="2000" u="sng" dirty="0" smtClean="0"/>
              <a:t>weaker</a:t>
            </a:r>
            <a:r>
              <a:rPr lang="en-US" sz="2000" dirty="0" smtClean="0"/>
              <a:t> form of composition. With aggregation,  one class is the whole and other classes are parts of the whole (as with composition), </a:t>
            </a:r>
            <a:r>
              <a:rPr lang="en-US" sz="2000" u="sng" dirty="0" smtClean="0">
                <a:solidFill>
                  <a:srgbClr val="0070C0"/>
                </a:solidFill>
              </a:rPr>
              <a:t>but there is no additional constraint that requires parts to be exclusively owned by the whole.</a:t>
            </a:r>
            <a:br>
              <a:rPr lang="en-US" sz="2000" u="sng" dirty="0" smtClean="0">
                <a:solidFill>
                  <a:srgbClr val="0070C0"/>
                </a:solidFill>
              </a:rPr>
            </a:br>
            <a:endParaRPr lang="en-US" sz="2000" u="sng" dirty="0" smtClean="0">
              <a:solidFill>
                <a:srgbClr val="0070C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An example where the parts (Students) are not exclusively owned by the whole, because the Student can also be part of another aggregation, like a School Club or Athletic Team.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4038600"/>
            <a:ext cx="5257800" cy="222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6553201" y="41148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Note the “hollow” diamond!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A159367-465B-494C-98D5-11D0315F1788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304800"/>
            <a:ext cx="7078662" cy="754063"/>
          </a:xfrm>
        </p:spPr>
        <p:txBody>
          <a:bodyPr/>
          <a:lstStyle/>
          <a:p>
            <a:pPr eaLnBrk="1" hangingPunct="1"/>
            <a:r>
              <a:rPr lang="en-US" sz="2200" dirty="0" smtClean="0"/>
              <a:t>UML Class Diagram details for Composition and Aggregation</a:t>
            </a:r>
          </a:p>
        </p:txBody>
      </p:sp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762000" y="3657600"/>
            <a:ext cx="80010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1800" dirty="0"/>
              <a:t>Universal Modeling Language (UML) Class diagrams show the relationships between a program's classes: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1600" dirty="0"/>
              <a:t>A solid line between two classes represents an </a:t>
            </a:r>
            <a:r>
              <a:rPr lang="en-US" sz="1600" i="1" dirty="0"/>
              <a:t>association</a:t>
            </a:r>
            <a:r>
              <a:rPr lang="en-US" sz="1600" dirty="0"/>
              <a:t> – a relationship between classes.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1600" dirty="0"/>
              <a:t>On an </a:t>
            </a:r>
            <a:r>
              <a:rPr lang="en-US" sz="1600" i="1" dirty="0"/>
              <a:t>association line</a:t>
            </a:r>
            <a:r>
              <a:rPr lang="en-US" sz="1600" dirty="0"/>
              <a:t>, a </a:t>
            </a:r>
            <a:r>
              <a:rPr lang="en-US" sz="1600" b="1" dirty="0"/>
              <a:t>solid diamond </a:t>
            </a:r>
            <a:r>
              <a:rPr lang="en-US" sz="1600" dirty="0"/>
              <a:t>indicates a composition relationship, and a </a:t>
            </a:r>
            <a:r>
              <a:rPr lang="en-US" sz="1600" b="1" dirty="0"/>
              <a:t>hollow diamond </a:t>
            </a:r>
            <a:r>
              <a:rPr lang="en-US" sz="1600" dirty="0"/>
              <a:t>indicates an aggregation relationship. The diamond goes next to the container class</a:t>
            </a:r>
            <a:r>
              <a:rPr lang="en-US" sz="1600" dirty="0" smtClean="0"/>
              <a:t>. </a:t>
            </a:r>
          </a:p>
          <a:p>
            <a:pPr marL="1200150" lvl="2" indent="-28575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1600" dirty="0" smtClean="0"/>
              <a:t>a simple straight line is an </a:t>
            </a:r>
            <a:r>
              <a:rPr lang="en-US" sz="1600" u="sng" dirty="0" smtClean="0"/>
              <a:t>unspecified</a:t>
            </a:r>
            <a:r>
              <a:rPr lang="en-US" sz="1600" dirty="0" smtClean="0"/>
              <a:t> association</a:t>
            </a:r>
            <a:endParaRPr lang="en-US" sz="1600" dirty="0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1600" dirty="0"/>
              <a:t>The labels on the association lines are called </a:t>
            </a:r>
            <a:r>
              <a:rPr lang="en-US" sz="1600" b="1" i="1" dirty="0"/>
              <a:t>multiplicity values</a:t>
            </a:r>
            <a:r>
              <a:rPr lang="en-US" sz="1600" dirty="0"/>
              <a:t>. They indicate the number of object instances for each of the two connected classes.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1600" dirty="0"/>
              <a:t>The * multiplicity value represents any size number, zero through infinity.</a:t>
            </a:r>
          </a:p>
        </p:txBody>
      </p:sp>
      <p:pic>
        <p:nvPicPr>
          <p:cNvPr id="11273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1485900"/>
            <a:ext cx="7162800" cy="197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A159367-465B-494C-98D5-11D0315F1788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304800"/>
            <a:ext cx="7078662" cy="754063"/>
          </a:xfrm>
        </p:spPr>
        <p:txBody>
          <a:bodyPr/>
          <a:lstStyle/>
          <a:p>
            <a:pPr eaLnBrk="1" hangingPunct="1"/>
            <a:r>
              <a:rPr lang="en-US" sz="2200" dirty="0" smtClean="0"/>
              <a:t>UML Class Diagram illustrating “dependency”</a:t>
            </a:r>
          </a:p>
        </p:txBody>
      </p:sp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762000" y="3657600"/>
            <a:ext cx="80010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1800" dirty="0" smtClean="0"/>
              <a:t>Suppose the </a:t>
            </a:r>
            <a:r>
              <a:rPr lang="en-US" sz="1800" dirty="0" err="1" smtClean="0"/>
              <a:t>computeInterest</a:t>
            </a:r>
            <a:r>
              <a:rPr lang="en-US" sz="1800" dirty="0" smtClean="0"/>
              <a:t>() method of </a:t>
            </a:r>
            <a:r>
              <a:rPr lang="en-US" sz="1800" dirty="0" err="1" smtClean="0"/>
              <a:t>BankAccount</a:t>
            </a:r>
            <a:r>
              <a:rPr lang="en-US" sz="1800" dirty="0" smtClean="0"/>
              <a:t>  uses the </a:t>
            </a:r>
            <a:r>
              <a:rPr lang="en-US" sz="1800" b="1" dirty="0" err="1" smtClean="0"/>
              <a:t>pow</a:t>
            </a:r>
            <a:r>
              <a:rPr lang="en-US" sz="1800" dirty="0" smtClean="0"/>
              <a:t>() method of the Math class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1800" dirty="0" smtClean="0"/>
              <a:t>When a class merely “uses” another class, that relationship is called a </a:t>
            </a:r>
            <a:r>
              <a:rPr lang="en-US" sz="1800" b="1" dirty="0" smtClean="0"/>
              <a:t>dependency</a:t>
            </a:r>
            <a:r>
              <a:rPr lang="en-US" sz="1800" dirty="0" smtClean="0"/>
              <a:t> and is illustrated with a dotted line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1600" dirty="0" smtClean="0"/>
              <a:t>A </a:t>
            </a:r>
            <a:r>
              <a:rPr lang="en-US" sz="1600" b="1" dirty="0" smtClean="0"/>
              <a:t>dotted</a:t>
            </a:r>
            <a:r>
              <a:rPr lang="en-US" sz="1600" dirty="0" smtClean="0"/>
              <a:t> line </a:t>
            </a:r>
            <a:r>
              <a:rPr lang="en-US" sz="1600" dirty="0"/>
              <a:t>between two classes represents an </a:t>
            </a:r>
            <a:r>
              <a:rPr lang="en-US" sz="1600" i="1" dirty="0" smtClean="0"/>
              <a:t>dependency</a:t>
            </a:r>
            <a:endParaRPr lang="en-US" sz="1600" dirty="0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1600" dirty="0" smtClean="0"/>
              <a:t>A dependency line contains an arrow which points to the class (Math) that the other class (</a:t>
            </a:r>
            <a:r>
              <a:rPr lang="en-US" sz="1600" dirty="0" err="1" smtClean="0"/>
              <a:t>BankAccount</a:t>
            </a:r>
            <a:r>
              <a:rPr lang="en-US" sz="1600" dirty="0" smtClean="0"/>
              <a:t>) depends upon.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1600" i="1" dirty="0" smtClean="0">
                <a:solidFill>
                  <a:srgbClr val="0070C0"/>
                </a:solidFill>
              </a:rPr>
              <a:t>It is not always necessary to illustrate dependencies</a:t>
            </a:r>
            <a:endParaRPr lang="en-US" sz="1600" i="1" dirty="0">
              <a:solidFill>
                <a:srgbClr val="0070C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1371600"/>
            <a:ext cx="7271574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0DE946B-264B-4E69-88E3-B94DD2661844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68362"/>
          </a:xfrm>
        </p:spPr>
        <p:txBody>
          <a:bodyPr/>
          <a:lstStyle/>
          <a:p>
            <a:pPr eaLnBrk="1" hangingPunct="1"/>
            <a:r>
              <a:rPr lang="en-US" dirty="0" smtClean="0"/>
              <a:t>Classes with family ties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dirty="0" smtClean="0">
                <a:solidFill>
                  <a:srgbClr val="0070C0"/>
                </a:solidFill>
              </a:rPr>
              <a:t>Sometimes we find that two (or more) classes could be related to each other in the sense that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>
                <a:solidFill>
                  <a:srgbClr val="0070C0"/>
                </a:solidFill>
              </a:rPr>
              <a:t>They are not the exactly the same, but they are not completely different either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>
                <a:solidFill>
                  <a:srgbClr val="0070C0"/>
                </a:solidFill>
              </a:rPr>
              <a:t>One of the classes is a “special case” of the other, and needs to behave a little differently</a:t>
            </a:r>
          </a:p>
          <a:p>
            <a:pPr eaLnBrk="1" hangingPunct="1">
              <a:lnSpc>
                <a:spcPct val="90000"/>
              </a:lnSpc>
            </a:pPr>
            <a:endParaRPr lang="en-US" sz="26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Examples: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	Class </a:t>
            </a:r>
            <a:r>
              <a:rPr lang="en-US" sz="2000" dirty="0" smtClean="0">
                <a:solidFill>
                  <a:srgbClr val="C00000"/>
                </a:solidFill>
              </a:rPr>
              <a:t>Automobile</a:t>
            </a:r>
            <a:r>
              <a:rPr lang="en-US" sz="2000" dirty="0" smtClean="0"/>
              <a:t> is a special case of class </a:t>
            </a:r>
            <a:r>
              <a:rPr lang="en-US" sz="2000" dirty="0" smtClean="0">
                <a:solidFill>
                  <a:srgbClr val="C00000"/>
                </a:solidFill>
              </a:rPr>
              <a:t>Vehicle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2000" dirty="0" smtClean="0"/>
              <a:t>	Class </a:t>
            </a:r>
            <a:r>
              <a:rPr lang="en-US" sz="2000" dirty="0" smtClean="0">
                <a:solidFill>
                  <a:srgbClr val="9A0075"/>
                </a:solidFill>
              </a:rPr>
              <a:t>Beagle </a:t>
            </a:r>
            <a:r>
              <a:rPr lang="en-US" sz="2000" dirty="0" smtClean="0"/>
              <a:t>is a special case of Class </a:t>
            </a:r>
            <a:r>
              <a:rPr lang="en-US" sz="2000" dirty="0" smtClean="0">
                <a:solidFill>
                  <a:srgbClr val="9A0075"/>
                </a:solidFill>
              </a:rPr>
              <a:t>Dog</a:t>
            </a:r>
            <a:br>
              <a:rPr lang="en-US" sz="2000" dirty="0" smtClean="0">
                <a:solidFill>
                  <a:srgbClr val="9A0075"/>
                </a:solidFill>
              </a:rPr>
            </a:br>
            <a:endParaRPr lang="en-US" sz="2000" dirty="0" smtClean="0">
              <a:solidFill>
                <a:srgbClr val="C00000"/>
              </a:solidFill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This type of class relationship is called </a:t>
            </a:r>
            <a:r>
              <a:rPr lang="en-US" sz="2800" b="1" u="sng" dirty="0" smtClean="0">
                <a:solidFill>
                  <a:srgbClr val="C00000"/>
                </a:solidFill>
              </a:rPr>
              <a:t>Inheritance</a:t>
            </a:r>
            <a:endParaRPr lang="en-US" sz="2600" b="1" u="sng" dirty="0" smtClean="0">
              <a:solidFill>
                <a:srgbClr val="C00000"/>
              </a:solidFill>
            </a:endParaRPr>
          </a:p>
          <a:p>
            <a:pPr lvl="1" eaLnBrk="1" hangingPunct="1">
              <a:lnSpc>
                <a:spcPct val="90000"/>
              </a:lnSpc>
            </a:pPr>
            <a:endParaRPr lang="en-US" sz="2200" dirty="0" smtClean="0"/>
          </a:p>
        </p:txBody>
      </p:sp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SE-1020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Dr. Mark L. Hornick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Network">
  <a:themeElements>
    <a:clrScheme name="2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14320</TotalTime>
  <Words>2453</Words>
  <Application>Microsoft PowerPoint</Application>
  <PresentationFormat>On-screen Show (4:3)</PresentationFormat>
  <Paragraphs>325</Paragraphs>
  <Slides>24</Slides>
  <Notes>20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2_Network</vt:lpstr>
      <vt:lpstr>Visio</vt:lpstr>
      <vt:lpstr>Slide 1</vt:lpstr>
      <vt:lpstr>Slide 2</vt:lpstr>
      <vt:lpstr>Composition</vt:lpstr>
      <vt:lpstr>Slide 4</vt:lpstr>
      <vt:lpstr>Composition semantics</vt:lpstr>
      <vt:lpstr>Composition vs. Aggregation</vt:lpstr>
      <vt:lpstr>UML Class Diagram details for Composition and Aggregation</vt:lpstr>
      <vt:lpstr>UML Class Diagram illustrating “dependency”</vt:lpstr>
      <vt:lpstr>Classes with family ties</vt:lpstr>
      <vt:lpstr>Inheritance Example - People in a Department Store</vt:lpstr>
      <vt:lpstr>Inheritance Terminology</vt:lpstr>
      <vt:lpstr>The Java mechanism for defining a inheritance relationship between two classes is called extension:</vt:lpstr>
      <vt:lpstr>Usually, UML class diagrams show superclasses above subclasses.</vt:lpstr>
      <vt:lpstr>Benefits of Inheritance</vt:lpstr>
      <vt:lpstr>Rules of inheritance</vt:lpstr>
      <vt:lpstr>Visibility from other classes</vt:lpstr>
      <vt:lpstr>Inheritance and Constructors</vt:lpstr>
      <vt:lpstr>There are many cases in which a subclass may want to utilize the behavior implemented in a superclass constructor</vt:lpstr>
      <vt:lpstr>If a superclass has only a default constructor</vt:lpstr>
      <vt:lpstr>Actually, the invocation of a superclass’s default constructor is performed automatically when…</vt:lpstr>
      <vt:lpstr>A subclass constructor must invoke a superclass constructor whenever:</vt:lpstr>
      <vt:lpstr>A subclass method can redefine a superclass method</vt:lpstr>
      <vt:lpstr>Method overriding is when a subclass has a method with the same name and the same parameter types as a method in its superclass.</vt:lpstr>
      <vt:lpstr>Methods modified with the final keyword cannot be overridden</vt:lpstr>
    </vt:vector>
  </TitlesOfParts>
  <Company>MSOE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CS-183 Lecture</dc:title>
  <dc:subject>Intro</dc:subject>
  <dc:creator>Dr. Mark Hornick</dc:creator>
  <cp:lastModifiedBy>nw8440</cp:lastModifiedBy>
  <cp:revision>881</cp:revision>
  <cp:lastPrinted>1601-01-01T00:00:00Z</cp:lastPrinted>
  <dcterms:created xsi:type="dcterms:W3CDTF">1999-09-06T21:32:20Z</dcterms:created>
  <dcterms:modified xsi:type="dcterms:W3CDTF">2010-01-04T17:11:43Z</dcterms:modified>
</cp:coreProperties>
</file>