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0"/>
  </p:notesMasterIdLst>
  <p:handoutMasterIdLst>
    <p:handoutMasterId r:id="rId31"/>
  </p:handoutMasterIdLst>
  <p:sldIdLst>
    <p:sldId id="340" r:id="rId2"/>
    <p:sldId id="342" r:id="rId3"/>
    <p:sldId id="343" r:id="rId4"/>
    <p:sldId id="344" r:id="rId5"/>
    <p:sldId id="345" r:id="rId6"/>
    <p:sldId id="346" r:id="rId7"/>
    <p:sldId id="347" r:id="rId8"/>
    <p:sldId id="348" r:id="rId9"/>
    <p:sldId id="349" r:id="rId10"/>
    <p:sldId id="352" r:id="rId11"/>
    <p:sldId id="350" r:id="rId12"/>
    <p:sldId id="351" r:id="rId13"/>
    <p:sldId id="353" r:id="rId14"/>
    <p:sldId id="360" r:id="rId15"/>
    <p:sldId id="361" r:id="rId16"/>
    <p:sldId id="354" r:id="rId17"/>
    <p:sldId id="355" r:id="rId18"/>
    <p:sldId id="356" r:id="rId19"/>
    <p:sldId id="357" r:id="rId20"/>
    <p:sldId id="362" r:id="rId21"/>
    <p:sldId id="363" r:id="rId22"/>
    <p:sldId id="364" r:id="rId23"/>
    <p:sldId id="365" r:id="rId24"/>
    <p:sldId id="367" r:id="rId25"/>
    <p:sldId id="368" r:id="rId26"/>
    <p:sldId id="373" r:id="rId27"/>
    <p:sldId id="375" r:id="rId28"/>
    <p:sldId id="376" r:id="rId2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A0075"/>
    <a:srgbClr val="5600AC"/>
    <a:srgbClr val="340068"/>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890" autoAdjust="0"/>
    <p:restoredTop sz="69459" autoAdjust="0"/>
  </p:normalViewPr>
  <p:slideViewPr>
    <p:cSldViewPr>
      <p:cViewPr varScale="1">
        <p:scale>
          <a:sx n="73" d="100"/>
          <a:sy n="73" d="100"/>
        </p:scale>
        <p:origin x="-5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03" tIns="48301" rIns="96603" bIns="48301" numCol="1" anchor="t" anchorCtr="0" compatLnSpc="1">
            <a:prstTxWarp prst="textNoShape">
              <a:avLst/>
            </a:prstTxWarp>
          </a:bodyPr>
          <a:lstStyle>
            <a:lvl1pPr defTabSz="966788">
              <a:defRPr sz="1200">
                <a:latin typeface="Tahoma" pitchFamily="34" charset="0"/>
              </a:defRPr>
            </a:lvl1pPr>
          </a:lstStyle>
          <a:p>
            <a:pPr>
              <a:defRPr/>
            </a:pPr>
            <a:r>
              <a:rPr lang="en-US"/>
              <a:t>CS-1020</a:t>
            </a:r>
          </a:p>
        </p:txBody>
      </p:sp>
      <p:sp>
        <p:nvSpPr>
          <p:cNvPr id="33795"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96603" tIns="48301" rIns="96603" bIns="48301" numCol="1" anchor="t" anchorCtr="0" compatLnSpc="1">
            <a:prstTxWarp prst="textNoShape">
              <a:avLst/>
            </a:prstTxWarp>
          </a:bodyPr>
          <a:lstStyle>
            <a:lvl1pPr algn="r" defTabSz="966788">
              <a:defRPr sz="1200">
                <a:latin typeface="Tahoma" pitchFamily="34" charset="0"/>
              </a:defRPr>
            </a:lvl1pPr>
          </a:lstStyle>
          <a:p>
            <a:pPr>
              <a:defRPr/>
            </a:pPr>
            <a:fld id="{A61E8E6C-6D24-4541-A204-E23D626B8FEC}" type="datetime3">
              <a:rPr lang="en-US"/>
              <a:pPr>
                <a:defRPr/>
              </a:pPr>
              <a:t>3 December 2009</a:t>
            </a:fld>
            <a:endParaRPr lang="en-US"/>
          </a:p>
        </p:txBody>
      </p:sp>
      <p:sp>
        <p:nvSpPr>
          <p:cNvPr id="33796"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96603" tIns="48301" rIns="96603" bIns="48301" numCol="1" anchor="b" anchorCtr="0" compatLnSpc="1">
            <a:prstTxWarp prst="textNoShape">
              <a:avLst/>
            </a:prstTxWarp>
          </a:bodyPr>
          <a:lstStyle>
            <a:lvl1pPr defTabSz="966788">
              <a:defRPr sz="1200">
                <a:latin typeface="Tahoma" pitchFamily="34" charset="0"/>
              </a:defRPr>
            </a:lvl1pPr>
          </a:lstStyle>
          <a:p>
            <a:pPr>
              <a:defRPr/>
            </a:pPr>
            <a:r>
              <a:rPr lang="en-US"/>
              <a:t>Dr. Mark L. Hornick</a:t>
            </a:r>
          </a:p>
        </p:txBody>
      </p:sp>
      <p:sp>
        <p:nvSpPr>
          <p:cNvPr id="33797"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96603" tIns="48301" rIns="96603" bIns="48301" numCol="1" anchor="b" anchorCtr="0" compatLnSpc="1">
            <a:prstTxWarp prst="textNoShape">
              <a:avLst/>
            </a:prstTxWarp>
          </a:bodyPr>
          <a:lstStyle>
            <a:lvl1pPr algn="r" defTabSz="966788">
              <a:defRPr sz="1200">
                <a:latin typeface="Tahoma" pitchFamily="34" charset="0"/>
              </a:defRPr>
            </a:lvl1pPr>
          </a:lstStyle>
          <a:p>
            <a:pPr>
              <a:defRPr/>
            </a:pPr>
            <a:fld id="{AC3C9DAF-0771-4865-8F20-BD9A73E5309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201988" cy="457200"/>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defRPr sz="1200" b="1">
                <a:latin typeface="Times New Roman" pitchFamily="18" charset="0"/>
              </a:defRPr>
            </a:lvl1pPr>
          </a:lstStyle>
          <a:p>
            <a:pPr>
              <a:defRPr/>
            </a:pPr>
            <a:r>
              <a:rPr lang="en-US"/>
              <a:t>CS-1020</a:t>
            </a:r>
          </a:p>
        </p:txBody>
      </p:sp>
      <p:sp>
        <p:nvSpPr>
          <p:cNvPr id="770051" name="Rectangle 3"/>
          <p:cNvSpPr>
            <a:spLocks noGrp="1" noChangeArrowheads="1"/>
          </p:cNvSpPr>
          <p:nvPr>
            <p:ph type="dt" idx="1"/>
          </p:nvPr>
        </p:nvSpPr>
        <p:spPr bwMode="auto">
          <a:xfrm>
            <a:off x="4116388" y="0"/>
            <a:ext cx="3198812" cy="457200"/>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a:defRPr sz="1200" b="1">
                <a:latin typeface="Times New Roman" pitchFamily="18" charset="0"/>
              </a:defRPr>
            </a:lvl1pPr>
          </a:lstStyle>
          <a:p>
            <a:pPr>
              <a:defRPr/>
            </a:pPr>
            <a:fld id="{1C36044B-2099-444A-93AC-CF2A8A65A6BE}" type="datetime1">
              <a:rPr lang="en-US"/>
              <a:pPr>
                <a:defRPr/>
              </a:pPr>
              <a:t>12/3/2009</a:t>
            </a:fld>
            <a:endParaRPr lang="en-US"/>
          </a:p>
        </p:txBody>
      </p:sp>
      <p:sp>
        <p:nvSpPr>
          <p:cNvPr id="770053" name="Rectangle 5"/>
          <p:cNvSpPr>
            <a:spLocks noGrp="1" noChangeArrowheads="1"/>
          </p:cNvSpPr>
          <p:nvPr>
            <p:ph type="body" sz="quarter" idx="3"/>
          </p:nvPr>
        </p:nvSpPr>
        <p:spPr bwMode="auto">
          <a:xfrm>
            <a:off x="990600" y="4572000"/>
            <a:ext cx="5334000" cy="4343400"/>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9144000"/>
            <a:ext cx="3201988" cy="457200"/>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defRPr sz="1200" b="1">
                <a:latin typeface="Times New Roman" pitchFamily="18" charset="0"/>
              </a:defRPr>
            </a:lvl1pPr>
          </a:lstStyle>
          <a:p>
            <a:pPr>
              <a:defRPr/>
            </a:pPr>
            <a:r>
              <a:rPr lang="en-US"/>
              <a:t>Dr. Mark L. Hornick</a:t>
            </a:r>
          </a:p>
        </p:txBody>
      </p:sp>
      <p:sp>
        <p:nvSpPr>
          <p:cNvPr id="770055" name="Rectangle 7"/>
          <p:cNvSpPr>
            <a:spLocks noGrp="1" noChangeArrowheads="1"/>
          </p:cNvSpPr>
          <p:nvPr>
            <p:ph type="sldNum" sz="quarter" idx="5"/>
          </p:nvPr>
        </p:nvSpPr>
        <p:spPr bwMode="auto">
          <a:xfrm>
            <a:off x="4116388" y="9144000"/>
            <a:ext cx="3198812" cy="457200"/>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a:defRPr sz="1200" b="1">
                <a:latin typeface="Times New Roman" pitchFamily="18" charset="0"/>
              </a:defRPr>
            </a:lvl1pPr>
          </a:lstStyle>
          <a:p>
            <a:pPr>
              <a:defRPr/>
            </a:pPr>
            <a:fld id="{E1C8CA9F-DF8A-4CBC-B35D-22BE816CCC14}" type="slidenum">
              <a:rPr lang="en-US"/>
              <a:pPr>
                <a:defRPr/>
              </a:pPr>
              <a:t>‹#›</a:t>
            </a:fld>
            <a:endParaRPr lang="en-US"/>
          </a:p>
        </p:txBody>
      </p:sp>
      <p:pic>
        <p:nvPicPr>
          <p:cNvPr id="11271" name="Picture 8"/>
          <p:cNvPicPr>
            <a:picLocks noRot="1" noChangeAspect="1" noChangeArrowheads="1"/>
          </p:cNvPicPr>
          <p:nvPr/>
        </p:nvPicPr>
        <p:blipFill>
          <a:blip r:embed="rId2"/>
          <a:srcRect/>
          <a:stretch>
            <a:fillRect/>
          </a:stretch>
        </p:blipFill>
        <p:spPr bwMode="auto">
          <a:xfrm>
            <a:off x="1143000" y="685800"/>
            <a:ext cx="5029200" cy="3771900"/>
          </a:xfrm>
          <a:prstGeom prst="rect">
            <a:avLst/>
          </a:prstGeom>
          <a:noFill/>
          <a:ln w="9525">
            <a:solidFill>
              <a:srgbClr val="000000"/>
            </a:solidFill>
            <a:miter lim="800000"/>
            <a:headEnd/>
            <a:tailEnd/>
          </a:ln>
        </p:spPr>
      </p:pic>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955AAD0-5F71-4B78-B269-A609D0F088C4}" type="slidenum">
              <a:rPr lang="en-US" smtClean="0"/>
              <a:pPr/>
              <a:t>2</a:t>
            </a:fld>
            <a:endParaRPr lang="en-US" smtClean="0"/>
          </a:p>
        </p:txBody>
      </p:sp>
      <p:sp>
        <p:nvSpPr>
          <p:cNvPr id="44035" name="Rectangle 2"/>
          <p:cNvSpPr>
            <a:spLocks noGrp="1" noRot="1" noChangeAspect="1" noChangeArrowheads="1" noTextEdit="1"/>
          </p:cNvSpPr>
          <p:nvPr>
            <p:ph type="sldImg"/>
          </p:nvPr>
        </p:nvSpPr>
        <p:spPr>
          <a:xfrm>
            <a:off x="1257300" y="719138"/>
            <a:ext cx="4802188" cy="3602037"/>
          </a:xfrm>
          <a:prstGeom prst="rect">
            <a:avLst/>
          </a:prstGeom>
          <a:ln/>
        </p:spPr>
      </p:sp>
      <p:sp>
        <p:nvSpPr>
          <p:cNvPr id="44036" name="Rectangle 3"/>
          <p:cNvSpPr>
            <a:spLocks noGrp="1" noChangeArrowheads="1"/>
          </p:cNvSpPr>
          <p:nvPr>
            <p:ph type="body" idx="1"/>
          </p:nvPr>
        </p:nvSpPr>
        <p:spPr>
          <a:xfrm>
            <a:off x="975360" y="4640580"/>
            <a:ext cx="5364480" cy="4480560"/>
          </a:xfrm>
          <a:noFill/>
          <a:ln/>
        </p:spPr>
        <p:txBody>
          <a:bodyPr/>
          <a:lstStyle/>
          <a:p>
            <a:pPr eaLnBrk="1" hangingPunct="1"/>
            <a:r>
              <a:rPr lang="en-US" sz="800" dirty="0" smtClean="0">
                <a:sym typeface="Symbol" pitchFamily="18" charset="2"/>
              </a:rPr>
              <a:t>1. The first four are integer types - we'll cover them first.</a:t>
            </a:r>
          </a:p>
          <a:p>
            <a:pPr eaLnBrk="1" hangingPunct="1"/>
            <a:r>
              <a:rPr lang="en-US" sz="800" dirty="0" smtClean="0">
                <a:sym typeface="Symbol" pitchFamily="18" charset="2"/>
              </a:rPr>
              <a:t>Then we'll cover the two floating-point types - float and double.</a:t>
            </a:r>
          </a:p>
          <a:p>
            <a:pPr eaLnBrk="1" hangingPunct="1"/>
            <a:r>
              <a:rPr lang="en-US" sz="800" dirty="0" smtClean="0">
                <a:sym typeface="Symbol" pitchFamily="18" charset="2"/>
              </a:rPr>
              <a:t>Then we cover char.</a:t>
            </a:r>
          </a:p>
          <a:p>
            <a:pPr eaLnBrk="1" hangingPunct="1"/>
            <a:r>
              <a:rPr lang="en-US" sz="800" dirty="0" smtClean="0">
                <a:sym typeface="Symbol" pitchFamily="18" charset="2"/>
              </a:rPr>
              <a:t>We don't cover the </a:t>
            </a:r>
            <a:r>
              <a:rPr lang="en-US" sz="800" dirty="0" err="1" smtClean="0">
                <a:sym typeface="Symbol" pitchFamily="18" charset="2"/>
              </a:rPr>
              <a:t>boolean</a:t>
            </a:r>
            <a:r>
              <a:rPr lang="en-US" sz="800" dirty="0" smtClean="0">
                <a:sym typeface="Symbol" pitchFamily="18" charset="2"/>
              </a:rPr>
              <a:t> type in this chapter because there's nothing new that we need to cover; we covered it fully in previous chapters.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ADD4B75-3706-417F-A1FA-043C344CF189}" type="slidenum">
              <a:rPr lang="en-US" smtClean="0"/>
              <a:pPr/>
              <a:t>11</a:t>
            </a:fld>
            <a:endParaRPr lang="en-US" smtClean="0"/>
          </a:p>
        </p:txBody>
      </p:sp>
      <p:sp>
        <p:nvSpPr>
          <p:cNvPr id="52227" name="Rectangle 2"/>
          <p:cNvSpPr>
            <a:spLocks noGrp="1" noRot="1" noChangeAspect="1" noChangeArrowheads="1" noTextEdit="1"/>
          </p:cNvSpPr>
          <p:nvPr>
            <p:ph type="sldImg"/>
          </p:nvPr>
        </p:nvSpPr>
        <p:spPr>
          <a:xfrm>
            <a:off x="1257300" y="720725"/>
            <a:ext cx="4800600" cy="3600450"/>
          </a:xfrm>
          <a:prstGeom prst="rect">
            <a:avLst/>
          </a:prstGeom>
          <a:ln/>
        </p:spPr>
      </p:sp>
      <p:sp>
        <p:nvSpPr>
          <p:cNvPr id="52228" name="Rectangle 3"/>
          <p:cNvSpPr>
            <a:spLocks noGrp="1" noChangeArrowheads="1"/>
          </p:cNvSpPr>
          <p:nvPr>
            <p:ph type="body" idx="1"/>
          </p:nvPr>
        </p:nvSpPr>
        <p:spPr>
          <a:xfrm>
            <a:off x="975361" y="4640580"/>
            <a:ext cx="5659120" cy="4550569"/>
          </a:xfrm>
          <a:noFill/>
          <a:ln/>
        </p:spPr>
        <p:txBody>
          <a:bodyPr/>
          <a:lstStyle/>
          <a:p>
            <a:pPr eaLnBrk="1" hangingPunct="1"/>
            <a:r>
              <a:rPr lang="en-US" sz="800" dirty="0" smtClean="0"/>
              <a:t>1. Remember how you can use the + symbol to concatenate two strings together?</a:t>
            </a:r>
          </a:p>
          <a:p>
            <a:pPr eaLnBrk="1" hangingPunct="1"/>
            <a:r>
              <a:rPr lang="en-US" sz="800" dirty="0" smtClean="0"/>
              <a:t>You can also use the + symbol to concatenate a char to the end of a string. </a:t>
            </a:r>
          </a:p>
          <a:p>
            <a:pPr eaLnBrk="1" hangingPunct="1"/>
            <a:endParaRPr lang="en-US" sz="800" dirty="0" smtClean="0"/>
          </a:p>
          <a:p>
            <a:pPr eaLnBrk="1" hangingPunct="1"/>
            <a:r>
              <a:rPr lang="en-US" sz="800" dirty="0" smtClean="0"/>
              <a:t>2. So in our example, the first char variable gets converted to a string and then it gets concatenated to the end of "Hello, " to form "Hello, J".</a:t>
            </a:r>
          </a:p>
          <a:p>
            <a:pPr eaLnBrk="1" hangingPunct="1"/>
            <a:r>
              <a:rPr lang="en-US" sz="800" dirty="0" smtClean="0"/>
              <a:t>The JVM does the same thing with each of the next two char's it sees, last and '!' - it converts each one to a string and concatenates it to the string at its left.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02C5AE3-1E55-41CA-9FA4-60C5B7964F54}" type="slidenum">
              <a:rPr lang="en-US" smtClean="0"/>
              <a:pPr/>
              <a:t>12</a:t>
            </a:fld>
            <a:endParaRPr lang="en-US" smtClean="0"/>
          </a:p>
        </p:txBody>
      </p:sp>
      <p:sp>
        <p:nvSpPr>
          <p:cNvPr id="53251" name="Rectangle 2"/>
          <p:cNvSpPr>
            <a:spLocks noGrp="1" noRot="1" noChangeAspect="1" noChangeArrowheads="1" noTextEdit="1"/>
          </p:cNvSpPr>
          <p:nvPr>
            <p:ph type="sldImg"/>
          </p:nvPr>
        </p:nvSpPr>
        <p:spPr>
          <a:xfrm>
            <a:off x="1257300" y="720725"/>
            <a:ext cx="4800600" cy="3600450"/>
          </a:xfrm>
          <a:prstGeom prst="rect">
            <a:avLst/>
          </a:prstGeom>
          <a:ln/>
        </p:spPr>
      </p:sp>
      <p:sp>
        <p:nvSpPr>
          <p:cNvPr id="53252" name="Rectangle 3"/>
          <p:cNvSpPr>
            <a:spLocks noGrp="1" noChangeArrowheads="1"/>
          </p:cNvSpPr>
          <p:nvPr>
            <p:ph type="body" idx="1"/>
          </p:nvPr>
        </p:nvSpPr>
        <p:spPr>
          <a:xfrm>
            <a:off x="975361" y="4640580"/>
            <a:ext cx="5659120" cy="4550569"/>
          </a:xfrm>
          <a:noFill/>
          <a:ln/>
        </p:spPr>
        <p:txBody>
          <a:bodyPr/>
          <a:lstStyle/>
          <a:p>
            <a:pPr eaLnBrk="1" hangingPunct="1"/>
            <a:r>
              <a:rPr lang="en-US" sz="800" dirty="0" smtClean="0"/>
              <a:t>1. Why does it print 142?</a:t>
            </a:r>
          </a:p>
          <a:p>
            <a:pPr eaLnBrk="1" hangingPunct="1"/>
            <a:r>
              <a:rPr lang="en-US" sz="800" dirty="0" smtClean="0"/>
              <a:t>The JVM evaluates + operators left to right, so in evaluating </a:t>
            </a:r>
            <a:r>
              <a:rPr lang="en-US" sz="800" dirty="0" err="1" smtClean="0"/>
              <a:t>println's</a:t>
            </a:r>
            <a:r>
              <a:rPr lang="en-US" sz="800" dirty="0" smtClean="0"/>
              <a:t> argument, it first evaluates "first + last."</a:t>
            </a:r>
          </a:p>
          <a:p>
            <a:pPr eaLnBrk="1" hangingPunct="1"/>
            <a:r>
              <a:rPr lang="en-US" sz="800" dirty="0" smtClean="0"/>
              <a:t>Since both of those are char's, it </a:t>
            </a:r>
            <a:r>
              <a:rPr lang="en-US" sz="800" dirty="0" smtClean="0">
                <a:sym typeface="Symbol" pitchFamily="18" charset="2"/>
              </a:rPr>
              <a:t>performs mathematical addition using the characters' underlying ASCII values.</a:t>
            </a:r>
          </a:p>
          <a:p>
            <a:pPr eaLnBrk="1" hangingPunct="1"/>
            <a:r>
              <a:rPr lang="en-US" sz="800" dirty="0" smtClean="0">
                <a:sym typeface="Symbol" pitchFamily="18" charset="2"/>
              </a:rPr>
              <a:t>J = 74 and D = 68, so 'J' + 'D' evaluates to 142.</a:t>
            </a:r>
          </a:p>
          <a:p>
            <a:pPr eaLnBrk="1" hangingPunct="1"/>
            <a:endParaRPr lang="en-US" sz="800" dirty="0" smtClean="0">
              <a:sym typeface="Symbol" pitchFamily="18" charset="2"/>
            </a:endParaRPr>
          </a:p>
          <a:p>
            <a:pPr eaLnBrk="1" hangingPunct="1"/>
            <a:r>
              <a:rPr lang="en-US" sz="800" dirty="0" smtClean="0">
                <a:sym typeface="Symbol" pitchFamily="18" charset="2"/>
              </a:rPr>
              <a:t>2. You could change the first two lines to string initializations rather than char initializations:</a:t>
            </a:r>
          </a:p>
          <a:p>
            <a:pPr eaLnBrk="1" hangingPunct="1"/>
            <a:r>
              <a:rPr lang="en-US" sz="800" dirty="0" smtClean="0">
                <a:sym typeface="Symbol" pitchFamily="18" charset="2"/>
              </a:rPr>
              <a:t>String first = "J";</a:t>
            </a:r>
          </a:p>
          <a:p>
            <a:pPr eaLnBrk="1" hangingPunct="1"/>
            <a:r>
              <a:rPr lang="en-US" sz="800" dirty="0" smtClean="0">
                <a:sym typeface="Symbol" pitchFamily="18" charset="2"/>
              </a:rPr>
              <a:t>String last = "D";</a:t>
            </a:r>
          </a:p>
          <a:p>
            <a:pPr eaLnBrk="1" hangingPunct="1"/>
            <a:endParaRPr lang="en-US" sz="800" dirty="0" smtClean="0">
              <a:sym typeface="Symbol" pitchFamily="18" charset="2"/>
            </a:endParaRPr>
          </a:p>
          <a:p>
            <a:pPr eaLnBrk="1" hangingPunct="1"/>
            <a:r>
              <a:rPr lang="en-US" sz="800" dirty="0" smtClean="0">
                <a:sym typeface="Symbol" pitchFamily="18" charset="2"/>
              </a:rPr>
              <a:t>Or insert an empty string like this:</a:t>
            </a:r>
          </a:p>
          <a:p>
            <a:pPr eaLnBrk="1" hangingPunct="1"/>
            <a:r>
              <a:rPr lang="en-US" sz="800" dirty="0" smtClean="0">
                <a:sym typeface="Symbol" pitchFamily="18" charset="2"/>
              </a:rPr>
              <a:t>"" + first + last + ", What's up?"</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FAC5392-0BEB-4ED0-83D4-B4CB2EFF5A4F}" type="slidenum">
              <a:rPr lang="en-US" smtClean="0"/>
              <a:pPr/>
              <a:t>13</a:t>
            </a:fld>
            <a:endParaRPr lang="en-US" smtClean="0"/>
          </a:p>
        </p:txBody>
      </p:sp>
      <p:sp>
        <p:nvSpPr>
          <p:cNvPr id="56323" name="Rectangle 2"/>
          <p:cNvSpPr>
            <a:spLocks noGrp="1" noRot="1" noChangeAspect="1" noChangeArrowheads="1" noTextEdit="1"/>
          </p:cNvSpPr>
          <p:nvPr>
            <p:ph type="sldImg"/>
          </p:nvPr>
        </p:nvSpPr>
        <p:spPr>
          <a:xfrm>
            <a:off x="1257300" y="798513"/>
            <a:ext cx="4802188" cy="3602037"/>
          </a:xfrm>
          <a:prstGeom prst="rect">
            <a:avLst/>
          </a:prstGeom>
          <a:ln/>
        </p:spPr>
      </p:sp>
      <p:sp>
        <p:nvSpPr>
          <p:cNvPr id="56324" name="Rectangle 3"/>
          <p:cNvSpPr>
            <a:spLocks noGrp="1" noChangeArrowheads="1"/>
          </p:cNvSpPr>
          <p:nvPr>
            <p:ph type="body" idx="1"/>
          </p:nvPr>
        </p:nvSpPr>
        <p:spPr>
          <a:xfrm>
            <a:off x="812800" y="4720590"/>
            <a:ext cx="5855547" cy="4465559"/>
          </a:xfrm>
          <a:noFill/>
          <a:ln/>
        </p:spPr>
        <p:txBody>
          <a:bodyPr/>
          <a:lstStyle/>
          <a:p>
            <a:pPr eaLnBrk="1" hangingPunct="1"/>
            <a:r>
              <a:rPr lang="en-US" sz="800" dirty="0" smtClean="0">
                <a:sym typeface="Symbol" pitchFamily="18" charset="2"/>
              </a:rPr>
              <a:t>1. In figuring out what's allowed in terms of  conversions, you need to know this ordering scheme.</a:t>
            </a:r>
          </a:p>
          <a:p>
            <a:pPr eaLnBrk="1" hangingPunct="1"/>
            <a:r>
              <a:rPr lang="en-US" sz="800" dirty="0" smtClean="0">
                <a:sym typeface="Symbol" pitchFamily="18" charset="2"/>
              </a:rPr>
              <a:t>It basically tells you what types can "fit inside" other types.</a:t>
            </a:r>
          </a:p>
          <a:p>
            <a:pPr eaLnBrk="1" hangingPunct="1"/>
            <a:r>
              <a:rPr lang="en-US" sz="800" dirty="0" smtClean="0">
                <a:sym typeface="Symbol" pitchFamily="18" charset="2"/>
              </a:rPr>
              <a:t>For example, a byte value with 8 bits can fit inside a short variable that holds 16 bits because an 8-bit entity is "narrower" than a 16-bit entity.</a:t>
            </a:r>
          </a:p>
          <a:p>
            <a:pPr eaLnBrk="1" hangingPunct="1"/>
            <a:r>
              <a:rPr lang="en-US" sz="800" dirty="0" smtClean="0">
                <a:sym typeface="Symbol" pitchFamily="18" charset="2"/>
              </a:rPr>
              <a:t>I like the terms "narrower" and "wider" to describe type sizes, but be aware that those are not formal terms; other people do not use those terms.</a:t>
            </a:r>
          </a:p>
          <a:p>
            <a:pPr eaLnBrk="1" hangingPunct="1"/>
            <a:endParaRPr lang="en-US" sz="800" dirty="0" smtClean="0">
              <a:sym typeface="Symbol" pitchFamily="18" charset="2"/>
            </a:endParaRPr>
          </a:p>
          <a:p>
            <a:pPr eaLnBrk="1" hangingPunct="1"/>
            <a:r>
              <a:rPr lang="en-US" sz="800" dirty="0" smtClean="0">
                <a:sym typeface="Symbol" pitchFamily="18" charset="2"/>
              </a:rPr>
              <a:t>2. Review - how many bits for each of these types?</a:t>
            </a:r>
          </a:p>
          <a:p>
            <a:pPr eaLnBrk="1" hangingPunct="1"/>
            <a:r>
              <a:rPr lang="en-US" sz="800" dirty="0" smtClean="0">
                <a:sym typeface="Symbol" pitchFamily="18" charset="2"/>
              </a:rPr>
              <a:t>byte = 8, short = 16, char = 16, </a:t>
            </a:r>
            <a:r>
              <a:rPr lang="en-US" sz="800" dirty="0" err="1" smtClean="0">
                <a:sym typeface="Symbol" pitchFamily="18" charset="2"/>
              </a:rPr>
              <a:t>int</a:t>
            </a:r>
            <a:r>
              <a:rPr lang="en-US" sz="800" dirty="0" smtClean="0">
                <a:sym typeface="Symbol" pitchFamily="18" charset="2"/>
              </a:rPr>
              <a:t> = 32, long = 64, float = 32, double = 64</a:t>
            </a:r>
          </a:p>
          <a:p>
            <a:pPr eaLnBrk="1" hangingPunct="1"/>
            <a:endParaRPr lang="en-US" sz="800" dirty="0" smtClean="0">
              <a:sym typeface="Symbol" pitchFamily="18" charset="2"/>
            </a:endParaRPr>
          </a:p>
          <a:p>
            <a:pPr eaLnBrk="1" hangingPunct="1"/>
            <a:r>
              <a:rPr lang="en-US" sz="800" dirty="0" smtClean="0"/>
              <a:t>3. What primitive type is missing from this flow chart?</a:t>
            </a:r>
          </a:p>
          <a:p>
            <a:pPr eaLnBrk="1" hangingPunct="1"/>
            <a:r>
              <a:rPr lang="en-US" sz="800" dirty="0" smtClean="0"/>
              <a:t>The </a:t>
            </a:r>
            <a:r>
              <a:rPr lang="en-US" sz="800" b="1" dirty="0" err="1" smtClean="0"/>
              <a:t>boolean</a:t>
            </a:r>
            <a:r>
              <a:rPr lang="en-US" sz="800" dirty="0" smtClean="0"/>
              <a:t> type!</a:t>
            </a:r>
          </a:p>
          <a:p>
            <a:pPr eaLnBrk="1" hangingPunct="1"/>
            <a:r>
              <a:rPr lang="en-US" sz="800" dirty="0" smtClean="0"/>
              <a:t>You can only do conversions between numeric types, and </a:t>
            </a:r>
            <a:r>
              <a:rPr lang="en-US" sz="800" b="1" dirty="0" err="1" smtClean="0"/>
              <a:t>booleans</a:t>
            </a:r>
            <a:r>
              <a:rPr lang="en-US" sz="800" dirty="0" smtClean="0"/>
              <a:t> are not numeric types.</a:t>
            </a:r>
          </a:p>
          <a:p>
            <a:pPr eaLnBrk="1" hangingPunct="1"/>
            <a:endParaRPr lang="en-US" sz="800" dirty="0" smtClean="0"/>
          </a:p>
          <a:p>
            <a:pPr eaLnBrk="1" hangingPunct="1"/>
            <a:r>
              <a:rPr lang="en-US" sz="800" dirty="0" smtClean="0">
                <a:sym typeface="Symbol" pitchFamily="18" charset="2"/>
              </a:rPr>
              <a:t>4. You've already seen type casting; I'll cover it again shortly, but let's first discuss promotions.…</a:t>
            </a:r>
          </a:p>
          <a:p>
            <a:pPr eaLnBrk="1" hangingPunct="1"/>
            <a:endParaRPr lang="en-US" sz="800" dirty="0" smtClean="0">
              <a:sym typeface="Symbol" pitchFamily="18" charset="2"/>
            </a:endParaRPr>
          </a:p>
          <a:p>
            <a:pPr eaLnBrk="1" hangingPunct="1"/>
            <a:r>
              <a:rPr lang="en-US" sz="800" dirty="0" smtClean="0">
                <a:sym typeface="Symbol" pitchFamily="18" charset="2"/>
              </a:rPr>
              <a:t>5. A common way for promotions to occur is by </a:t>
            </a:r>
            <a:r>
              <a:rPr lang="en-US" sz="800" u="sng" dirty="0" smtClean="0">
                <a:sym typeface="Symbol" pitchFamily="18" charset="2"/>
              </a:rPr>
              <a:t>assigning</a:t>
            </a:r>
            <a:r>
              <a:rPr lang="en-US" sz="800" dirty="0" smtClean="0">
                <a:sym typeface="Symbol" pitchFamily="18" charset="2"/>
              </a:rPr>
              <a:t> a narrower type to a wider type.</a:t>
            </a:r>
          </a:p>
          <a:p>
            <a:pPr eaLnBrk="1" hangingPunct="1"/>
            <a:r>
              <a:rPr lang="en-US" sz="800" dirty="0" smtClean="0">
                <a:sym typeface="Symbol" pitchFamily="18" charset="2"/>
              </a:rPr>
              <a:t>Since the variable on the left hand side of the assignment expects the right hand side to be the same type, the right hand side is promoted to the left hand side's wider type prior to the actual assignment.</a:t>
            </a:r>
          </a:p>
          <a:p>
            <a:pPr eaLnBrk="1" hangingPunct="1"/>
            <a:r>
              <a:rPr lang="en-US" sz="800" dirty="0" smtClean="0">
                <a:sym typeface="Symbol" pitchFamily="18" charset="2"/>
              </a:rPr>
              <a:t>See the examples on the next slide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FAC5392-0BEB-4ED0-83D4-B4CB2EFF5A4F}" type="slidenum">
              <a:rPr lang="en-US" smtClean="0"/>
              <a:pPr/>
              <a:t>14</a:t>
            </a:fld>
            <a:endParaRPr lang="en-US" smtClean="0"/>
          </a:p>
        </p:txBody>
      </p:sp>
      <p:sp>
        <p:nvSpPr>
          <p:cNvPr id="56323" name="Rectangle 2"/>
          <p:cNvSpPr>
            <a:spLocks noGrp="1" noRot="1" noChangeAspect="1" noChangeArrowheads="1" noTextEdit="1"/>
          </p:cNvSpPr>
          <p:nvPr>
            <p:ph type="sldImg"/>
          </p:nvPr>
        </p:nvSpPr>
        <p:spPr>
          <a:xfrm>
            <a:off x="1257300" y="798513"/>
            <a:ext cx="4802188" cy="3602037"/>
          </a:xfrm>
          <a:prstGeom prst="rect">
            <a:avLst/>
          </a:prstGeom>
          <a:ln/>
        </p:spPr>
      </p:sp>
      <p:sp>
        <p:nvSpPr>
          <p:cNvPr id="56324" name="Rectangle 3"/>
          <p:cNvSpPr>
            <a:spLocks noGrp="1" noChangeArrowheads="1"/>
          </p:cNvSpPr>
          <p:nvPr>
            <p:ph type="body" idx="1"/>
          </p:nvPr>
        </p:nvSpPr>
        <p:spPr>
          <a:xfrm>
            <a:off x="812800" y="4720590"/>
            <a:ext cx="5855547" cy="4465559"/>
          </a:xfrm>
          <a:noFill/>
          <a:ln/>
        </p:spPr>
        <p:txBody>
          <a:bodyPr/>
          <a:lstStyle/>
          <a:p>
            <a:pPr eaLnBrk="1" hangingPunct="1"/>
            <a:r>
              <a:rPr lang="en-US" sz="800" dirty="0" smtClean="0">
                <a:sym typeface="Symbol" pitchFamily="18" charset="2"/>
              </a:rPr>
              <a:t>1. In figuring out what's allowed in terms of  conversions, you need to know this ordering scheme.</a:t>
            </a:r>
          </a:p>
          <a:p>
            <a:pPr eaLnBrk="1" hangingPunct="1"/>
            <a:r>
              <a:rPr lang="en-US" sz="800" dirty="0" smtClean="0">
                <a:sym typeface="Symbol" pitchFamily="18" charset="2"/>
              </a:rPr>
              <a:t>It basically tells you what types can "fit inside" other types.</a:t>
            </a:r>
          </a:p>
          <a:p>
            <a:pPr eaLnBrk="1" hangingPunct="1"/>
            <a:r>
              <a:rPr lang="en-US" sz="800" dirty="0" smtClean="0">
                <a:sym typeface="Symbol" pitchFamily="18" charset="2"/>
              </a:rPr>
              <a:t>For example, a byte value with 8 bits can fit inside a short variable that holds 16 bits because an 8-bit entity is "narrower" than a 16-bit entity.</a:t>
            </a:r>
          </a:p>
          <a:p>
            <a:pPr eaLnBrk="1" hangingPunct="1"/>
            <a:r>
              <a:rPr lang="en-US" sz="800" dirty="0" smtClean="0">
                <a:sym typeface="Symbol" pitchFamily="18" charset="2"/>
              </a:rPr>
              <a:t>I like the terms "narrower" and "wider" to describe type sizes, but be aware that those are not formal terms; other people do not use those terms.</a:t>
            </a:r>
          </a:p>
          <a:p>
            <a:pPr eaLnBrk="1" hangingPunct="1"/>
            <a:endParaRPr lang="en-US" sz="800" dirty="0" smtClean="0">
              <a:sym typeface="Symbol" pitchFamily="18" charset="2"/>
            </a:endParaRPr>
          </a:p>
          <a:p>
            <a:pPr eaLnBrk="1" hangingPunct="1"/>
            <a:r>
              <a:rPr lang="en-US" sz="800" dirty="0" smtClean="0">
                <a:sym typeface="Symbol" pitchFamily="18" charset="2"/>
              </a:rPr>
              <a:t>2. Review - how many bits for each of these types?</a:t>
            </a:r>
          </a:p>
          <a:p>
            <a:pPr eaLnBrk="1" hangingPunct="1"/>
            <a:r>
              <a:rPr lang="en-US" sz="800" dirty="0" smtClean="0">
                <a:sym typeface="Symbol" pitchFamily="18" charset="2"/>
              </a:rPr>
              <a:t>byte = 8, short = 16, char = 16, </a:t>
            </a:r>
            <a:r>
              <a:rPr lang="en-US" sz="800" dirty="0" err="1" smtClean="0">
                <a:sym typeface="Symbol" pitchFamily="18" charset="2"/>
              </a:rPr>
              <a:t>int</a:t>
            </a:r>
            <a:r>
              <a:rPr lang="en-US" sz="800" dirty="0" smtClean="0">
                <a:sym typeface="Symbol" pitchFamily="18" charset="2"/>
              </a:rPr>
              <a:t> = 32, long = 64, float = 32, double = 64</a:t>
            </a:r>
          </a:p>
          <a:p>
            <a:pPr eaLnBrk="1" hangingPunct="1"/>
            <a:endParaRPr lang="en-US" sz="800" dirty="0" smtClean="0">
              <a:sym typeface="Symbol" pitchFamily="18" charset="2"/>
            </a:endParaRPr>
          </a:p>
          <a:p>
            <a:pPr eaLnBrk="1" hangingPunct="1"/>
            <a:r>
              <a:rPr lang="en-US" sz="800" dirty="0" smtClean="0"/>
              <a:t>3. What primitive type is missing from this flow chart?</a:t>
            </a:r>
          </a:p>
          <a:p>
            <a:pPr eaLnBrk="1" hangingPunct="1"/>
            <a:r>
              <a:rPr lang="en-US" sz="800" dirty="0" smtClean="0"/>
              <a:t>The </a:t>
            </a:r>
            <a:r>
              <a:rPr lang="en-US" sz="800" b="1" dirty="0" err="1" smtClean="0"/>
              <a:t>boolean</a:t>
            </a:r>
            <a:r>
              <a:rPr lang="en-US" sz="800" dirty="0" smtClean="0"/>
              <a:t> type!</a:t>
            </a:r>
          </a:p>
          <a:p>
            <a:pPr eaLnBrk="1" hangingPunct="1"/>
            <a:r>
              <a:rPr lang="en-US" sz="800" dirty="0" smtClean="0"/>
              <a:t>You can only do conversions between numeric types, and </a:t>
            </a:r>
            <a:r>
              <a:rPr lang="en-US" sz="800" b="1" dirty="0" err="1" smtClean="0"/>
              <a:t>booleans</a:t>
            </a:r>
            <a:r>
              <a:rPr lang="en-US" sz="800" dirty="0" smtClean="0"/>
              <a:t> are not numeric types.</a:t>
            </a:r>
          </a:p>
          <a:p>
            <a:pPr eaLnBrk="1" hangingPunct="1"/>
            <a:endParaRPr lang="en-US" sz="800" dirty="0" smtClean="0"/>
          </a:p>
          <a:p>
            <a:pPr eaLnBrk="1" hangingPunct="1"/>
            <a:r>
              <a:rPr lang="en-US" sz="800" dirty="0" smtClean="0">
                <a:sym typeface="Symbol" pitchFamily="18" charset="2"/>
              </a:rPr>
              <a:t>4. You've already seen type casting; I'll cover it again shortly, but let's first discuss promotions.…</a:t>
            </a:r>
          </a:p>
          <a:p>
            <a:pPr eaLnBrk="1" hangingPunct="1"/>
            <a:endParaRPr lang="en-US" sz="800" dirty="0" smtClean="0">
              <a:sym typeface="Symbol" pitchFamily="18" charset="2"/>
            </a:endParaRPr>
          </a:p>
          <a:p>
            <a:pPr eaLnBrk="1" hangingPunct="1"/>
            <a:r>
              <a:rPr lang="en-US" sz="800" dirty="0" smtClean="0">
                <a:sym typeface="Symbol" pitchFamily="18" charset="2"/>
              </a:rPr>
              <a:t>5. A common way for promotions to occur is by </a:t>
            </a:r>
            <a:r>
              <a:rPr lang="en-US" sz="800" u="sng" dirty="0" smtClean="0">
                <a:sym typeface="Symbol" pitchFamily="18" charset="2"/>
              </a:rPr>
              <a:t>assigning</a:t>
            </a:r>
            <a:r>
              <a:rPr lang="en-US" sz="800" dirty="0" smtClean="0">
                <a:sym typeface="Symbol" pitchFamily="18" charset="2"/>
              </a:rPr>
              <a:t> a narrower type to a wider type.</a:t>
            </a:r>
          </a:p>
          <a:p>
            <a:pPr eaLnBrk="1" hangingPunct="1"/>
            <a:r>
              <a:rPr lang="en-US" sz="800" dirty="0" smtClean="0">
                <a:sym typeface="Symbol" pitchFamily="18" charset="2"/>
              </a:rPr>
              <a:t>Since the variable on the left hand side of the assignment expects the right hand side to be the same type, the right hand side is promoted to the left hand side's wider type prior to the actual assignment.</a:t>
            </a:r>
          </a:p>
          <a:p>
            <a:pPr eaLnBrk="1" hangingPunct="1"/>
            <a:r>
              <a:rPr lang="en-US" sz="800" dirty="0" smtClean="0">
                <a:sym typeface="Symbol" pitchFamily="18" charset="2"/>
              </a:rPr>
              <a:t>See the examples on the next slide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FAC5392-0BEB-4ED0-83D4-B4CB2EFF5A4F}" type="slidenum">
              <a:rPr lang="en-US" smtClean="0"/>
              <a:pPr/>
              <a:t>15</a:t>
            </a:fld>
            <a:endParaRPr lang="en-US" smtClean="0"/>
          </a:p>
        </p:txBody>
      </p:sp>
      <p:sp>
        <p:nvSpPr>
          <p:cNvPr id="56323" name="Rectangle 2"/>
          <p:cNvSpPr>
            <a:spLocks noGrp="1" noRot="1" noChangeAspect="1" noChangeArrowheads="1" noTextEdit="1"/>
          </p:cNvSpPr>
          <p:nvPr>
            <p:ph type="sldImg"/>
          </p:nvPr>
        </p:nvSpPr>
        <p:spPr>
          <a:xfrm>
            <a:off x="1257300" y="798513"/>
            <a:ext cx="4802188" cy="3602037"/>
          </a:xfrm>
          <a:prstGeom prst="rect">
            <a:avLst/>
          </a:prstGeom>
          <a:ln/>
        </p:spPr>
      </p:sp>
      <p:sp>
        <p:nvSpPr>
          <p:cNvPr id="56324" name="Rectangle 3"/>
          <p:cNvSpPr>
            <a:spLocks noGrp="1" noChangeArrowheads="1"/>
          </p:cNvSpPr>
          <p:nvPr>
            <p:ph type="body" idx="1"/>
          </p:nvPr>
        </p:nvSpPr>
        <p:spPr>
          <a:xfrm>
            <a:off x="812800" y="4720590"/>
            <a:ext cx="5855547" cy="4465559"/>
          </a:xfrm>
          <a:noFill/>
          <a:ln/>
        </p:spPr>
        <p:txBody>
          <a:bodyPr/>
          <a:lstStyle/>
          <a:p>
            <a:pPr eaLnBrk="1" hangingPunct="1"/>
            <a:r>
              <a:rPr lang="en-US" sz="800" dirty="0" smtClean="0">
                <a:sym typeface="Symbol" pitchFamily="18" charset="2"/>
              </a:rPr>
              <a:t>1. In figuring out what's allowed in terms of  conversions, you need to know this ordering scheme.</a:t>
            </a:r>
          </a:p>
          <a:p>
            <a:pPr eaLnBrk="1" hangingPunct="1"/>
            <a:r>
              <a:rPr lang="en-US" sz="800" dirty="0" smtClean="0">
                <a:sym typeface="Symbol" pitchFamily="18" charset="2"/>
              </a:rPr>
              <a:t>It basically tells you what types can "fit inside" other types.</a:t>
            </a:r>
          </a:p>
          <a:p>
            <a:pPr eaLnBrk="1" hangingPunct="1"/>
            <a:r>
              <a:rPr lang="en-US" sz="800" dirty="0" smtClean="0">
                <a:sym typeface="Symbol" pitchFamily="18" charset="2"/>
              </a:rPr>
              <a:t>For example, a byte value with 8 bits can fit inside a short variable that holds 16 bits because an 8-bit entity is "narrower" than a 16-bit entity.</a:t>
            </a:r>
          </a:p>
          <a:p>
            <a:pPr eaLnBrk="1" hangingPunct="1"/>
            <a:r>
              <a:rPr lang="en-US" sz="800" dirty="0" smtClean="0">
                <a:sym typeface="Symbol" pitchFamily="18" charset="2"/>
              </a:rPr>
              <a:t>I like the terms "narrower" and "wider" to describe type sizes, but be aware that those are not formal terms; other people do not use those terms.</a:t>
            </a:r>
          </a:p>
          <a:p>
            <a:pPr eaLnBrk="1" hangingPunct="1"/>
            <a:endParaRPr lang="en-US" sz="800" dirty="0" smtClean="0">
              <a:sym typeface="Symbol" pitchFamily="18" charset="2"/>
            </a:endParaRPr>
          </a:p>
          <a:p>
            <a:pPr eaLnBrk="1" hangingPunct="1"/>
            <a:r>
              <a:rPr lang="en-US" sz="800" dirty="0" smtClean="0">
                <a:sym typeface="Symbol" pitchFamily="18" charset="2"/>
              </a:rPr>
              <a:t>2. Review - how many bits for each of these types?</a:t>
            </a:r>
          </a:p>
          <a:p>
            <a:pPr eaLnBrk="1" hangingPunct="1"/>
            <a:r>
              <a:rPr lang="en-US" sz="800" dirty="0" smtClean="0">
                <a:sym typeface="Symbol" pitchFamily="18" charset="2"/>
              </a:rPr>
              <a:t>byte = 8, short = 16, char = 16, </a:t>
            </a:r>
            <a:r>
              <a:rPr lang="en-US" sz="800" dirty="0" err="1" smtClean="0">
                <a:sym typeface="Symbol" pitchFamily="18" charset="2"/>
              </a:rPr>
              <a:t>int</a:t>
            </a:r>
            <a:r>
              <a:rPr lang="en-US" sz="800" dirty="0" smtClean="0">
                <a:sym typeface="Symbol" pitchFamily="18" charset="2"/>
              </a:rPr>
              <a:t> = 32, long = 64, float = 32, double = 64</a:t>
            </a:r>
          </a:p>
          <a:p>
            <a:pPr eaLnBrk="1" hangingPunct="1"/>
            <a:endParaRPr lang="en-US" sz="800" dirty="0" smtClean="0">
              <a:sym typeface="Symbol" pitchFamily="18" charset="2"/>
            </a:endParaRPr>
          </a:p>
          <a:p>
            <a:pPr eaLnBrk="1" hangingPunct="1"/>
            <a:r>
              <a:rPr lang="en-US" sz="800" dirty="0" smtClean="0"/>
              <a:t>3. What primitive type is missing from this flow chart?</a:t>
            </a:r>
          </a:p>
          <a:p>
            <a:pPr eaLnBrk="1" hangingPunct="1"/>
            <a:r>
              <a:rPr lang="en-US" sz="800" dirty="0" smtClean="0"/>
              <a:t>The </a:t>
            </a:r>
            <a:r>
              <a:rPr lang="en-US" sz="800" b="1" dirty="0" err="1" smtClean="0"/>
              <a:t>boolean</a:t>
            </a:r>
            <a:r>
              <a:rPr lang="en-US" sz="800" dirty="0" smtClean="0"/>
              <a:t> type!</a:t>
            </a:r>
          </a:p>
          <a:p>
            <a:pPr eaLnBrk="1" hangingPunct="1"/>
            <a:r>
              <a:rPr lang="en-US" sz="800" dirty="0" smtClean="0"/>
              <a:t>You can only do conversions between numeric types, and </a:t>
            </a:r>
            <a:r>
              <a:rPr lang="en-US" sz="800" b="1" dirty="0" err="1" smtClean="0"/>
              <a:t>booleans</a:t>
            </a:r>
            <a:r>
              <a:rPr lang="en-US" sz="800" dirty="0" smtClean="0"/>
              <a:t> are not numeric types.</a:t>
            </a:r>
          </a:p>
          <a:p>
            <a:pPr eaLnBrk="1" hangingPunct="1"/>
            <a:endParaRPr lang="en-US" sz="800" dirty="0" smtClean="0"/>
          </a:p>
          <a:p>
            <a:pPr eaLnBrk="1" hangingPunct="1"/>
            <a:r>
              <a:rPr lang="en-US" sz="800" dirty="0" smtClean="0">
                <a:sym typeface="Symbol" pitchFamily="18" charset="2"/>
              </a:rPr>
              <a:t>4. You've already seen type casting; I'll cover it again shortly, but let's first discuss promotions.…</a:t>
            </a:r>
          </a:p>
          <a:p>
            <a:pPr eaLnBrk="1" hangingPunct="1"/>
            <a:endParaRPr lang="en-US" sz="800" dirty="0" smtClean="0">
              <a:sym typeface="Symbol" pitchFamily="18" charset="2"/>
            </a:endParaRPr>
          </a:p>
          <a:p>
            <a:pPr eaLnBrk="1" hangingPunct="1"/>
            <a:r>
              <a:rPr lang="en-US" sz="800" dirty="0" smtClean="0">
                <a:sym typeface="Symbol" pitchFamily="18" charset="2"/>
              </a:rPr>
              <a:t>5. A common way for promotions to occur is by </a:t>
            </a:r>
            <a:r>
              <a:rPr lang="en-US" sz="800" u="sng" dirty="0" smtClean="0">
                <a:sym typeface="Symbol" pitchFamily="18" charset="2"/>
              </a:rPr>
              <a:t>assigning</a:t>
            </a:r>
            <a:r>
              <a:rPr lang="en-US" sz="800" dirty="0" smtClean="0">
                <a:sym typeface="Symbol" pitchFamily="18" charset="2"/>
              </a:rPr>
              <a:t> a narrower type to a wider type.</a:t>
            </a:r>
          </a:p>
          <a:p>
            <a:pPr eaLnBrk="1" hangingPunct="1"/>
            <a:r>
              <a:rPr lang="en-US" sz="800" dirty="0" smtClean="0">
                <a:sym typeface="Symbol" pitchFamily="18" charset="2"/>
              </a:rPr>
              <a:t>Since the variable on the left hand side of the assignment expects the right hand side to be the same type, the right hand side is promoted to the left hand side's wider type prior to the actual assignment.</a:t>
            </a:r>
          </a:p>
          <a:p>
            <a:pPr eaLnBrk="1" hangingPunct="1"/>
            <a:r>
              <a:rPr lang="en-US" sz="800" dirty="0" smtClean="0">
                <a:sym typeface="Symbol" pitchFamily="18" charset="2"/>
              </a:rPr>
              <a:t>See the examples on the next slide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2E9EAC0-80C0-4898-A223-7F9FF62F8713}" type="slidenum">
              <a:rPr lang="en-US" smtClean="0"/>
              <a:pPr/>
              <a:t>16</a:t>
            </a:fld>
            <a:endParaRPr lang="en-US" smtClean="0"/>
          </a:p>
        </p:txBody>
      </p:sp>
      <p:sp>
        <p:nvSpPr>
          <p:cNvPr id="57347" name="Rectangle 2"/>
          <p:cNvSpPr>
            <a:spLocks noGrp="1" noRot="1" noChangeAspect="1" noChangeArrowheads="1" noTextEdit="1"/>
          </p:cNvSpPr>
          <p:nvPr>
            <p:ph type="sldImg"/>
          </p:nvPr>
        </p:nvSpPr>
        <p:spPr>
          <a:xfrm>
            <a:off x="1257300" y="800100"/>
            <a:ext cx="4803775" cy="3603625"/>
          </a:xfrm>
          <a:prstGeom prst="rect">
            <a:avLst/>
          </a:prstGeom>
          <a:ln/>
        </p:spPr>
      </p:sp>
      <p:sp>
        <p:nvSpPr>
          <p:cNvPr id="57348" name="Rectangle 3"/>
          <p:cNvSpPr>
            <a:spLocks noGrp="1" noChangeArrowheads="1"/>
          </p:cNvSpPr>
          <p:nvPr>
            <p:ph type="body" idx="1"/>
          </p:nvPr>
        </p:nvSpPr>
        <p:spPr>
          <a:xfrm>
            <a:off x="894080" y="4640580"/>
            <a:ext cx="5855547" cy="4480560"/>
          </a:xfrm>
          <a:noFill/>
          <a:ln/>
        </p:spPr>
        <p:txBody>
          <a:bodyPr/>
          <a:lstStyle/>
          <a:p>
            <a:pPr eaLnBrk="1" hangingPunct="1"/>
            <a:r>
              <a:rPr lang="en-US" sz="800" dirty="0" smtClean="0">
                <a:sym typeface="Symbol" pitchFamily="18" charset="2"/>
              </a:rPr>
              <a:t>1. 44 is an </a:t>
            </a:r>
            <a:r>
              <a:rPr lang="en-US" sz="800" b="1" dirty="0" err="1" smtClean="0">
                <a:sym typeface="Symbol" pitchFamily="18" charset="2"/>
              </a:rPr>
              <a:t>int</a:t>
            </a:r>
            <a:r>
              <a:rPr lang="en-US" sz="800" dirty="0" smtClean="0">
                <a:sym typeface="Symbol" pitchFamily="18" charset="2"/>
              </a:rPr>
              <a:t>, and </a:t>
            </a:r>
            <a:r>
              <a:rPr lang="en-US" sz="800" b="1" dirty="0" err="1" smtClean="0">
                <a:sym typeface="Symbol" pitchFamily="18" charset="2"/>
              </a:rPr>
              <a:t>int</a:t>
            </a:r>
            <a:r>
              <a:rPr lang="en-US" sz="800" dirty="0" smtClean="0">
                <a:sym typeface="Symbol" pitchFamily="18" charset="2"/>
              </a:rPr>
              <a:t> is narrower than the </a:t>
            </a:r>
            <a:r>
              <a:rPr lang="en-US" sz="800" b="1" dirty="0" smtClean="0">
                <a:sym typeface="Symbol" pitchFamily="18" charset="2"/>
              </a:rPr>
              <a:t>long</a:t>
            </a:r>
            <a:r>
              <a:rPr lang="en-US" sz="800" dirty="0" smtClean="0">
                <a:sym typeface="Symbol" pitchFamily="18" charset="2"/>
              </a:rPr>
              <a:t> x.</a:t>
            </a:r>
          </a:p>
          <a:p>
            <a:pPr eaLnBrk="1" hangingPunct="1"/>
            <a:r>
              <a:rPr lang="en-US" sz="800" dirty="0" smtClean="0">
                <a:sym typeface="Symbol" pitchFamily="18" charset="2"/>
              </a:rPr>
              <a:t>Thus, promotion takes place and the assignment is legal.</a:t>
            </a:r>
          </a:p>
          <a:p>
            <a:pPr eaLnBrk="1" hangingPunct="1"/>
            <a:endParaRPr lang="en-US" sz="800" dirty="0" smtClean="0">
              <a:sym typeface="Symbol" pitchFamily="18" charset="2"/>
            </a:endParaRPr>
          </a:p>
          <a:p>
            <a:pPr eaLnBrk="1" hangingPunct="1"/>
            <a:r>
              <a:rPr lang="en-US" sz="800" dirty="0" smtClean="0">
                <a:sym typeface="Symbol" pitchFamily="18" charset="2"/>
              </a:rPr>
              <a:t>2. x is a </a:t>
            </a:r>
            <a:r>
              <a:rPr lang="en-US" sz="800" b="1" dirty="0" smtClean="0">
                <a:sym typeface="Symbol" pitchFamily="18" charset="2"/>
              </a:rPr>
              <a:t>long</a:t>
            </a:r>
            <a:r>
              <a:rPr lang="en-US" sz="800" dirty="0" smtClean="0">
                <a:sym typeface="Symbol" pitchFamily="18" charset="2"/>
              </a:rPr>
              <a:t>, and </a:t>
            </a:r>
            <a:r>
              <a:rPr lang="en-US" sz="800" b="1" dirty="0" smtClean="0">
                <a:sym typeface="Symbol" pitchFamily="18" charset="2"/>
              </a:rPr>
              <a:t>long</a:t>
            </a:r>
            <a:r>
              <a:rPr lang="en-US" sz="800" dirty="0" smtClean="0">
                <a:sym typeface="Symbol" pitchFamily="18" charset="2"/>
              </a:rPr>
              <a:t> is considered to be narrower than the </a:t>
            </a:r>
            <a:r>
              <a:rPr lang="en-US" sz="800" b="1" dirty="0" smtClean="0">
                <a:sym typeface="Symbol" pitchFamily="18" charset="2"/>
              </a:rPr>
              <a:t>float</a:t>
            </a:r>
            <a:r>
              <a:rPr lang="en-US" sz="800" dirty="0" smtClean="0">
                <a:sym typeface="Symbol" pitchFamily="18" charset="2"/>
              </a:rPr>
              <a:t> y.</a:t>
            </a:r>
          </a:p>
          <a:p>
            <a:pPr eaLnBrk="1" hangingPunct="1"/>
            <a:r>
              <a:rPr lang="en-US" sz="800" dirty="0" smtClean="0">
                <a:sym typeface="Symbol" pitchFamily="18" charset="2"/>
              </a:rPr>
              <a:t>Thus, promotion takes place and the assignment is legal.</a:t>
            </a:r>
          </a:p>
          <a:p>
            <a:pPr eaLnBrk="1" hangingPunct="1"/>
            <a:endParaRPr lang="en-US" sz="800" dirty="0" smtClean="0">
              <a:sym typeface="Symbol" pitchFamily="18" charset="2"/>
            </a:endParaRPr>
          </a:p>
          <a:p>
            <a:pPr eaLnBrk="1" hangingPunct="1"/>
            <a:r>
              <a:rPr lang="en-US" sz="800" dirty="0" smtClean="0">
                <a:sym typeface="Symbol" pitchFamily="18" charset="2"/>
              </a:rPr>
              <a:t>3. The first two examples show only assignment conversions.</a:t>
            </a:r>
          </a:p>
          <a:p>
            <a:pPr eaLnBrk="1" hangingPunct="1"/>
            <a:r>
              <a:rPr lang="en-US" sz="800" dirty="0" smtClean="0">
                <a:sym typeface="Symbol" pitchFamily="18" charset="2"/>
              </a:rPr>
              <a:t>As explained in the previous slide's last bullet item, conversions take place any time there's an attempt to use a narrower type in a place that expects a wider type.</a:t>
            </a:r>
          </a:p>
          <a:p>
            <a:pPr eaLnBrk="1" hangingPunct="1"/>
            <a:endParaRPr lang="en-US" sz="800" dirty="0" smtClean="0">
              <a:sym typeface="Symbol" pitchFamily="18" charset="2"/>
            </a:endParaRPr>
          </a:p>
          <a:p>
            <a:pPr eaLnBrk="1" hangingPunct="1"/>
            <a:r>
              <a:rPr lang="en-US" sz="800" dirty="0" smtClean="0">
                <a:sym typeface="Symbol" pitchFamily="18" charset="2"/>
              </a:rPr>
              <a:t>4. Can you identify a conversion that takes place in the third statement?</a:t>
            </a:r>
          </a:p>
          <a:p>
            <a:pPr eaLnBrk="1" hangingPunct="1"/>
            <a:r>
              <a:rPr lang="en-US" sz="800" dirty="0" smtClean="0">
                <a:sym typeface="Symbol" pitchFamily="18" charset="2"/>
              </a:rPr>
              <a:t>The + operation requires both operands to be the same type, so the </a:t>
            </a:r>
            <a:r>
              <a:rPr lang="en-US" sz="800" dirty="0" err="1" smtClean="0">
                <a:sym typeface="Symbol" pitchFamily="18" charset="2"/>
              </a:rPr>
              <a:t>int</a:t>
            </a:r>
            <a:r>
              <a:rPr lang="en-US" sz="800" dirty="0" smtClean="0">
                <a:sym typeface="Symbol" pitchFamily="18" charset="2"/>
              </a:rPr>
              <a:t> 3 is promoted to a double (rule - you always convert to the wider operand for mixed expressions).</a:t>
            </a:r>
          </a:p>
          <a:p>
            <a:pPr eaLnBrk="1" hangingPunct="1"/>
            <a:endParaRPr lang="en-US" sz="800" dirty="0" smtClean="0">
              <a:sym typeface="Symbol" pitchFamily="18" charset="2"/>
            </a:endParaRPr>
          </a:p>
          <a:p>
            <a:pPr eaLnBrk="1" hangingPunct="1"/>
            <a:r>
              <a:rPr lang="en-US" sz="800" dirty="0" smtClean="0">
                <a:sym typeface="Symbol" pitchFamily="18" charset="2"/>
              </a:rPr>
              <a:t>I read the callout and the bottom bullet item.</a:t>
            </a:r>
          </a:p>
          <a:p>
            <a:pPr eaLnBrk="1" hangingPunct="1"/>
            <a:endParaRPr lang="en-US" sz="800" dirty="0" smtClean="0">
              <a:sym typeface="Symbol" pitchFamily="18" charset="2"/>
            </a:endParaRPr>
          </a:p>
          <a:p>
            <a:pPr eaLnBrk="1" hangingPunct="1"/>
            <a:r>
              <a:rPr lang="en-US" sz="800" dirty="0" smtClean="0">
                <a:sym typeface="Symbol" pitchFamily="18" charset="2"/>
              </a:rPr>
              <a:t>5. What does num contain after the fourth statement is executed?</a:t>
            </a:r>
          </a:p>
          <a:p>
            <a:pPr eaLnBrk="1" hangingPunct="1"/>
            <a:r>
              <a:rPr lang="en-US" sz="800" dirty="0" smtClean="0">
                <a:sym typeface="Symbol" pitchFamily="18" charset="2"/>
              </a:rPr>
              <a:t>The char and the </a:t>
            </a:r>
            <a:r>
              <a:rPr lang="en-US" sz="800" dirty="0" err="1" smtClean="0">
                <a:sym typeface="Symbol" pitchFamily="18" charset="2"/>
              </a:rPr>
              <a:t>int</a:t>
            </a:r>
            <a:r>
              <a:rPr lang="en-US" sz="800" dirty="0" smtClean="0">
                <a:sym typeface="Symbol" pitchFamily="18" charset="2"/>
              </a:rPr>
              <a:t> both have underlying whole number values so one of them gets promoted to the other one's type.</a:t>
            </a:r>
          </a:p>
          <a:p>
            <a:pPr eaLnBrk="1" hangingPunct="1"/>
            <a:r>
              <a:rPr lang="en-US" sz="800" dirty="0" smtClean="0">
                <a:sym typeface="Symbol" pitchFamily="18" charset="2"/>
              </a:rPr>
              <a:t>Which one gets promoted?</a:t>
            </a:r>
          </a:p>
          <a:p>
            <a:pPr eaLnBrk="1" hangingPunct="1"/>
            <a:r>
              <a:rPr lang="en-US" sz="800" dirty="0" smtClean="0">
                <a:sym typeface="Symbol" pitchFamily="18" charset="2"/>
              </a:rPr>
              <a:t>The char is the narrower type so it gets promoted to an </a:t>
            </a:r>
            <a:r>
              <a:rPr lang="en-US" sz="800" dirty="0" err="1" smtClean="0">
                <a:sym typeface="Symbol" pitchFamily="18" charset="2"/>
              </a:rPr>
              <a:t>int</a:t>
            </a:r>
            <a:r>
              <a:rPr lang="en-US" sz="800" dirty="0" smtClean="0">
                <a:sym typeface="Symbol" pitchFamily="18" charset="2"/>
              </a:rPr>
              <a:t> type.</a:t>
            </a:r>
          </a:p>
          <a:p>
            <a:pPr eaLnBrk="1" hangingPunct="1"/>
            <a:r>
              <a:rPr lang="en-US" sz="800" dirty="0" smtClean="0">
                <a:sym typeface="Symbol" pitchFamily="18" charset="2"/>
              </a:rPr>
              <a:t>What value does 'f' get promoted to?</a:t>
            </a:r>
          </a:p>
          <a:p>
            <a:pPr eaLnBrk="1" hangingPunct="1"/>
            <a:endParaRPr lang="en-US" sz="800" dirty="0" smtClean="0">
              <a:sym typeface="Symbol" pitchFamily="18" charset="2"/>
            </a:endParaRPr>
          </a:p>
          <a:p>
            <a:pPr eaLnBrk="1" hangingPunct="1"/>
            <a:r>
              <a:rPr lang="en-US" sz="800" dirty="0" smtClean="0">
                <a:sym typeface="Symbol" pitchFamily="18" charset="2"/>
              </a:rPr>
              <a:t>See the ASCII table in the earlier slide.</a:t>
            </a:r>
          </a:p>
          <a:p>
            <a:pPr eaLnBrk="1" hangingPunct="1"/>
            <a:r>
              <a:rPr lang="en-US" sz="800" dirty="0" smtClean="0">
                <a:sym typeface="Symbol" pitchFamily="18" charset="2"/>
              </a:rPr>
              <a:t>f = 102 so num is assigned the value 107.</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444BB85-EEAF-4ADF-BC8D-9A4F8A234F73}" type="slidenum">
              <a:rPr lang="en-US" smtClean="0"/>
              <a:pPr/>
              <a:t>17</a:t>
            </a:fld>
            <a:endParaRPr lang="en-US" smtClean="0"/>
          </a:p>
        </p:txBody>
      </p:sp>
      <p:sp>
        <p:nvSpPr>
          <p:cNvPr id="58371" name="Rectangle 2"/>
          <p:cNvSpPr>
            <a:spLocks noGrp="1" noRot="1" noChangeAspect="1" noChangeArrowheads="1" noTextEdit="1"/>
          </p:cNvSpPr>
          <p:nvPr>
            <p:ph type="sldImg"/>
          </p:nvPr>
        </p:nvSpPr>
        <p:spPr>
          <a:xfrm>
            <a:off x="1257300" y="796925"/>
            <a:ext cx="4803775" cy="3603625"/>
          </a:xfrm>
          <a:prstGeom prst="rect">
            <a:avLst/>
          </a:prstGeom>
          <a:ln/>
        </p:spPr>
      </p:sp>
      <p:sp>
        <p:nvSpPr>
          <p:cNvPr id="58372" name="Rectangle 3"/>
          <p:cNvSpPr>
            <a:spLocks noGrp="1" noChangeArrowheads="1"/>
          </p:cNvSpPr>
          <p:nvPr>
            <p:ph type="body" idx="1"/>
          </p:nvPr>
        </p:nvSpPr>
        <p:spPr>
          <a:xfrm>
            <a:off x="894080" y="4720590"/>
            <a:ext cx="5449147" cy="4440555"/>
          </a:xfrm>
          <a:noFill/>
          <a:ln/>
        </p:spPr>
        <p:txBody>
          <a:bodyPr/>
          <a:lstStyle/>
          <a:p>
            <a:pPr eaLnBrk="1" hangingPunct="1"/>
            <a:r>
              <a:rPr lang="en-US" sz="800" dirty="0" smtClean="0"/>
              <a:t>1. If you pass an argument to a method and the method's parameter is defined to be a wider type than the argument's type, then the argument's value is promoted to match the parameter type.</a:t>
            </a:r>
          </a:p>
          <a:p>
            <a:pPr eaLnBrk="1" hangingPunct="1"/>
            <a:endParaRPr lang="en-US" sz="800" dirty="0" smtClean="0"/>
          </a:p>
          <a:p>
            <a:pPr eaLnBrk="1" hangingPunct="1"/>
            <a:r>
              <a:rPr lang="en-US" sz="800" dirty="0" smtClean="0">
                <a:sym typeface="Symbol" pitchFamily="18" charset="2"/>
              </a:rPr>
              <a:t>2. What promotion takes place in this program?</a:t>
            </a:r>
          </a:p>
          <a:p>
            <a:pPr eaLnBrk="1" hangingPunct="1"/>
            <a:r>
              <a:rPr lang="en-US" sz="800" dirty="0" smtClean="0">
                <a:sym typeface="Symbol" pitchFamily="18" charset="2"/>
              </a:rPr>
              <a:t>The </a:t>
            </a:r>
            <a:r>
              <a:rPr lang="en-US" sz="800" b="1" dirty="0" smtClean="0">
                <a:sym typeface="Symbol" pitchFamily="18" charset="2"/>
              </a:rPr>
              <a:t>x</a:t>
            </a:r>
            <a:r>
              <a:rPr lang="en-US" sz="800" dirty="0" smtClean="0">
                <a:sym typeface="Symbol" pitchFamily="18" charset="2"/>
              </a:rPr>
              <a:t> argument is a float and it gets promoted to a </a:t>
            </a:r>
            <a:r>
              <a:rPr lang="en-US" sz="800" b="1" dirty="0" smtClean="0">
                <a:sym typeface="Symbol" pitchFamily="18" charset="2"/>
              </a:rPr>
              <a:t>double</a:t>
            </a:r>
            <a:r>
              <a:rPr lang="en-US" sz="800" dirty="0" smtClean="0">
                <a:sym typeface="Symbol" pitchFamily="18" charset="2"/>
              </a:rPr>
              <a:t>.</a:t>
            </a:r>
          </a:p>
          <a:p>
            <a:pPr eaLnBrk="1" hangingPunct="1"/>
            <a:r>
              <a:rPr lang="en-US" sz="800" dirty="0" smtClean="0">
                <a:sym typeface="Symbol" pitchFamily="18" charset="2"/>
              </a:rPr>
              <a:t>The 3 argument is an </a:t>
            </a:r>
            <a:r>
              <a:rPr lang="en-US" sz="800" dirty="0" err="1" smtClean="0">
                <a:sym typeface="Symbol" pitchFamily="18" charset="2"/>
              </a:rPr>
              <a:t>int</a:t>
            </a:r>
            <a:r>
              <a:rPr lang="en-US" sz="800" dirty="0" smtClean="0">
                <a:sym typeface="Symbol" pitchFamily="18" charset="2"/>
              </a:rPr>
              <a:t> and it gets promoted to a </a:t>
            </a:r>
            <a:r>
              <a:rPr lang="en-US" sz="800" b="1" dirty="0" smtClean="0">
                <a:sym typeface="Symbol" pitchFamily="18" charset="2"/>
              </a:rPr>
              <a:t>double</a:t>
            </a:r>
            <a:r>
              <a:rPr lang="en-US" sz="800" dirty="0" smtClean="0">
                <a:sym typeface="Symbol" pitchFamily="18" charset="2"/>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D5C171A-B4EF-41ED-B3AA-CCCC223D9012}" type="slidenum">
              <a:rPr lang="en-US" smtClean="0"/>
              <a:pPr/>
              <a:t>18</a:t>
            </a:fld>
            <a:endParaRPr lang="en-US" smtClean="0"/>
          </a:p>
        </p:txBody>
      </p:sp>
      <p:sp>
        <p:nvSpPr>
          <p:cNvPr id="59395" name="Rectangle 2"/>
          <p:cNvSpPr>
            <a:spLocks noGrp="1" noRot="1" noChangeAspect="1" noChangeArrowheads="1" noTextEdit="1"/>
          </p:cNvSpPr>
          <p:nvPr>
            <p:ph type="sldImg"/>
          </p:nvPr>
        </p:nvSpPr>
        <p:spPr>
          <a:xfrm>
            <a:off x="1257300" y="796925"/>
            <a:ext cx="4803775" cy="3603625"/>
          </a:xfrm>
          <a:prstGeom prst="rect">
            <a:avLst/>
          </a:prstGeom>
          <a:ln/>
        </p:spPr>
      </p:sp>
      <p:sp>
        <p:nvSpPr>
          <p:cNvPr id="59396" name="Rectangle 3"/>
          <p:cNvSpPr>
            <a:spLocks noGrp="1" noChangeArrowheads="1"/>
          </p:cNvSpPr>
          <p:nvPr>
            <p:ph type="body" idx="1"/>
          </p:nvPr>
        </p:nvSpPr>
        <p:spPr>
          <a:xfrm>
            <a:off x="894080" y="4760595"/>
            <a:ext cx="5611707" cy="4440555"/>
          </a:xfrm>
          <a:noFill/>
          <a:ln/>
        </p:spPr>
        <p:txBody>
          <a:bodyPr/>
          <a:lstStyle/>
          <a:p>
            <a:pPr eaLnBrk="1" hangingPunct="1"/>
            <a:r>
              <a:rPr lang="en-US" sz="800" dirty="0" smtClean="0">
                <a:sym typeface="Symbol" pitchFamily="18" charset="2"/>
              </a:rPr>
              <a:t>1. Now for the second type of type conversion - type casting.</a:t>
            </a:r>
          </a:p>
          <a:p>
            <a:pPr eaLnBrk="1" hangingPunct="1"/>
            <a:r>
              <a:rPr lang="en-US" sz="800" dirty="0" smtClean="0">
                <a:sym typeface="Symbol" pitchFamily="18" charset="2"/>
              </a:rPr>
              <a:t>That's when you force conversions to take place by using a cast operator.</a:t>
            </a:r>
          </a:p>
          <a:p>
            <a:pPr eaLnBrk="1" hangingPunct="1"/>
            <a:endParaRPr lang="en-US" sz="800" dirty="0" smtClean="0"/>
          </a:p>
          <a:p>
            <a:pPr eaLnBrk="1" hangingPunct="1"/>
            <a:r>
              <a:rPr lang="en-US" sz="800" dirty="0" smtClean="0"/>
              <a:t>2. Classroom notation:</a:t>
            </a:r>
          </a:p>
          <a:p>
            <a:pPr eaLnBrk="1" hangingPunct="1"/>
            <a:r>
              <a:rPr lang="en-US" sz="800" dirty="0" smtClean="0"/>
              <a:t>I use italicized text inside angled brackets to indicate that something is a description, not a reserved word.</a:t>
            </a:r>
          </a:p>
          <a:p>
            <a:pPr eaLnBrk="1" hangingPunct="1"/>
            <a:endParaRPr lang="en-US" sz="800" dirty="0" smtClean="0"/>
          </a:p>
          <a:p>
            <a:pPr eaLnBrk="1" hangingPunct="1"/>
            <a:r>
              <a:rPr lang="en-US" sz="800" dirty="0" smtClean="0"/>
              <a:t>3. What does the code fragment print?</a:t>
            </a:r>
          </a:p>
          <a:p>
            <a:pPr eaLnBrk="1" hangingPunct="1"/>
            <a:r>
              <a:rPr lang="en-US" sz="800" dirty="0" smtClean="0"/>
              <a:t>x = 12345.6 (x is unchanged)</a:t>
            </a:r>
          </a:p>
          <a:p>
            <a:pPr eaLnBrk="1" hangingPunct="1"/>
            <a:r>
              <a:rPr lang="en-US" sz="800" dirty="0" smtClean="0"/>
              <a:t>y = 12345 (the .6 gets truncated, not rounded)</a:t>
            </a:r>
          </a:p>
          <a:p>
            <a:pPr eaLnBrk="1" hangingPunct="1"/>
            <a:endParaRPr lang="en-US" sz="800" dirty="0" smtClean="0"/>
          </a:p>
          <a:p>
            <a:pPr eaLnBrk="1" hangingPunct="1"/>
            <a:r>
              <a:rPr lang="en-US" sz="800" dirty="0" smtClean="0"/>
              <a:t>4. What happens if you omit the (</a:t>
            </a:r>
            <a:r>
              <a:rPr lang="en-US" sz="800" dirty="0" err="1" smtClean="0"/>
              <a:t>int</a:t>
            </a:r>
            <a:r>
              <a:rPr lang="en-US" sz="800" dirty="0" smtClean="0"/>
              <a:t>) cast operator?</a:t>
            </a:r>
          </a:p>
          <a:p>
            <a:pPr eaLnBrk="1" hangingPunct="1"/>
            <a:r>
              <a:rPr lang="en-US" sz="800" dirty="0" smtClean="0"/>
              <a:t>You'd get a compilation error because you'd be directly assigning a double into an </a:t>
            </a:r>
            <a:r>
              <a:rPr lang="en-US" sz="800" dirty="0" err="1" smtClean="0"/>
              <a:t>int</a:t>
            </a:r>
            <a:r>
              <a:rPr lang="en-US" sz="800" dirty="0" smtClean="0"/>
              <a:t> and that's forbidden according to the previous ordering scheme diagram.</a:t>
            </a:r>
          </a:p>
          <a:p>
            <a:pPr eaLnBrk="1" hangingPunct="1"/>
            <a:endParaRPr lang="en-US" sz="800" dirty="0" smtClean="0"/>
          </a:p>
          <a:p>
            <a:pPr eaLnBrk="1" hangingPunct="1"/>
            <a:r>
              <a:rPr lang="en-US" sz="800" dirty="0" smtClean="0"/>
              <a:t>I go back to the ordering scheme diagram slide and note that no arrow goes from the double type to the </a:t>
            </a:r>
            <a:r>
              <a:rPr lang="en-US" sz="800" dirty="0" err="1" smtClean="0"/>
              <a:t>int</a:t>
            </a:r>
            <a:r>
              <a:rPr lang="en-US" sz="800" dirty="0" smtClean="0"/>
              <a:t> type.</a:t>
            </a:r>
          </a:p>
          <a:p>
            <a:pPr eaLnBrk="1" hangingPunct="1"/>
            <a:r>
              <a:rPr lang="en-US" sz="800" dirty="0" smtClean="0"/>
              <a:t>Why is it illegal to directly assign a floating-point number into an </a:t>
            </a:r>
            <a:r>
              <a:rPr lang="en-US" sz="800" dirty="0" err="1" smtClean="0"/>
              <a:t>int</a:t>
            </a:r>
            <a:r>
              <a:rPr lang="en-US" sz="800" dirty="0" smtClean="0"/>
              <a:t>?</a:t>
            </a:r>
          </a:p>
          <a:p>
            <a:pPr eaLnBrk="1" hangingPunct="1"/>
            <a:r>
              <a:rPr lang="en-US" sz="800" dirty="0" smtClean="0"/>
              <a:t>It's illegal to directly assign a floating-point number into an </a:t>
            </a:r>
            <a:r>
              <a:rPr lang="en-US" sz="800" dirty="0" err="1" smtClean="0"/>
              <a:t>int</a:t>
            </a:r>
            <a:r>
              <a:rPr lang="en-US" sz="800" dirty="0" smtClean="0"/>
              <a:t> because floating-pointing numbers can have fractions and </a:t>
            </a:r>
            <a:r>
              <a:rPr lang="en-US" sz="800" dirty="0" err="1" smtClean="0"/>
              <a:t>int's</a:t>
            </a:r>
            <a:r>
              <a:rPr lang="en-US" sz="800" dirty="0" smtClean="0"/>
              <a:t> can't handle fractions.</a:t>
            </a:r>
          </a:p>
          <a:p>
            <a:pPr eaLnBrk="1" hangingPunct="1"/>
            <a:endParaRPr lang="en-US" sz="800" dirty="0" smtClean="0"/>
          </a:p>
          <a:p>
            <a:pPr eaLnBrk="1" hangingPunct="1"/>
            <a:r>
              <a:rPr lang="en-US" sz="800" dirty="0" smtClean="0"/>
              <a:t>5. But if you really want to assign a floating-point number into an </a:t>
            </a:r>
            <a:r>
              <a:rPr lang="en-US" sz="800" dirty="0" err="1" smtClean="0"/>
              <a:t>int</a:t>
            </a:r>
            <a:r>
              <a:rPr lang="en-US" sz="800" dirty="0" smtClean="0"/>
              <a:t>, use an (</a:t>
            </a:r>
            <a:r>
              <a:rPr lang="en-US" sz="800" dirty="0" err="1" smtClean="0"/>
              <a:t>int</a:t>
            </a:r>
            <a:r>
              <a:rPr lang="en-US" sz="800" dirty="0" smtClean="0"/>
              <a:t>) cast operator.</a:t>
            </a:r>
          </a:p>
          <a:p>
            <a:pPr eaLnBrk="1" hangingPunct="1"/>
            <a:r>
              <a:rPr lang="en-US" sz="800" dirty="0" smtClean="0"/>
              <a:t>That prevents the compilation error, and, when the program runs, it truncates the floating-point value's fractional portion (if there is one).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6540004-98E2-494A-B138-96FEBECDECB0}" type="slidenum">
              <a:rPr lang="en-US" smtClean="0"/>
              <a:pPr/>
              <a:t>19</a:t>
            </a:fld>
            <a:endParaRPr lang="en-US" smtClean="0"/>
          </a:p>
        </p:txBody>
      </p:sp>
      <p:sp>
        <p:nvSpPr>
          <p:cNvPr id="60419" name="Rectangle 2"/>
          <p:cNvSpPr>
            <a:spLocks noGrp="1" noRot="1" noChangeAspect="1" noChangeArrowheads="1" noTextEdit="1"/>
          </p:cNvSpPr>
          <p:nvPr>
            <p:ph type="sldImg"/>
          </p:nvPr>
        </p:nvSpPr>
        <p:spPr>
          <a:xfrm>
            <a:off x="1257300" y="796925"/>
            <a:ext cx="4803775" cy="3603625"/>
          </a:xfrm>
          <a:prstGeom prst="rect">
            <a:avLst/>
          </a:prstGeom>
          <a:ln/>
        </p:spPr>
      </p:sp>
      <p:sp>
        <p:nvSpPr>
          <p:cNvPr id="60420" name="Rectangle 3"/>
          <p:cNvSpPr>
            <a:spLocks noGrp="1" noChangeArrowheads="1"/>
          </p:cNvSpPr>
          <p:nvPr>
            <p:ph type="body" idx="1"/>
          </p:nvPr>
        </p:nvSpPr>
        <p:spPr>
          <a:xfrm>
            <a:off x="894080" y="4760595"/>
            <a:ext cx="5611707" cy="4440555"/>
          </a:xfrm>
          <a:noFill/>
          <a:ln/>
        </p:spPr>
        <p:txBody>
          <a:bodyPr/>
          <a:lstStyle/>
          <a:p>
            <a:pPr eaLnBrk="1" hangingPunct="1"/>
            <a:r>
              <a:rPr lang="en-US" sz="800" dirty="0" smtClean="0">
                <a:sym typeface="Symbol" pitchFamily="18" charset="2"/>
              </a:rPr>
              <a:t>1. Here's a complete program that contains cast operators.</a:t>
            </a:r>
          </a:p>
          <a:p>
            <a:pPr eaLnBrk="1" hangingPunct="1"/>
            <a:r>
              <a:rPr lang="en-US" sz="800" dirty="0" smtClean="0">
                <a:sym typeface="Symbol" pitchFamily="18" charset="2"/>
              </a:rPr>
              <a:t>What does the program do?</a:t>
            </a:r>
            <a:endParaRPr lang="en-US" sz="800" dirty="0" smtClean="0"/>
          </a:p>
          <a:p>
            <a:pPr eaLnBrk="1" hangingPunct="1"/>
            <a:r>
              <a:rPr lang="en-US" sz="800" dirty="0" smtClean="0"/>
              <a:t>It prompts the user to enter an ASCII value (an integer between 0 and 127).</a:t>
            </a:r>
          </a:p>
          <a:p>
            <a:pPr eaLnBrk="1" hangingPunct="1"/>
            <a:r>
              <a:rPr lang="en-US" sz="800" dirty="0" smtClean="0"/>
              <a:t>It then prints the character associated with that ASCII value and also the next character in the ASCII table.</a:t>
            </a:r>
          </a:p>
          <a:p>
            <a:pPr eaLnBrk="1" hangingPunct="1"/>
            <a:endParaRPr lang="en-US" sz="800" dirty="0" smtClean="0"/>
          </a:p>
          <a:p>
            <a:pPr eaLnBrk="1" hangingPunct="1"/>
            <a:r>
              <a:rPr lang="en-US" sz="800" dirty="0" smtClean="0"/>
              <a:t>2. What do the two cast operators do?</a:t>
            </a:r>
          </a:p>
          <a:p>
            <a:pPr eaLnBrk="1" hangingPunct="1"/>
            <a:r>
              <a:rPr lang="en-US" sz="800" dirty="0" smtClean="0"/>
              <a:t>The first one returns the char version of the given </a:t>
            </a:r>
            <a:r>
              <a:rPr lang="en-US" sz="800" dirty="0" err="1" smtClean="0"/>
              <a:t>int</a:t>
            </a:r>
            <a:r>
              <a:rPr lang="en-US" sz="800" dirty="0" smtClean="0"/>
              <a:t> </a:t>
            </a:r>
            <a:r>
              <a:rPr lang="en-US" sz="800" dirty="0" err="1" smtClean="0"/>
              <a:t>asciiValue</a:t>
            </a:r>
            <a:r>
              <a:rPr lang="en-US" sz="800" dirty="0" smtClean="0"/>
              <a:t> variable.</a:t>
            </a:r>
          </a:p>
          <a:p>
            <a:pPr eaLnBrk="1" hangingPunct="1"/>
            <a:r>
              <a:rPr lang="en-US" sz="800" dirty="0" smtClean="0"/>
              <a:t>The second one returns the char version of </a:t>
            </a:r>
            <a:r>
              <a:rPr lang="en-US" sz="800" dirty="0" err="1" smtClean="0"/>
              <a:t>asciiValue</a:t>
            </a:r>
            <a:r>
              <a:rPr lang="en-US" sz="800" dirty="0" smtClean="0"/>
              <a:t> + 1.</a:t>
            </a:r>
          </a:p>
          <a:p>
            <a:pPr eaLnBrk="1" hangingPunct="1"/>
            <a:r>
              <a:rPr lang="en-US" sz="800" dirty="0" smtClean="0"/>
              <a:t>The cast operations are necessary so we can print </a:t>
            </a:r>
            <a:r>
              <a:rPr lang="en-US" sz="800" dirty="0" err="1" smtClean="0"/>
              <a:t>ch</a:t>
            </a:r>
            <a:r>
              <a:rPr lang="en-US" sz="800" dirty="0" smtClean="0"/>
              <a:t> and </a:t>
            </a:r>
            <a:r>
              <a:rPr lang="en-US" sz="800" dirty="0" err="1" smtClean="0"/>
              <a:t>nextCh</a:t>
            </a:r>
            <a:r>
              <a:rPr lang="en-US" sz="800" dirty="0" smtClean="0"/>
              <a:t> as characters, not integers, in the print statements at the bottom.</a:t>
            </a:r>
          </a:p>
          <a:p>
            <a:pPr eaLnBrk="1" hangingPunct="1"/>
            <a:endParaRPr lang="en-US" sz="800" dirty="0" smtClean="0"/>
          </a:p>
          <a:p>
            <a:pPr eaLnBrk="1" hangingPunct="1"/>
            <a:r>
              <a:rPr lang="en-US" sz="800" dirty="0" smtClean="0"/>
              <a:t>3. What happens if you omit the cast operators?</a:t>
            </a:r>
          </a:p>
          <a:p>
            <a:pPr eaLnBrk="1" hangingPunct="1"/>
            <a:r>
              <a:rPr lang="en-US" sz="800" dirty="0" smtClean="0"/>
              <a:t>You'd get compilation errors because you'd be directly assigning an </a:t>
            </a:r>
            <a:r>
              <a:rPr lang="en-US" sz="800" dirty="0" err="1" smtClean="0"/>
              <a:t>int</a:t>
            </a:r>
            <a:r>
              <a:rPr lang="en-US" sz="800" dirty="0" smtClean="0"/>
              <a:t> into a char and that's forbidden according to the previous ordering scheme diagram.</a:t>
            </a:r>
          </a:p>
          <a:p>
            <a:pPr eaLnBrk="1" hangingPunct="1"/>
            <a:endParaRPr lang="en-US" sz="800" dirty="0" smtClean="0"/>
          </a:p>
          <a:p>
            <a:pPr eaLnBrk="1" hangingPunct="1"/>
            <a:r>
              <a:rPr lang="en-US" sz="800" dirty="0" smtClean="0"/>
              <a:t>I go back to the ordering scheme diagram slide and note that no arrows go into the char type.</a:t>
            </a:r>
          </a:p>
          <a:p>
            <a:pPr eaLnBrk="1" hangingPunct="1"/>
            <a:r>
              <a:rPr lang="en-US" sz="800" dirty="0" smtClean="0"/>
              <a:t>Why is it illegal to directly assign a number into a char?</a:t>
            </a:r>
          </a:p>
          <a:p>
            <a:pPr eaLnBrk="1" hangingPunct="1"/>
            <a:r>
              <a:rPr lang="en-US" sz="800" dirty="0" smtClean="0"/>
              <a:t>At the very least, wouldn't it be safe to assign a small whole number, like a byte with 8 bits, into a char with 16 bits?</a:t>
            </a:r>
          </a:p>
          <a:p>
            <a:pPr eaLnBrk="1" hangingPunct="1"/>
            <a:r>
              <a:rPr lang="en-US" sz="800" dirty="0" smtClean="0"/>
              <a:t>It's illegal to directly assign a number into a char because numbers can be negative and char's can't handle negativity (the underlying value for a char is a number between 0 and 65535).</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B01AC4A-4B49-4A9B-A4F7-B0A45685AD99}" type="slidenum">
              <a:rPr lang="en-US" smtClean="0"/>
              <a:pPr/>
              <a:t>20</a:t>
            </a:fld>
            <a:endParaRPr lang="en-US" smtClean="0"/>
          </a:p>
        </p:txBody>
      </p:sp>
      <p:sp>
        <p:nvSpPr>
          <p:cNvPr id="61443" name="Rectangle 2"/>
          <p:cNvSpPr>
            <a:spLocks noGrp="1" noRot="1" noChangeAspect="1" noChangeArrowheads="1" noTextEdit="1"/>
          </p:cNvSpPr>
          <p:nvPr>
            <p:ph type="sldImg"/>
          </p:nvPr>
        </p:nvSpPr>
        <p:spPr>
          <a:xfrm>
            <a:off x="1257300" y="800100"/>
            <a:ext cx="4800600" cy="3600450"/>
          </a:xfrm>
          <a:prstGeom prst="rect">
            <a:avLst/>
          </a:prstGeom>
          <a:ln/>
        </p:spPr>
      </p:sp>
      <p:sp>
        <p:nvSpPr>
          <p:cNvPr id="61444" name="Rectangle 3"/>
          <p:cNvSpPr>
            <a:spLocks noGrp="1" noChangeArrowheads="1"/>
          </p:cNvSpPr>
          <p:nvPr>
            <p:ph type="body" idx="1"/>
          </p:nvPr>
        </p:nvSpPr>
        <p:spPr>
          <a:xfrm>
            <a:off x="975360" y="4800600"/>
            <a:ext cx="5364480" cy="4320540"/>
          </a:xfrm>
          <a:noFill/>
          <a:ln/>
        </p:spPr>
        <p:txBody>
          <a:bodyPr/>
          <a:lstStyle/>
          <a:p>
            <a:pPr eaLnBrk="1" hangingPunct="1"/>
            <a:r>
              <a:rPr lang="en-US" sz="800" dirty="0" smtClean="0"/>
              <a:t>1. The </a:t>
            </a:r>
            <a:r>
              <a:rPr lang="en-US" sz="800" dirty="0" smtClean="0">
                <a:sym typeface="Symbol" pitchFamily="18" charset="2"/>
              </a:rPr>
              <a:t> means that the two things are equivalent.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0EB84C7-31CF-4E6F-98D6-A1EADB370FC3}" type="slidenum">
              <a:rPr lang="en-US" smtClean="0"/>
              <a:pPr/>
              <a:t>3</a:t>
            </a:fld>
            <a:endParaRPr lang="en-US" smtClean="0"/>
          </a:p>
        </p:txBody>
      </p:sp>
      <p:sp>
        <p:nvSpPr>
          <p:cNvPr id="45059" name="Rectangle 2"/>
          <p:cNvSpPr>
            <a:spLocks noGrp="1" noRot="1" noChangeAspect="1" noChangeArrowheads="1" noTextEdit="1"/>
          </p:cNvSpPr>
          <p:nvPr>
            <p:ph type="sldImg"/>
          </p:nvPr>
        </p:nvSpPr>
        <p:spPr>
          <a:xfrm>
            <a:off x="1257300" y="720725"/>
            <a:ext cx="4800600" cy="3600450"/>
          </a:xfrm>
          <a:prstGeom prst="rect">
            <a:avLst/>
          </a:prstGeom>
          <a:ln/>
        </p:spPr>
      </p:sp>
      <p:sp>
        <p:nvSpPr>
          <p:cNvPr id="45060" name="Rectangle 3"/>
          <p:cNvSpPr>
            <a:spLocks noGrp="1" noChangeArrowheads="1"/>
          </p:cNvSpPr>
          <p:nvPr>
            <p:ph type="body" idx="1"/>
          </p:nvPr>
        </p:nvSpPr>
        <p:spPr>
          <a:noFill/>
          <a:ln/>
        </p:spPr>
        <p:txBody>
          <a:bodyPr/>
          <a:lstStyle/>
          <a:p>
            <a:pPr eaLnBrk="1" hangingPunct="1">
              <a:lnSpc>
                <a:spcPct val="80000"/>
              </a:lnSpc>
            </a:pPr>
            <a:r>
              <a:rPr lang="en-US" sz="800" dirty="0" smtClean="0">
                <a:sym typeface="Symbol" pitchFamily="18" charset="2"/>
              </a:rPr>
              <a:t>This table shows the four integer types.</a:t>
            </a:r>
          </a:p>
          <a:p>
            <a:pPr eaLnBrk="1" hangingPunct="1">
              <a:lnSpc>
                <a:spcPct val="80000"/>
              </a:lnSpc>
            </a:pPr>
            <a:r>
              <a:rPr lang="en-US" sz="800" dirty="0" smtClean="0">
                <a:sym typeface="Symbol" pitchFamily="18" charset="2"/>
              </a:rPr>
              <a:t>Integer types hold whole numbers (no decimal/floating point).</a:t>
            </a:r>
          </a:p>
          <a:p>
            <a:pPr eaLnBrk="1" hangingPunct="1">
              <a:lnSpc>
                <a:spcPct val="80000"/>
              </a:lnSpc>
            </a:pPr>
            <a:endParaRPr lang="en-US" sz="800" dirty="0" smtClean="0">
              <a:sym typeface="Symbol" pitchFamily="18" charset="2"/>
            </a:endParaRPr>
          </a:p>
          <a:p>
            <a:pPr eaLnBrk="1" hangingPunct="1">
              <a:lnSpc>
                <a:spcPct val="80000"/>
              </a:lnSpc>
            </a:pPr>
            <a:r>
              <a:rPr lang="en-US" sz="800" dirty="0" smtClean="0">
                <a:sym typeface="Symbol" pitchFamily="18" charset="2"/>
              </a:rPr>
              <a:t>The types are ordered in terms of increasing memory storage requirements.</a:t>
            </a:r>
          </a:p>
          <a:p>
            <a:pPr eaLnBrk="1" hangingPunct="1">
              <a:lnSpc>
                <a:spcPct val="80000"/>
              </a:lnSpc>
            </a:pPr>
            <a:r>
              <a:rPr lang="en-US" sz="800" dirty="0" smtClean="0">
                <a:sym typeface="Symbol" pitchFamily="18" charset="2"/>
              </a:rPr>
              <a:t>Byte variables require only 8 bits, so they take up the least amount of storage.</a:t>
            </a:r>
          </a:p>
          <a:p>
            <a:pPr eaLnBrk="1" hangingPunct="1">
              <a:lnSpc>
                <a:spcPct val="80000"/>
              </a:lnSpc>
            </a:pPr>
            <a:endParaRPr lang="en-US" sz="800" dirty="0" smtClean="0">
              <a:sym typeface="Symbol" pitchFamily="18" charset="2"/>
            </a:endParaRPr>
          </a:p>
          <a:p>
            <a:pPr eaLnBrk="1" hangingPunct="1">
              <a:lnSpc>
                <a:spcPct val="80000"/>
              </a:lnSpc>
            </a:pPr>
            <a:r>
              <a:rPr lang="en-US" sz="800" dirty="0" smtClean="0">
                <a:sym typeface="Symbol" pitchFamily="18" charset="2"/>
              </a:rPr>
              <a:t>If you've got a program that needs to be efficient, you should use smaller types for variables that hold small values.</a:t>
            </a:r>
          </a:p>
          <a:p>
            <a:pPr eaLnBrk="1" hangingPunct="1">
              <a:lnSpc>
                <a:spcPct val="80000"/>
              </a:lnSpc>
            </a:pPr>
            <a:r>
              <a:rPr lang="en-US" sz="800" dirty="0" smtClean="0">
                <a:sym typeface="Symbol" pitchFamily="18" charset="2"/>
              </a:rPr>
              <a:t>Using smaller types means less storage is needed in memory and that leads to a more efficient program.</a:t>
            </a:r>
          </a:p>
          <a:p>
            <a:pPr eaLnBrk="1" hangingPunct="1">
              <a:lnSpc>
                <a:spcPct val="80000"/>
              </a:lnSpc>
            </a:pPr>
            <a:endParaRPr lang="en-US" sz="800" dirty="0" smtClean="0">
              <a:sym typeface="Symbol" pitchFamily="18" charset="2"/>
            </a:endParaRPr>
          </a:p>
          <a:p>
            <a:pPr eaLnBrk="1" hangingPunct="1">
              <a:lnSpc>
                <a:spcPct val="80000"/>
              </a:lnSpc>
            </a:pPr>
            <a:r>
              <a:rPr lang="en-US" sz="800" dirty="0" smtClean="0">
                <a:sym typeface="Symbol" pitchFamily="18" charset="2"/>
              </a:rPr>
              <a:t>Storage is so cheap these days that most programmers don't worry about variable storage efficiency and they don't bother to use byte or short.</a:t>
            </a:r>
          </a:p>
          <a:p>
            <a:pPr eaLnBrk="1" hangingPunct="1">
              <a:lnSpc>
                <a:spcPct val="80000"/>
              </a:lnSpc>
            </a:pPr>
            <a:r>
              <a:rPr lang="en-US" sz="800" dirty="0" smtClean="0">
                <a:sym typeface="Symbol" pitchFamily="18" charset="2"/>
              </a:rPr>
              <a:t>But you'll see them used every now and then, so you should be aware of them.</a:t>
            </a:r>
          </a:p>
          <a:p>
            <a:pPr eaLnBrk="1" hangingPunct="1">
              <a:lnSpc>
                <a:spcPct val="80000"/>
              </a:lnSpc>
            </a:pPr>
            <a:endParaRPr lang="en-US" sz="800" dirty="0" smtClean="0">
              <a:sym typeface="Symbol" pitchFamily="18" charset="2"/>
            </a:endParaRPr>
          </a:p>
          <a:p>
            <a:pPr eaLnBrk="1" hangingPunct="1">
              <a:lnSpc>
                <a:spcPct val="80000"/>
              </a:lnSpc>
            </a:pPr>
            <a:r>
              <a:rPr lang="en-US" sz="800" dirty="0" smtClean="0">
                <a:sym typeface="Symbol" pitchFamily="18" charset="2"/>
              </a:rPr>
              <a:t>Note that the types with fewer bits have smaller minimum and maximum values.</a:t>
            </a:r>
          </a:p>
          <a:p>
            <a:pPr eaLnBrk="1" hangingPunct="1">
              <a:lnSpc>
                <a:spcPct val="80000"/>
              </a:lnSpc>
            </a:pPr>
            <a:r>
              <a:rPr lang="en-US" sz="800" dirty="0" smtClean="0">
                <a:sym typeface="Symbol" pitchFamily="18" charset="2"/>
              </a:rPr>
              <a:t>That should make sense when you think about the parallel situation for decimal numbers.</a:t>
            </a:r>
          </a:p>
          <a:p>
            <a:pPr eaLnBrk="1" hangingPunct="1">
              <a:lnSpc>
                <a:spcPct val="80000"/>
              </a:lnSpc>
            </a:pPr>
            <a:r>
              <a:rPr lang="en-US" sz="800" dirty="0" smtClean="0">
                <a:sym typeface="Symbol" pitchFamily="18" charset="2"/>
              </a:rPr>
              <a:t>If you're limited to only two decimal digits, then what are the minimum and maximum values?</a:t>
            </a:r>
          </a:p>
          <a:p>
            <a:pPr eaLnBrk="1" hangingPunct="1">
              <a:lnSpc>
                <a:spcPct val="80000"/>
              </a:lnSpc>
            </a:pPr>
            <a:r>
              <a:rPr lang="en-US" sz="800" dirty="0" smtClean="0">
                <a:sym typeface="Symbol" pitchFamily="18" charset="2"/>
              </a:rPr>
              <a:t>-99 and 99</a:t>
            </a:r>
          </a:p>
          <a:p>
            <a:pPr eaLnBrk="1" hangingPunct="1">
              <a:lnSpc>
                <a:spcPct val="80000"/>
              </a:lnSpc>
            </a:pPr>
            <a:r>
              <a:rPr lang="en-US" sz="800" dirty="0" smtClean="0">
                <a:sym typeface="Symbol" pitchFamily="18" charset="2"/>
              </a:rPr>
              <a:t>If you're allowed four decimal digits, then what are the minimum and maximum values?</a:t>
            </a:r>
          </a:p>
          <a:p>
            <a:pPr eaLnBrk="1" hangingPunct="1">
              <a:lnSpc>
                <a:spcPct val="80000"/>
              </a:lnSpc>
            </a:pPr>
            <a:r>
              <a:rPr lang="en-US" sz="800" dirty="0" smtClean="0">
                <a:sym typeface="Symbol" pitchFamily="18" charset="2"/>
              </a:rPr>
              <a:t>-9999 and 9999</a:t>
            </a:r>
          </a:p>
          <a:p>
            <a:pPr eaLnBrk="1" hangingPunct="1">
              <a:lnSpc>
                <a:spcPct val="80000"/>
              </a:lnSpc>
            </a:pPr>
            <a:endParaRPr lang="en-US" sz="800" dirty="0" smtClean="0">
              <a:sym typeface="Symbol" pitchFamily="18" charset="2"/>
            </a:endParaRPr>
          </a:p>
          <a:p>
            <a:pPr eaLnBrk="1" hangingPunct="1">
              <a:lnSpc>
                <a:spcPct val="80000"/>
              </a:lnSpc>
            </a:pPr>
            <a:r>
              <a:rPr lang="en-US" sz="800" dirty="0" smtClean="0">
                <a:sym typeface="Symbol" pitchFamily="18" charset="2"/>
              </a:rPr>
              <a:t>Can you guess the wrapper class names for the byte and short data types?</a:t>
            </a:r>
          </a:p>
          <a:p>
            <a:pPr eaLnBrk="1" hangingPunct="1">
              <a:lnSpc>
                <a:spcPct val="80000"/>
              </a:lnSpc>
            </a:pPr>
            <a:r>
              <a:rPr lang="en-US" sz="800" dirty="0" smtClean="0">
                <a:sym typeface="Symbol" pitchFamily="18" charset="2"/>
              </a:rPr>
              <a:t>Byte and Short (with uppercase B and 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AD55756-3AC1-4804-9149-EEF53A32DB52}" type="slidenum">
              <a:rPr lang="en-US" smtClean="0"/>
              <a:pPr/>
              <a:t>21</a:t>
            </a:fld>
            <a:endParaRPr lang="en-US" smtClean="0"/>
          </a:p>
        </p:txBody>
      </p:sp>
      <p:sp>
        <p:nvSpPr>
          <p:cNvPr id="62467" name="Rectangle 2"/>
          <p:cNvSpPr>
            <a:spLocks noGrp="1" noRot="1" noChangeAspect="1" noChangeArrowheads="1" noTextEdit="1"/>
          </p:cNvSpPr>
          <p:nvPr>
            <p:ph type="sldImg"/>
          </p:nvPr>
        </p:nvSpPr>
        <p:spPr>
          <a:xfrm>
            <a:off x="1257300" y="800100"/>
            <a:ext cx="4800600" cy="3600450"/>
          </a:xfrm>
          <a:prstGeom prst="rect">
            <a:avLst/>
          </a:prstGeom>
          <a:ln/>
        </p:spPr>
      </p:sp>
      <p:sp>
        <p:nvSpPr>
          <p:cNvPr id="62468" name="Rectangle 3"/>
          <p:cNvSpPr>
            <a:spLocks noGrp="1" noChangeArrowheads="1"/>
          </p:cNvSpPr>
          <p:nvPr>
            <p:ph type="body" idx="1"/>
          </p:nvPr>
        </p:nvSpPr>
        <p:spPr>
          <a:xfrm>
            <a:off x="975360" y="4720590"/>
            <a:ext cx="5364480" cy="4320540"/>
          </a:xfrm>
          <a:noFill/>
          <a:ln/>
        </p:spPr>
        <p:txBody>
          <a:bodyPr/>
          <a:lstStyle/>
          <a:p>
            <a:pPr marL="241653" indent="-241653" eaLnBrk="1" hangingPunct="1"/>
            <a:r>
              <a:rPr lang="en-US" sz="800" dirty="0" smtClean="0"/>
              <a:t>1. During the trace, when I get to the output, ask them:</a:t>
            </a:r>
          </a:p>
          <a:p>
            <a:pPr marL="241653" indent="-241653" eaLnBrk="1" hangingPunct="1"/>
            <a:r>
              <a:rPr lang="en-US" sz="800" dirty="0" smtClean="0"/>
              <a:t>Is the blank space's underlying ASCII value used?</a:t>
            </a:r>
          </a:p>
          <a:p>
            <a:pPr marL="241653" indent="-241653" eaLnBrk="1" hangingPunct="1"/>
            <a:r>
              <a:rPr lang="en-US" sz="800" dirty="0" smtClean="0"/>
              <a:t>No – that only happens for a </a:t>
            </a:r>
            <a:r>
              <a:rPr lang="en-US" sz="800" b="1" dirty="0" smtClean="0"/>
              <a:t>char</a:t>
            </a:r>
            <a:r>
              <a:rPr lang="en-US" sz="800" dirty="0" smtClean="0"/>
              <a:t>; this is a string because of the double quotes!</a:t>
            </a:r>
          </a:p>
          <a:p>
            <a:pPr marL="241653" indent="-241653" eaLnBrk="1" hangingPunct="1"/>
            <a:endParaRPr lang="en-US" sz="800" dirty="0" smtClean="0"/>
          </a:p>
          <a:p>
            <a:pPr marL="241653" indent="-241653" eaLnBrk="1" hangingPunct="1"/>
            <a:r>
              <a:rPr lang="en-US" sz="800" dirty="0" smtClean="0"/>
              <a:t>2. I coax the students to trace this:</a:t>
            </a:r>
          </a:p>
          <a:p>
            <a:pPr marL="241653" indent="-241653" eaLnBrk="1" hangingPunct="1"/>
            <a:endParaRPr lang="en-US" sz="800" dirty="0" smtClean="0"/>
          </a:p>
          <a:p>
            <a:pPr marL="241653" indent="-241653" eaLnBrk="1" hangingPunct="1"/>
            <a:r>
              <a:rPr lang="en-US" sz="800" dirty="0" smtClean="0">
                <a:sym typeface="Symbol" pitchFamily="18" charset="2"/>
              </a:rPr>
              <a:t>	</a:t>
            </a:r>
            <a:r>
              <a:rPr lang="en-US" sz="800" u="sng" dirty="0" smtClean="0">
                <a:sym typeface="Symbol" pitchFamily="18" charset="2"/>
              </a:rPr>
              <a:t>x</a:t>
            </a:r>
            <a:r>
              <a:rPr lang="en-US" sz="800" dirty="0" smtClean="0">
                <a:sym typeface="Symbol" pitchFamily="18" charset="2"/>
              </a:rPr>
              <a:t>	</a:t>
            </a:r>
            <a:r>
              <a:rPr lang="en-US" sz="800" u="sng" dirty="0" smtClean="0">
                <a:sym typeface="Symbol" pitchFamily="18" charset="2"/>
              </a:rPr>
              <a:t>y</a:t>
            </a:r>
            <a:r>
              <a:rPr lang="en-US" sz="800" dirty="0" smtClean="0">
                <a:sym typeface="Symbol" pitchFamily="18" charset="2"/>
              </a:rPr>
              <a:t>	</a:t>
            </a:r>
            <a:r>
              <a:rPr lang="en-US" sz="800" u="sng" dirty="0" smtClean="0">
                <a:sym typeface="Symbol" pitchFamily="18" charset="2"/>
              </a:rPr>
              <a:t>output</a:t>
            </a:r>
          </a:p>
          <a:p>
            <a:pPr marL="241653" indent="-241653" eaLnBrk="1" hangingPunct="1"/>
            <a:r>
              <a:rPr lang="en-US" sz="800" dirty="0" smtClean="0">
                <a:sym typeface="Symbol" pitchFamily="18" charset="2"/>
              </a:rPr>
              <a:t>	?	?	5 5</a:t>
            </a:r>
          </a:p>
          <a:p>
            <a:pPr marL="241653" indent="-241653" eaLnBrk="1" hangingPunct="1"/>
            <a:r>
              <a:rPr lang="en-US" sz="800" dirty="0" smtClean="0">
                <a:sym typeface="Symbol" pitchFamily="18" charset="2"/>
              </a:rPr>
              <a:t>	4	5	5 4</a:t>
            </a:r>
          </a:p>
          <a:p>
            <a:pPr marL="241653" indent="-241653" eaLnBrk="1" hangingPunct="1"/>
            <a:r>
              <a:rPr lang="en-US" sz="800" dirty="0" smtClean="0">
                <a:sym typeface="Symbol" pitchFamily="18" charset="2"/>
              </a:rPr>
              <a:t>	5	4</a:t>
            </a:r>
          </a:p>
          <a:p>
            <a:pPr marL="241653" indent="-241653" eaLnBrk="1" hangingPunct="1"/>
            <a:r>
              <a:rPr lang="en-US" sz="800" dirty="0" smtClean="0">
                <a:sym typeface="Symbol" pitchFamily="18" charset="2"/>
              </a:rPr>
              <a:t>	4</a:t>
            </a:r>
          </a:p>
          <a:p>
            <a:pPr marL="241653" indent="-241653" eaLnBrk="1" hangingPunct="1"/>
            <a:r>
              <a:rPr lang="en-US" sz="800" dirty="0" smtClean="0">
                <a:sym typeface="Symbol" pitchFamily="18" charset="2"/>
              </a:rPr>
              <a:t>	5</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53E69B31-935D-4041-9369-251FE399D20B}" type="slidenum">
              <a:rPr lang="en-US" smtClean="0"/>
              <a:pPr/>
              <a:t>22</a:t>
            </a:fld>
            <a:endParaRPr lang="en-US" smtClean="0"/>
          </a:p>
        </p:txBody>
      </p:sp>
      <p:sp>
        <p:nvSpPr>
          <p:cNvPr id="63491" name="Rectangle 2"/>
          <p:cNvSpPr>
            <a:spLocks noGrp="1" noRot="1" noChangeAspect="1" noChangeArrowheads="1" noTextEdit="1"/>
          </p:cNvSpPr>
          <p:nvPr>
            <p:ph type="sldImg"/>
          </p:nvPr>
        </p:nvSpPr>
        <p:spPr>
          <a:xfrm>
            <a:off x="1257300" y="800100"/>
            <a:ext cx="4800600" cy="3600450"/>
          </a:xfrm>
          <a:prstGeom prst="rect">
            <a:avLst/>
          </a:prstGeom>
          <a:ln/>
        </p:spPr>
      </p:sp>
      <p:sp>
        <p:nvSpPr>
          <p:cNvPr id="63492" name="Rectangle 3"/>
          <p:cNvSpPr>
            <a:spLocks noGrp="1" noChangeArrowheads="1"/>
          </p:cNvSpPr>
          <p:nvPr>
            <p:ph type="body" idx="1"/>
          </p:nvPr>
        </p:nvSpPr>
        <p:spPr>
          <a:xfrm>
            <a:off x="975360" y="4800600"/>
            <a:ext cx="5364480" cy="4320540"/>
          </a:xfrm>
          <a:noFill/>
          <a:ln/>
        </p:spPr>
        <p:txBody>
          <a:bodyPr/>
          <a:lstStyle/>
          <a:p>
            <a:pPr marL="241653" indent="-241653" eaLnBrk="1" hangingPunct="1"/>
            <a:r>
              <a:rPr lang="en-US" sz="800" dirty="0" smtClean="0"/>
              <a:t>1. I ask the students to do the trace on their own before we cover it together.</a:t>
            </a:r>
          </a:p>
          <a:p>
            <a:pPr marL="241653" indent="-241653" eaLnBrk="1" hangingPunct="1"/>
            <a:endParaRPr lang="en-US" sz="800" dirty="0" smtClean="0"/>
          </a:p>
          <a:p>
            <a:pPr marL="241653" indent="-241653" eaLnBrk="1" hangingPunct="1"/>
            <a:r>
              <a:rPr lang="en-US" sz="800" dirty="0" smtClean="0"/>
              <a:t>2. During the trace, when I need to decide whether to do the + or the -- first, ask them:</a:t>
            </a:r>
          </a:p>
          <a:p>
            <a:pPr marL="241653" indent="-241653" eaLnBrk="1" hangingPunct="1"/>
            <a:r>
              <a:rPr lang="en-US" sz="800" dirty="0" smtClean="0"/>
              <a:t>Which has higher precedence, + or --?</a:t>
            </a:r>
          </a:p>
          <a:p>
            <a:pPr marL="241653" indent="-241653" eaLnBrk="1" hangingPunct="1"/>
            <a:r>
              <a:rPr lang="en-US" sz="800" dirty="0" smtClean="0"/>
              <a:t>See the operator precedence table in Appendix 2.</a:t>
            </a:r>
          </a:p>
          <a:p>
            <a:pPr marL="241653" indent="-241653" eaLnBrk="1" hangingPunct="1"/>
            <a:r>
              <a:rPr lang="en-US" sz="800" dirty="0" smtClean="0"/>
              <a:t>As expected, the increment and decrement operators have higher precedence.</a:t>
            </a:r>
          </a:p>
          <a:p>
            <a:pPr marL="241653" indent="-241653" eaLnBrk="1" hangingPunct="1"/>
            <a:endParaRPr lang="en-US" sz="800" dirty="0" smtClean="0"/>
          </a:p>
          <a:p>
            <a:pPr marL="241653" indent="-241653" eaLnBrk="1" hangingPunct="1"/>
            <a:r>
              <a:rPr lang="en-US" sz="800" dirty="0" smtClean="0"/>
              <a:t>3. I coax the students to trace this:</a:t>
            </a:r>
          </a:p>
          <a:p>
            <a:pPr marL="241653" indent="-241653" eaLnBrk="1" hangingPunct="1"/>
            <a:endParaRPr lang="en-US" sz="800" dirty="0" smtClean="0"/>
          </a:p>
          <a:p>
            <a:pPr marL="241653" indent="-241653" eaLnBrk="1" hangingPunct="1"/>
            <a:r>
              <a:rPr lang="en-US" sz="800" dirty="0" smtClean="0">
                <a:sym typeface="Symbol" pitchFamily="18" charset="2"/>
              </a:rPr>
              <a:t>	</a:t>
            </a:r>
            <a:r>
              <a:rPr lang="en-US" sz="800" u="sng" dirty="0" smtClean="0">
                <a:sym typeface="Symbol" pitchFamily="18" charset="2"/>
              </a:rPr>
              <a:t>a</a:t>
            </a:r>
            <a:r>
              <a:rPr lang="en-US" sz="800" dirty="0" smtClean="0">
                <a:sym typeface="Symbol" pitchFamily="18" charset="2"/>
              </a:rPr>
              <a:t>	</a:t>
            </a:r>
            <a:r>
              <a:rPr lang="en-US" sz="800" u="sng" dirty="0" smtClean="0">
                <a:sym typeface="Symbol" pitchFamily="18" charset="2"/>
              </a:rPr>
              <a:t>b</a:t>
            </a:r>
            <a:r>
              <a:rPr lang="en-US" sz="800" dirty="0" smtClean="0">
                <a:sym typeface="Symbol" pitchFamily="18" charset="2"/>
              </a:rPr>
              <a:t>	</a:t>
            </a:r>
            <a:r>
              <a:rPr lang="en-US" sz="800" u="sng" dirty="0" smtClean="0">
                <a:sym typeface="Symbol" pitchFamily="18" charset="2"/>
              </a:rPr>
              <a:t>c</a:t>
            </a:r>
            <a:r>
              <a:rPr lang="en-US" sz="800" dirty="0" smtClean="0">
                <a:sym typeface="Symbol" pitchFamily="18" charset="2"/>
              </a:rPr>
              <a:t>	</a:t>
            </a:r>
            <a:r>
              <a:rPr lang="en-US" sz="800" u="sng" dirty="0" smtClean="0">
                <a:sym typeface="Symbol" pitchFamily="18" charset="2"/>
              </a:rPr>
              <a:t>output</a:t>
            </a:r>
          </a:p>
          <a:p>
            <a:pPr marL="241653" indent="-241653" eaLnBrk="1" hangingPunct="1"/>
            <a:r>
              <a:rPr lang="en-US" sz="800" dirty="0" smtClean="0">
                <a:sym typeface="Symbol" pitchFamily="18" charset="2"/>
              </a:rPr>
              <a:t>	?	?	?	6 6 13</a:t>
            </a:r>
          </a:p>
          <a:p>
            <a:pPr marL="241653" indent="-241653" eaLnBrk="1" hangingPunct="1"/>
            <a:r>
              <a:rPr lang="en-US" sz="800" dirty="0" smtClean="0">
                <a:sym typeface="Symbol" pitchFamily="18" charset="2"/>
              </a:rPr>
              <a:t>	8	7	13</a:t>
            </a:r>
          </a:p>
          <a:p>
            <a:pPr marL="241653" indent="-241653" eaLnBrk="1" hangingPunct="1"/>
            <a:r>
              <a:rPr lang="en-US" sz="800" dirty="0" smtClean="0">
                <a:sym typeface="Symbol" pitchFamily="18" charset="2"/>
              </a:rPr>
              <a:t>	7	6</a:t>
            </a:r>
          </a:p>
          <a:p>
            <a:pPr marL="241653" indent="-241653" eaLnBrk="1" hangingPunct="1"/>
            <a:r>
              <a:rPr lang="en-US" sz="800" dirty="0" smtClean="0">
                <a:sym typeface="Symbol" pitchFamily="18" charset="2"/>
              </a:rPr>
              <a:t>	6</a:t>
            </a:r>
          </a:p>
          <a:p>
            <a:pPr marL="241653" indent="-241653" eaLnBrk="1" hangingPunct="1"/>
            <a:endParaRPr lang="en-US" sz="800" dirty="0" smtClean="0">
              <a:sym typeface="Symbol" pitchFamily="18" charset="2"/>
            </a:endParaRPr>
          </a:p>
          <a:p>
            <a:pPr marL="241653" indent="-241653" eaLnBrk="1" hangingPunct="1"/>
            <a:r>
              <a:rPr lang="en-US" sz="800" dirty="0" smtClean="0">
                <a:sym typeface="Symbol" pitchFamily="18" charset="2"/>
              </a:rPr>
              <a:t>4. When writing code, how do you decide which mode to use – prefix or postfix?</a:t>
            </a:r>
          </a:p>
          <a:p>
            <a:pPr marL="241653" indent="-241653" eaLnBrk="1" hangingPunct="1"/>
            <a:r>
              <a:rPr lang="en-US" sz="800" dirty="0" smtClean="0">
                <a:sym typeface="Symbol" pitchFamily="18" charset="2"/>
              </a:rPr>
              <a:t>It depends on the rest of your code!</a:t>
            </a:r>
          </a:p>
          <a:p>
            <a:pPr marL="241653" indent="-241653" eaLnBrk="1" hangingPunct="1"/>
            <a:endParaRPr lang="en-US" sz="800" dirty="0" smtClean="0">
              <a:sym typeface="Symbol" pitchFamily="18" charset="2"/>
            </a:endParaRPr>
          </a:p>
          <a:p>
            <a:pPr marL="241653" indent="-241653" eaLnBrk="1" hangingPunct="1"/>
            <a:r>
              <a:rPr lang="en-US" sz="800" dirty="0" smtClean="0">
                <a:sym typeface="Symbol" pitchFamily="18" charset="2"/>
              </a:rPr>
              <a:t>5. Usually, you'll use the increment and decrement operators on a line by themselves or in the third component of a for-loop heading.</a:t>
            </a:r>
          </a:p>
          <a:p>
            <a:pPr marL="241653" indent="-241653" eaLnBrk="1" hangingPunct="1"/>
            <a:r>
              <a:rPr lang="en-US" sz="800" dirty="0" smtClean="0">
                <a:sym typeface="Symbol" pitchFamily="18" charset="2"/>
              </a:rPr>
              <a:t>In those cases, postfix mode is usually used, but you can use prefix mode as an alternative and it won't make any difference.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5C6429D-72A3-49FC-8E27-F81A69578B16}" type="slidenum">
              <a:rPr lang="en-US" smtClean="0"/>
              <a:pPr/>
              <a:t>23</a:t>
            </a:fld>
            <a:endParaRPr lang="en-US" smtClean="0"/>
          </a:p>
        </p:txBody>
      </p:sp>
      <p:sp>
        <p:nvSpPr>
          <p:cNvPr id="64515" name="Rectangle 2"/>
          <p:cNvSpPr>
            <a:spLocks noGrp="1" noRot="1" noChangeAspect="1" noChangeArrowheads="1" noTextEdit="1"/>
          </p:cNvSpPr>
          <p:nvPr>
            <p:ph type="sldImg"/>
          </p:nvPr>
        </p:nvSpPr>
        <p:spPr>
          <a:xfrm>
            <a:off x="1257300" y="720725"/>
            <a:ext cx="4800600" cy="3600450"/>
          </a:xfrm>
          <a:prstGeom prst="rect">
            <a:avLst/>
          </a:prstGeom>
          <a:ln/>
        </p:spPr>
      </p:sp>
      <p:sp>
        <p:nvSpPr>
          <p:cNvPr id="64516" name="Rectangle 3"/>
          <p:cNvSpPr>
            <a:spLocks noGrp="1" noChangeArrowheads="1"/>
          </p:cNvSpPr>
          <p:nvPr>
            <p:ph type="body" idx="1"/>
          </p:nvPr>
        </p:nvSpPr>
        <p:spPr>
          <a:noFill/>
          <a:ln/>
        </p:spPr>
        <p:txBody>
          <a:bodyPr/>
          <a:lstStyle/>
          <a:p>
            <a:pPr marL="241653" indent="-241653" eaLnBrk="1" hangingPunct="1"/>
            <a:r>
              <a:rPr lang="en-US" sz="800" dirty="0" smtClean="0"/>
              <a:t>Which assignment operation is done first?</a:t>
            </a:r>
          </a:p>
          <a:p>
            <a:pPr marL="241653" indent="-241653" eaLnBrk="1" hangingPunct="1"/>
            <a:r>
              <a:rPr lang="en-US" sz="800" dirty="0" smtClean="0"/>
              <a:t>The second one is done first since the assignment operator uses right-to-left </a:t>
            </a:r>
            <a:r>
              <a:rPr lang="en-US" sz="800" dirty="0" err="1" smtClean="0"/>
              <a:t>associativity</a:t>
            </a:r>
            <a:r>
              <a:rPr lang="en-US" sz="800" dirty="0" smtClean="0"/>
              <a:t>.</a:t>
            </a:r>
          </a:p>
          <a:p>
            <a:pPr marL="241653" indent="-241653" eaLnBrk="1" hangingPunct="1"/>
            <a:endParaRPr lang="en-US" sz="800" dirty="0" smtClean="0"/>
          </a:p>
          <a:p>
            <a:pPr marL="241653" indent="-241653" eaLnBrk="1" hangingPunct="1"/>
            <a:r>
              <a:rPr lang="en-US" sz="800" dirty="0" smtClean="0"/>
              <a:t>I put parentheses around the </a:t>
            </a:r>
            <a:r>
              <a:rPr lang="en-US" sz="800" b="1" dirty="0" smtClean="0"/>
              <a:t>b = c</a:t>
            </a:r>
            <a:r>
              <a:rPr lang="en-US" sz="800" dirty="0" smtClean="0"/>
              <a:t> expression and point out that that expression is embedded inside the larger assignment statement.</a:t>
            </a:r>
          </a:p>
          <a:p>
            <a:pPr marL="241653" indent="-241653" eaLnBrk="1" hangingPunct="1"/>
            <a:endParaRPr lang="en-US" sz="800" dirty="0" smtClean="0"/>
          </a:p>
          <a:p>
            <a:pPr marL="241653" indent="-241653" eaLnBrk="1" hangingPunct="1"/>
            <a:r>
              <a:rPr lang="en-US" sz="800" dirty="0" smtClean="0"/>
              <a:t>What does the b = c expression evaluate to?</a:t>
            </a:r>
          </a:p>
          <a:p>
            <a:pPr marL="241653" indent="-241653" eaLnBrk="1" hangingPunct="1"/>
            <a:r>
              <a:rPr lang="en-US" sz="800" dirty="0" smtClean="0"/>
              <a:t>5!</a:t>
            </a:r>
          </a:p>
          <a:p>
            <a:pPr marL="241653" indent="-241653" eaLnBrk="1" hangingPunct="1"/>
            <a:r>
              <a:rPr lang="en-US" sz="800" dirty="0" smtClean="0"/>
              <a:t>Therefore, in completing the </a:t>
            </a:r>
            <a:r>
              <a:rPr lang="en-US" sz="800" b="1" dirty="0" smtClean="0"/>
              <a:t>a = b = c;</a:t>
            </a:r>
            <a:r>
              <a:rPr lang="en-US" sz="800" dirty="0" smtClean="0"/>
              <a:t> trace, replace the </a:t>
            </a:r>
            <a:r>
              <a:rPr lang="en-US" sz="800" b="1" dirty="0" smtClean="0"/>
              <a:t>b = c</a:t>
            </a:r>
            <a:r>
              <a:rPr lang="en-US" sz="800" dirty="0" smtClean="0"/>
              <a:t> expression with 5 and the new statement becomes </a:t>
            </a:r>
            <a:r>
              <a:rPr lang="en-US" sz="800" b="1" dirty="0" smtClean="0"/>
              <a:t>a = 5</a:t>
            </a:r>
            <a:r>
              <a:rPr lang="en-US" sz="800" dirty="0" smtClean="0"/>
              <a:t>.</a:t>
            </a:r>
          </a:p>
          <a:p>
            <a:pPr marL="241653" indent="-241653" eaLnBrk="1" hangingPunct="1"/>
            <a:endParaRPr lang="en-US" sz="80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6E9CDB1-BC32-4AB3-8C7C-0E1EC184328A}" type="slidenum">
              <a:rPr lang="en-US" smtClean="0"/>
              <a:pPr/>
              <a:t>24</a:t>
            </a:fld>
            <a:endParaRPr lang="en-US" smtClean="0"/>
          </a:p>
        </p:txBody>
      </p:sp>
      <p:sp>
        <p:nvSpPr>
          <p:cNvPr id="66563" name="Rectangle 2"/>
          <p:cNvSpPr>
            <a:spLocks noGrp="1" noRot="1" noChangeAspect="1" noChangeArrowheads="1" noTextEdit="1"/>
          </p:cNvSpPr>
          <p:nvPr>
            <p:ph type="sldImg"/>
          </p:nvPr>
        </p:nvSpPr>
        <p:spPr>
          <a:xfrm>
            <a:off x="1257300" y="720725"/>
            <a:ext cx="4800600" cy="3600450"/>
          </a:xfrm>
          <a:prstGeom prst="rect">
            <a:avLst/>
          </a:prstGeom>
          <a:ln/>
        </p:spPr>
      </p:sp>
      <p:sp>
        <p:nvSpPr>
          <p:cNvPr id="66564" name="Rectangle 3"/>
          <p:cNvSpPr>
            <a:spLocks noGrp="1" noChangeArrowheads="1"/>
          </p:cNvSpPr>
          <p:nvPr>
            <p:ph type="body" idx="1"/>
          </p:nvPr>
        </p:nvSpPr>
        <p:spPr>
          <a:noFill/>
          <a:ln/>
        </p:spPr>
        <p:txBody>
          <a:bodyPr/>
          <a:lstStyle/>
          <a:p>
            <a:pPr marL="241653" indent="-241653" eaLnBrk="1" hangingPunct="1"/>
            <a:r>
              <a:rPr lang="en-US" sz="800" dirty="0" smtClean="0"/>
              <a:t>1. Remember, I use italicized text inside angled brackets to indicate that something is a description, not a reserved word.</a:t>
            </a:r>
          </a:p>
          <a:p>
            <a:pPr marL="241653" indent="-241653" eaLnBrk="1" hangingPunct="1"/>
            <a:r>
              <a:rPr lang="en-US" sz="800" dirty="0" smtClean="0"/>
              <a:t>condition, expression1, and expression2 are descriptions; ? and : are reserved symbols that you enter verbatim.</a:t>
            </a:r>
          </a:p>
          <a:p>
            <a:pPr marL="241653" indent="-241653" eaLnBrk="1" hangingPunct="1"/>
            <a:endParaRPr lang="en-US" sz="800" dirty="0" smtClean="0"/>
          </a:p>
          <a:p>
            <a:pPr marL="241653" indent="-241653" eaLnBrk="1" hangingPunct="1"/>
            <a:r>
              <a:rPr lang="en-US" sz="800" dirty="0" smtClean="0"/>
              <a:t>2. Think of the first expression as the true part of an </a:t>
            </a:r>
            <a:r>
              <a:rPr lang="en-US" sz="800" b="1" dirty="0" smtClean="0"/>
              <a:t>if else</a:t>
            </a:r>
            <a:r>
              <a:rPr lang="en-US" sz="800" dirty="0" smtClean="0"/>
              <a:t> statement.</a:t>
            </a:r>
          </a:p>
          <a:p>
            <a:pPr marL="241653" indent="-241653" eaLnBrk="1" hangingPunct="1"/>
            <a:r>
              <a:rPr lang="en-US" sz="800" dirty="0" smtClean="0"/>
              <a:t>Think of the second expression as the false part of an </a:t>
            </a:r>
            <a:r>
              <a:rPr lang="en-US" sz="800" b="1" dirty="0" smtClean="0"/>
              <a:t>if else</a:t>
            </a:r>
            <a:r>
              <a:rPr lang="en-US" sz="800" dirty="0" smtClean="0"/>
              <a:t> statement.</a:t>
            </a:r>
          </a:p>
          <a:p>
            <a:pPr marL="241653" indent="-241653" eaLnBrk="1" hangingPunct="1"/>
            <a:endParaRPr lang="en-US" sz="800" dirty="0" smtClean="0"/>
          </a:p>
          <a:p>
            <a:pPr marL="241653" indent="-241653" eaLnBrk="1" hangingPunct="1"/>
            <a:r>
              <a:rPr lang="en-US" sz="800" dirty="0" smtClean="0"/>
              <a:t>3. (2&gt;5) ? 2+1 : 5-1  =&gt;  (false) ? 3 : 4  =&gt;  4</a:t>
            </a:r>
          </a:p>
          <a:p>
            <a:pPr marL="241653" indent="-241653" eaLnBrk="1" hangingPunct="1"/>
            <a:endParaRPr lang="en-US" sz="800" dirty="0" smtClean="0"/>
          </a:p>
          <a:p>
            <a:pPr marL="241653" indent="-241653" eaLnBrk="1" hangingPunct="1"/>
            <a:r>
              <a:rPr lang="en-US" sz="800" dirty="0" smtClean="0"/>
              <a:t>4. The parentheses are not required, but I recommend using them because they improve readability.</a:t>
            </a:r>
          </a:p>
          <a:p>
            <a:pPr marL="241653" indent="-241653" eaLnBrk="1" hangingPunct="1"/>
            <a:endParaRPr lang="en-US" sz="800" dirty="0" smtClean="0"/>
          </a:p>
          <a:p>
            <a:pPr marL="241653" indent="-241653" eaLnBrk="1" hangingPunct="1"/>
            <a:r>
              <a:rPr lang="en-US" sz="800" dirty="0" smtClean="0"/>
              <a:t>5. What functionality does this expression implement?</a:t>
            </a:r>
          </a:p>
          <a:p>
            <a:pPr marL="241653" indent="-241653" eaLnBrk="1" hangingPunct="1"/>
            <a:r>
              <a:rPr lang="en-US" sz="800" dirty="0" smtClean="0"/>
              <a:t>If finds the maximum between 2 numbers.</a:t>
            </a:r>
          </a:p>
          <a:p>
            <a:pPr marL="241653" indent="-241653" eaLnBrk="1" hangingPunct="1"/>
            <a:r>
              <a:rPr lang="en-US" sz="800" dirty="0" smtClean="0">
                <a:sym typeface="Symbol" pitchFamily="18" charset="2"/>
              </a:rPr>
              <a:t>If x is greater, what does it evaluate to? x!</a:t>
            </a:r>
          </a:p>
          <a:p>
            <a:pPr marL="241653" indent="-241653" eaLnBrk="1" hangingPunct="1"/>
            <a:r>
              <a:rPr lang="en-US" sz="800" dirty="0" smtClean="0">
                <a:sym typeface="Symbol" pitchFamily="18" charset="2"/>
              </a:rPr>
              <a:t>If y is greater, what does it evaluate to? 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927CEEF-E946-47E9-9733-AF7310E2F7CD}" type="slidenum">
              <a:rPr lang="en-US" smtClean="0"/>
              <a:pPr/>
              <a:t>25</a:t>
            </a:fld>
            <a:endParaRPr lang="en-US" smtClean="0"/>
          </a:p>
        </p:txBody>
      </p:sp>
      <p:sp>
        <p:nvSpPr>
          <p:cNvPr id="67587" name="Rectangle 2"/>
          <p:cNvSpPr>
            <a:spLocks noGrp="1" noRot="1" noChangeAspect="1" noChangeArrowheads="1" noTextEdit="1"/>
          </p:cNvSpPr>
          <p:nvPr>
            <p:ph type="sldImg"/>
          </p:nvPr>
        </p:nvSpPr>
        <p:spPr>
          <a:xfrm>
            <a:off x="1257300" y="720725"/>
            <a:ext cx="4800600" cy="3600450"/>
          </a:xfrm>
          <a:prstGeom prst="rect">
            <a:avLst/>
          </a:prstGeom>
          <a:ln/>
        </p:spPr>
      </p:sp>
      <p:sp>
        <p:nvSpPr>
          <p:cNvPr id="67588" name="Rectangle 3"/>
          <p:cNvSpPr>
            <a:spLocks noGrp="1" noChangeArrowheads="1"/>
          </p:cNvSpPr>
          <p:nvPr>
            <p:ph type="body" idx="1"/>
          </p:nvPr>
        </p:nvSpPr>
        <p:spPr>
          <a:noFill/>
          <a:ln/>
        </p:spPr>
        <p:txBody>
          <a:bodyPr/>
          <a:lstStyle/>
          <a:p>
            <a:pPr marL="241653" indent="-241653" eaLnBrk="1" hangingPunct="1">
              <a:lnSpc>
                <a:spcPct val="90000"/>
              </a:lnSpc>
              <a:buAutoNum type="arabicPeriod"/>
            </a:pPr>
            <a:r>
              <a:rPr lang="en-US" sz="1000" dirty="0" smtClean="0"/>
              <a:t>Note the conditional operator expressions within the += assignment statement.</a:t>
            </a:r>
          </a:p>
          <a:p>
            <a:pPr marL="241653" indent="-241653" eaLnBrk="1" hangingPunct="1">
              <a:lnSpc>
                <a:spcPct val="90000"/>
              </a:lnSpc>
              <a:buAutoNum type="arabicPeriod"/>
            </a:pPr>
            <a:endParaRPr lang="en-US" sz="1000"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3EEC79E-2074-4916-977A-0F850ECF691C}" type="slidenum">
              <a:rPr lang="en-US" smtClean="0"/>
              <a:pPr/>
              <a:t>26</a:t>
            </a:fld>
            <a:endParaRPr lang="en-US" smtClean="0"/>
          </a:p>
        </p:txBody>
      </p:sp>
      <p:sp>
        <p:nvSpPr>
          <p:cNvPr id="72707" name="Rectangle 2"/>
          <p:cNvSpPr>
            <a:spLocks noGrp="1" noRot="1" noChangeAspect="1" noChangeArrowheads="1" noTextEdit="1"/>
          </p:cNvSpPr>
          <p:nvPr>
            <p:ph type="sldImg"/>
          </p:nvPr>
        </p:nvSpPr>
        <p:spPr>
          <a:xfrm>
            <a:off x="1257300" y="720725"/>
            <a:ext cx="4800600" cy="3600450"/>
          </a:xfrm>
          <a:prstGeom prst="rect">
            <a:avLst/>
          </a:prstGeom>
          <a:ln/>
        </p:spPr>
      </p:sp>
      <p:sp>
        <p:nvSpPr>
          <p:cNvPr id="72708" name="Rectangle 3"/>
          <p:cNvSpPr>
            <a:spLocks noGrp="1" noChangeArrowheads="1"/>
          </p:cNvSpPr>
          <p:nvPr>
            <p:ph type="body" idx="1"/>
          </p:nvPr>
        </p:nvSpPr>
        <p:spPr>
          <a:noFill/>
          <a:ln/>
        </p:spPr>
        <p:txBody>
          <a:bodyPr/>
          <a:lstStyle/>
          <a:p>
            <a:pPr eaLnBrk="1" hangingPunct="1"/>
            <a:r>
              <a:rPr lang="en-US" sz="800" dirty="0" smtClean="0"/>
              <a:t>1. Any concerns about attempted parsing of a null value?</a:t>
            </a:r>
          </a:p>
          <a:p>
            <a:pPr eaLnBrk="1" hangingPunct="1"/>
            <a:r>
              <a:rPr lang="en-US" sz="800" dirty="0" smtClean="0"/>
              <a:t>Normally, parsing a null generates</a:t>
            </a:r>
            <a:r>
              <a:rPr lang="en-US" sz="800" baseline="0" dirty="0" smtClean="0"/>
              <a:t> an error (crash).</a:t>
            </a:r>
            <a:endParaRPr lang="en-US" sz="800" dirty="0" smtClean="0"/>
          </a:p>
          <a:p>
            <a:pPr eaLnBrk="1" hangingPunct="1"/>
            <a:r>
              <a:rPr lang="en-US" sz="800" dirty="0" smtClean="0"/>
              <a:t>However, that can never occur with this code. Why?</a:t>
            </a:r>
          </a:p>
          <a:p>
            <a:pPr eaLnBrk="1" hangingPunct="1"/>
            <a:endParaRPr lang="en-US" sz="800" dirty="0" smtClean="0"/>
          </a:p>
          <a:p>
            <a:pPr eaLnBrk="1" hangingPunct="1"/>
            <a:r>
              <a:rPr lang="en-US" sz="800" dirty="0" smtClean="0"/>
              <a:t>2. If the left side of an "&amp;&amp;" or the left side of an "||" determines the final result, then the JVM does not evaluate the right side.</a:t>
            </a:r>
          </a:p>
          <a:p>
            <a:pPr eaLnBrk="1" hangingPunct="1"/>
            <a:r>
              <a:rPr lang="en-US" sz="800" dirty="0" smtClean="0"/>
              <a:t>Thus, if the user enters null, the JVM skips the division operation because the left side of the &amp;&amp; expression is false and false &amp;&amp; anything is false. </a:t>
            </a:r>
          </a:p>
          <a:p>
            <a:pPr eaLnBrk="1" hangingPunct="1"/>
            <a:endParaRPr lang="en-US" sz="80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88B63D48-607E-40DA-957D-92CA338E3CFA}" type="slidenum">
              <a:rPr lang="en-US" smtClean="0"/>
              <a:pPr/>
              <a:t>27</a:t>
            </a:fld>
            <a:endParaRPr lang="en-US" smtClean="0"/>
          </a:p>
        </p:txBody>
      </p:sp>
      <p:sp>
        <p:nvSpPr>
          <p:cNvPr id="74755" name="Rectangle 2"/>
          <p:cNvSpPr>
            <a:spLocks noGrp="1" noRot="1" noChangeAspect="1" noChangeArrowheads="1" noTextEdit="1"/>
          </p:cNvSpPr>
          <p:nvPr>
            <p:ph type="sldImg"/>
          </p:nvPr>
        </p:nvSpPr>
        <p:spPr>
          <a:xfrm>
            <a:off x="1257300" y="720725"/>
            <a:ext cx="4800600" cy="3600450"/>
          </a:xfrm>
          <a:prstGeom prst="rect">
            <a:avLst/>
          </a:prstGeom>
          <a:ln/>
        </p:spPr>
      </p:sp>
      <p:sp>
        <p:nvSpPr>
          <p:cNvPr id="74756" name="Rectangle 3"/>
          <p:cNvSpPr>
            <a:spLocks noGrp="1" noChangeArrowheads="1"/>
          </p:cNvSpPr>
          <p:nvPr>
            <p:ph type="body" idx="1"/>
          </p:nvPr>
        </p:nvSpPr>
        <p:spPr>
          <a:noFill/>
          <a:ln/>
        </p:spPr>
        <p:txBody>
          <a:bodyPr/>
          <a:lstStyle/>
          <a:p>
            <a:pPr eaLnBrk="1" hangingPunct="1">
              <a:lnSpc>
                <a:spcPct val="90000"/>
              </a:lnSpc>
            </a:pPr>
            <a:r>
              <a:rPr lang="en-US" sz="800" dirty="0" smtClean="0"/>
              <a:t>1. Note how the empty statement is appropriate here because the compiler requires that you have a statement inside the for loop, but you don't want to do anything inside the for loop.</a:t>
            </a:r>
          </a:p>
          <a:p>
            <a:pPr eaLnBrk="1" hangingPunct="1">
              <a:lnSpc>
                <a:spcPct val="90000"/>
              </a:lnSpc>
            </a:pPr>
            <a:endParaRPr lang="en-US" sz="800" dirty="0" smtClean="0"/>
          </a:p>
          <a:p>
            <a:pPr eaLnBrk="1" hangingPunct="1">
              <a:lnSpc>
                <a:spcPct val="90000"/>
              </a:lnSpc>
            </a:pPr>
            <a:r>
              <a:rPr lang="en-US" sz="800" dirty="0" smtClean="0"/>
              <a:t>2. The for loop simply counts up to 1 billion.</a:t>
            </a:r>
          </a:p>
          <a:p>
            <a:pPr eaLnBrk="1" hangingPunct="1">
              <a:lnSpc>
                <a:spcPct val="90000"/>
              </a:lnSpc>
            </a:pPr>
            <a:r>
              <a:rPr lang="en-US" sz="800" dirty="0" smtClean="0"/>
              <a:t>Each time through the loop, the loop's body gets executed and in this case the body is just the empty statement.</a:t>
            </a:r>
          </a:p>
          <a:p>
            <a:pPr eaLnBrk="1" hangingPunct="1">
              <a:lnSpc>
                <a:spcPct val="90000"/>
              </a:lnSpc>
            </a:pPr>
            <a:r>
              <a:rPr lang="en-US" sz="800" dirty="0" smtClean="0"/>
              <a:t>All that counting takes time.</a:t>
            </a:r>
          </a:p>
          <a:p>
            <a:pPr eaLnBrk="1" hangingPunct="1">
              <a:lnSpc>
                <a:spcPct val="90000"/>
              </a:lnSpc>
            </a:pPr>
            <a:r>
              <a:rPr lang="en-US" sz="800" dirty="0" smtClean="0"/>
              <a:t>On my home PC, it takes about four seconds.</a:t>
            </a:r>
          </a:p>
          <a:p>
            <a:pPr eaLnBrk="1" hangingPunct="1">
              <a:lnSpc>
                <a:spcPct val="90000"/>
              </a:lnSpc>
            </a:pPr>
            <a:endParaRPr lang="en-US" sz="800" dirty="0" smtClean="0"/>
          </a:p>
          <a:p>
            <a:pPr eaLnBrk="1" hangingPunct="1">
              <a:lnSpc>
                <a:spcPct val="90000"/>
              </a:lnSpc>
            </a:pPr>
            <a:r>
              <a:rPr lang="en-US" sz="800" dirty="0" smtClean="0"/>
              <a:t>3. So why would you want to add a delay to your program?</a:t>
            </a:r>
          </a:p>
          <a:p>
            <a:pPr eaLnBrk="1" hangingPunct="1">
              <a:lnSpc>
                <a:spcPct val="90000"/>
              </a:lnSpc>
            </a:pPr>
            <a:r>
              <a:rPr lang="en-US" sz="800" dirty="0" smtClean="0"/>
              <a:t>Suppose you're writing a game program that needs to have a monster appear for only a certain time interval.</a:t>
            </a:r>
          </a:p>
          <a:p>
            <a:pPr eaLnBrk="1" hangingPunct="1">
              <a:lnSpc>
                <a:spcPct val="90000"/>
              </a:lnSpc>
            </a:pPr>
            <a:r>
              <a:rPr lang="en-US" sz="800" dirty="0" smtClean="0"/>
              <a:t>To implement that functionality, print the monster, execute the delay loop, and then erase the monster.</a:t>
            </a:r>
          </a:p>
          <a:p>
            <a:pPr eaLnBrk="1" hangingPunct="1">
              <a:lnSpc>
                <a:spcPct val="90000"/>
              </a:lnSpc>
            </a:pPr>
            <a:endParaRPr lang="en-US" sz="800" dirty="0" smtClean="0"/>
          </a:p>
          <a:p>
            <a:pPr eaLnBrk="1" hangingPunct="1">
              <a:lnSpc>
                <a:spcPct val="90000"/>
              </a:lnSpc>
            </a:pPr>
            <a:r>
              <a:rPr lang="en-US" sz="800" dirty="0" smtClean="0"/>
              <a:t>4. You might want to use this code as part of a first-cut attempt at implementing the disappearing-monster functionality.</a:t>
            </a:r>
          </a:p>
          <a:p>
            <a:pPr eaLnBrk="1" hangingPunct="1">
              <a:lnSpc>
                <a:spcPct val="90000"/>
              </a:lnSpc>
            </a:pPr>
            <a:r>
              <a:rPr lang="en-US" sz="800" dirty="0" smtClean="0"/>
              <a:t>But don't use it for your  final implementation.</a:t>
            </a:r>
          </a:p>
          <a:p>
            <a:pPr eaLnBrk="1" hangingPunct="1">
              <a:lnSpc>
                <a:spcPct val="90000"/>
              </a:lnSpc>
            </a:pPr>
            <a:r>
              <a:rPr lang="en-US" sz="800" dirty="0" smtClean="0"/>
              <a:t>Why?</a:t>
            </a:r>
          </a:p>
          <a:p>
            <a:pPr eaLnBrk="1" hangingPunct="1">
              <a:lnSpc>
                <a:spcPct val="90000"/>
              </a:lnSpc>
            </a:pPr>
            <a:r>
              <a:rPr lang="en-US" sz="800" dirty="0" smtClean="0"/>
              <a:t>Because the amount of delay is dependent on the speed of the PC that runs the program.</a:t>
            </a:r>
          </a:p>
          <a:p>
            <a:pPr eaLnBrk="1" hangingPunct="1">
              <a:lnSpc>
                <a:spcPct val="90000"/>
              </a:lnSpc>
            </a:pPr>
            <a:r>
              <a:rPr lang="en-US" sz="800" dirty="0" smtClean="0"/>
              <a:t>So slow PCs would have monsters that linger too long and fast PCs would have monsters that disappear too quickly.</a:t>
            </a:r>
          </a:p>
          <a:p>
            <a:pPr eaLnBrk="1" hangingPunct="1">
              <a:lnSpc>
                <a:spcPct val="90000"/>
              </a:lnSpc>
            </a:pPr>
            <a:endParaRPr lang="en-US" sz="800" dirty="0" smtClean="0"/>
          </a:p>
          <a:p>
            <a:pPr eaLnBrk="1" hangingPunct="1">
              <a:lnSpc>
                <a:spcPct val="90000"/>
              </a:lnSpc>
            </a:pPr>
            <a:r>
              <a:rPr lang="en-US" sz="800" dirty="0" smtClean="0"/>
              <a:t>5. In your final implementation, you should use the Thread class's sleep method which allows you to precisely specify the amount of delay.</a:t>
            </a:r>
          </a:p>
          <a:p>
            <a:pPr eaLnBrk="1" hangingPunct="1">
              <a:lnSpc>
                <a:spcPct val="90000"/>
              </a:lnSpc>
            </a:pPr>
            <a:r>
              <a:rPr lang="en-US" sz="800" dirty="0" smtClean="0"/>
              <a:t>We're not going to cover the sleep method because to understand it, you need to understand exception handling and we haven't covered exception handling yet.</a:t>
            </a:r>
          </a:p>
          <a:p>
            <a:pPr eaLnBrk="1" hangingPunct="1">
              <a:lnSpc>
                <a:spcPct val="90000"/>
              </a:lnSpc>
            </a:pPr>
            <a:endParaRPr lang="en-US" sz="800" dirty="0" smtClean="0"/>
          </a:p>
          <a:p>
            <a:pPr eaLnBrk="1" hangingPunct="1">
              <a:lnSpc>
                <a:spcPct val="90000"/>
              </a:lnSpc>
            </a:pPr>
            <a:r>
              <a:rPr lang="en-US" sz="800" dirty="0" smtClean="0"/>
              <a:t>[This adds a delay of 1000 milliseconds = 1 second:</a:t>
            </a:r>
          </a:p>
          <a:p>
            <a:pPr eaLnBrk="1" hangingPunct="1">
              <a:lnSpc>
                <a:spcPct val="90000"/>
              </a:lnSpc>
            </a:pPr>
            <a:r>
              <a:rPr lang="en-US" sz="800" dirty="0" smtClean="0"/>
              <a:t>try {</a:t>
            </a:r>
            <a:r>
              <a:rPr lang="en-US" sz="800" dirty="0" err="1" smtClean="0"/>
              <a:t>Thread.sleep</a:t>
            </a:r>
            <a:r>
              <a:rPr lang="en-US" sz="800" dirty="0" smtClean="0"/>
              <a:t>(1000);}</a:t>
            </a:r>
          </a:p>
          <a:p>
            <a:pPr eaLnBrk="1" hangingPunct="1">
              <a:lnSpc>
                <a:spcPct val="90000"/>
              </a:lnSpc>
            </a:pPr>
            <a:r>
              <a:rPr lang="en-US" sz="800" dirty="0" smtClean="0"/>
              <a:t>catch (</a:t>
            </a:r>
            <a:r>
              <a:rPr lang="en-US" sz="800" dirty="0" err="1" smtClean="0"/>
              <a:t>InterruptedException</a:t>
            </a:r>
            <a:r>
              <a:rPr lang="en-US" sz="800" dirty="0" smtClean="0"/>
              <a:t> e) {</a:t>
            </a:r>
            <a:r>
              <a:rPr lang="en-US" sz="800" dirty="0" err="1" smtClean="0"/>
              <a:t>System.out.println</a:t>
            </a:r>
            <a:r>
              <a:rPr lang="en-US" sz="800" dirty="0" smtClean="0"/>
              <a:t>(</a:t>
            </a:r>
            <a:r>
              <a:rPr lang="en-US" sz="800" dirty="0" err="1" smtClean="0"/>
              <a:t>e.getMessage</a:t>
            </a:r>
            <a:r>
              <a:rPr lang="en-US" sz="800" dirty="0" smtClean="0"/>
              <a:t>());}]</a:t>
            </a:r>
          </a:p>
          <a:p>
            <a:pPr eaLnBrk="1" hangingPunct="1">
              <a:lnSpc>
                <a:spcPct val="90000"/>
              </a:lnSpc>
            </a:pPr>
            <a:endParaRPr lang="en-US" sz="800" dirty="0" smtClean="0"/>
          </a:p>
          <a:p>
            <a:pPr eaLnBrk="1" hangingPunct="1">
              <a:lnSpc>
                <a:spcPct val="90000"/>
              </a:lnSpc>
            </a:pPr>
            <a:r>
              <a:rPr lang="en-US" sz="800" dirty="0" smtClean="0"/>
              <a:t>6. I read the callout.</a:t>
            </a:r>
          </a:p>
          <a:p>
            <a:pPr eaLnBrk="1" hangingPunct="1">
              <a:lnSpc>
                <a:spcPct val="90000"/>
              </a:lnSpc>
            </a:pPr>
            <a:r>
              <a:rPr lang="en-US" sz="800" dirty="0" smtClean="0"/>
              <a:t>What's the rationale behind the style requirement?</a:t>
            </a:r>
          </a:p>
          <a:p>
            <a:pPr eaLnBrk="1" hangingPunct="1">
              <a:lnSpc>
                <a:spcPct val="90000"/>
              </a:lnSpc>
            </a:pPr>
            <a:r>
              <a:rPr lang="en-US" sz="800" dirty="0" smtClean="0"/>
              <a:t>By putting the empty statement on a line by itself, it stands out more.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8C5FD4F0-311B-4A7C-9316-D11F0FBB238F}" type="slidenum">
              <a:rPr lang="en-US" smtClean="0"/>
              <a:pPr/>
              <a:t>28</a:t>
            </a:fld>
            <a:endParaRPr lang="en-US" smtClean="0"/>
          </a:p>
        </p:txBody>
      </p:sp>
      <p:sp>
        <p:nvSpPr>
          <p:cNvPr id="75779" name="Rectangle 2"/>
          <p:cNvSpPr>
            <a:spLocks noGrp="1" noRot="1" noChangeAspect="1" noChangeArrowheads="1" noTextEdit="1"/>
          </p:cNvSpPr>
          <p:nvPr>
            <p:ph type="sldImg"/>
          </p:nvPr>
        </p:nvSpPr>
        <p:spPr>
          <a:xfrm>
            <a:off x="1257300" y="720725"/>
            <a:ext cx="4800600" cy="3600450"/>
          </a:xfrm>
          <a:prstGeom prst="rect">
            <a:avLst/>
          </a:prstGeom>
          <a:ln/>
        </p:spPr>
      </p:sp>
      <p:sp>
        <p:nvSpPr>
          <p:cNvPr id="75780" name="Rectangle 3"/>
          <p:cNvSpPr>
            <a:spLocks noGrp="1" noChangeArrowheads="1"/>
          </p:cNvSpPr>
          <p:nvPr>
            <p:ph type="body" idx="1"/>
          </p:nvPr>
        </p:nvSpPr>
        <p:spPr>
          <a:noFill/>
          <a:ln/>
        </p:spPr>
        <p:txBody>
          <a:bodyPr/>
          <a:lstStyle/>
          <a:p>
            <a:pPr eaLnBrk="1" hangingPunct="1">
              <a:lnSpc>
                <a:spcPct val="90000"/>
              </a:lnSpc>
            </a:pPr>
            <a:r>
              <a:rPr lang="en-US" sz="800" dirty="0" smtClean="0"/>
              <a:t>1. Note the empty statement.</a:t>
            </a:r>
          </a:p>
          <a:p>
            <a:pPr eaLnBrk="1" hangingPunct="1">
              <a:lnSpc>
                <a:spcPct val="90000"/>
              </a:lnSpc>
            </a:pPr>
            <a:r>
              <a:rPr lang="en-US" sz="800" dirty="0" smtClean="0"/>
              <a:t>It's easy to accidentally enter a semicolon at the end of a loop heading or an if statement heading.</a:t>
            </a:r>
          </a:p>
          <a:p>
            <a:pPr eaLnBrk="1" hangingPunct="1">
              <a:lnSpc>
                <a:spcPct val="90000"/>
              </a:lnSpc>
            </a:pPr>
            <a:endParaRPr lang="en-US" sz="800" dirty="0" smtClean="0"/>
          </a:p>
          <a:p>
            <a:pPr eaLnBrk="1" hangingPunct="1">
              <a:lnSpc>
                <a:spcPct val="90000"/>
              </a:lnSpc>
            </a:pPr>
            <a:r>
              <a:rPr lang="en-US" sz="800" dirty="0" smtClean="0"/>
              <a:t>2. Does this code generate a compilation error?</a:t>
            </a:r>
          </a:p>
          <a:p>
            <a:pPr eaLnBrk="1" hangingPunct="1">
              <a:lnSpc>
                <a:spcPct val="90000"/>
              </a:lnSpc>
            </a:pPr>
            <a:r>
              <a:rPr lang="en-US" sz="800" dirty="0" smtClean="0"/>
              <a:t>No - the semicolon acts as the lone statement that's inside the while loop.</a:t>
            </a:r>
          </a:p>
          <a:p>
            <a:pPr eaLnBrk="1" hangingPunct="1">
              <a:lnSpc>
                <a:spcPct val="90000"/>
              </a:lnSpc>
            </a:pPr>
            <a:r>
              <a:rPr lang="en-US" sz="800" dirty="0" smtClean="0"/>
              <a:t>The curly braces form a compound statement. (By definition, a compound statement is a group of statements surrounded by curly braces.)</a:t>
            </a:r>
          </a:p>
          <a:p>
            <a:pPr eaLnBrk="1" hangingPunct="1">
              <a:lnSpc>
                <a:spcPct val="90000"/>
              </a:lnSpc>
            </a:pPr>
            <a:r>
              <a:rPr lang="en-US" sz="800" dirty="0" smtClean="0"/>
              <a:t>The compound statement is not part of the while loop; it executes after the while loop has finished.</a:t>
            </a:r>
          </a:p>
          <a:p>
            <a:pPr eaLnBrk="1" hangingPunct="1">
              <a:lnSpc>
                <a:spcPct val="90000"/>
              </a:lnSpc>
            </a:pPr>
            <a:endParaRPr lang="en-US" sz="800" dirty="0" smtClean="0"/>
          </a:p>
          <a:p>
            <a:pPr eaLnBrk="1" hangingPunct="1">
              <a:lnSpc>
                <a:spcPct val="90000"/>
              </a:lnSpc>
            </a:pPr>
            <a:r>
              <a:rPr lang="en-US" sz="800" dirty="0" smtClean="0"/>
              <a:t>3. Is there a logic error?</a:t>
            </a:r>
          </a:p>
          <a:p>
            <a:pPr eaLnBrk="1" hangingPunct="1">
              <a:lnSpc>
                <a:spcPct val="90000"/>
              </a:lnSpc>
            </a:pPr>
            <a:r>
              <a:rPr lang="en-US" sz="800" dirty="0" smtClean="0"/>
              <a:t>What happens if the user enters y?</a:t>
            </a:r>
          </a:p>
          <a:p>
            <a:pPr eaLnBrk="1" hangingPunct="1">
              <a:lnSpc>
                <a:spcPct val="90000"/>
              </a:lnSpc>
            </a:pPr>
            <a:r>
              <a:rPr lang="en-US" sz="800" dirty="0" smtClean="0"/>
              <a:t>The entered y value is compared to the y constant.</a:t>
            </a:r>
          </a:p>
          <a:p>
            <a:pPr eaLnBrk="1" hangingPunct="1">
              <a:lnSpc>
                <a:spcPct val="90000"/>
              </a:lnSpc>
            </a:pPr>
            <a:r>
              <a:rPr lang="en-US" sz="800" dirty="0" smtClean="0"/>
              <a:t>The loop condition is true, so the loop's body executes.</a:t>
            </a:r>
          </a:p>
          <a:p>
            <a:pPr eaLnBrk="1" hangingPunct="1">
              <a:lnSpc>
                <a:spcPct val="90000"/>
              </a:lnSpc>
            </a:pPr>
            <a:r>
              <a:rPr lang="en-US" sz="800" dirty="0" smtClean="0"/>
              <a:t>The body consists of the empty statement.</a:t>
            </a:r>
          </a:p>
          <a:p>
            <a:pPr eaLnBrk="1" hangingPunct="1">
              <a:lnSpc>
                <a:spcPct val="90000"/>
              </a:lnSpc>
            </a:pPr>
            <a:r>
              <a:rPr lang="en-US" sz="800" dirty="0" smtClean="0"/>
              <a:t>After the body executes, the JVM returns to the loop heading expression and executes the next method call again.</a:t>
            </a:r>
          </a:p>
          <a:p>
            <a:pPr eaLnBrk="1" hangingPunct="1">
              <a:lnSpc>
                <a:spcPct val="90000"/>
              </a:lnSpc>
            </a:pPr>
            <a:r>
              <a:rPr lang="en-US" sz="800" dirty="0" smtClean="0"/>
              <a:t>The JVM waits for the user to enter another value.</a:t>
            </a:r>
          </a:p>
          <a:p>
            <a:pPr eaLnBrk="1" hangingPunct="1">
              <a:lnSpc>
                <a:spcPct val="90000"/>
              </a:lnSpc>
            </a:pPr>
            <a:r>
              <a:rPr lang="en-US" sz="800" dirty="0" smtClean="0"/>
              <a:t>But the user won't know he/she is supposed to enter anything because there's no prompt - and that's a logic error!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77E5D59-8107-42C7-9770-DF661F1F8B50}" type="slidenum">
              <a:rPr lang="en-US" smtClean="0"/>
              <a:pPr/>
              <a:t>4</a:t>
            </a:fld>
            <a:endParaRPr lang="en-US" smtClean="0"/>
          </a:p>
        </p:txBody>
      </p:sp>
      <p:sp>
        <p:nvSpPr>
          <p:cNvPr id="46083" name="Rectangle 2"/>
          <p:cNvSpPr>
            <a:spLocks noGrp="1" noRot="1" noChangeAspect="1" noChangeArrowheads="1" noTextEdit="1"/>
          </p:cNvSpPr>
          <p:nvPr>
            <p:ph type="sldImg"/>
          </p:nvPr>
        </p:nvSpPr>
        <p:spPr>
          <a:xfrm>
            <a:off x="1257300" y="719138"/>
            <a:ext cx="4802188" cy="3602037"/>
          </a:xfrm>
          <a:prstGeom prst="rect">
            <a:avLst/>
          </a:prstGeom>
          <a:ln/>
        </p:spPr>
      </p:sp>
      <p:sp>
        <p:nvSpPr>
          <p:cNvPr id="46084" name="Rectangle 3"/>
          <p:cNvSpPr>
            <a:spLocks noGrp="1" noChangeArrowheads="1"/>
          </p:cNvSpPr>
          <p:nvPr>
            <p:ph type="body" idx="1"/>
          </p:nvPr>
        </p:nvSpPr>
        <p:spPr>
          <a:xfrm>
            <a:off x="975360" y="4640580"/>
            <a:ext cx="5364480" cy="4480560"/>
          </a:xfrm>
          <a:noFill/>
          <a:ln/>
        </p:spPr>
        <p:txBody>
          <a:bodyPr/>
          <a:lstStyle/>
          <a:p>
            <a:pPr eaLnBrk="1" hangingPunct="1"/>
            <a:r>
              <a:rPr lang="en-US" sz="800" dirty="0" smtClean="0">
                <a:sym typeface="Symbol" pitchFamily="18" charset="2"/>
              </a:rPr>
              <a:t>1. For example, suppose you're writing a solar system program, and you want to store the age of the earth in a variable named </a:t>
            </a:r>
            <a:r>
              <a:rPr lang="en-US" sz="800" dirty="0" err="1" smtClean="0">
                <a:sym typeface="Symbol" pitchFamily="18" charset="2"/>
              </a:rPr>
              <a:t>ageOfPlanet</a:t>
            </a:r>
            <a:r>
              <a:rPr lang="en-US" sz="800" dirty="0" smtClean="0">
                <a:sym typeface="Symbol" pitchFamily="18" charset="2"/>
              </a:rPr>
              <a:t>.</a:t>
            </a:r>
          </a:p>
          <a:p>
            <a:pPr eaLnBrk="1" hangingPunct="1"/>
            <a:r>
              <a:rPr lang="en-US" sz="800" dirty="0" smtClean="0">
                <a:sym typeface="Symbol" pitchFamily="18" charset="2"/>
              </a:rPr>
              <a:t>The earth is 4.54 billion years old and 4.54 billion is larger than </a:t>
            </a:r>
            <a:r>
              <a:rPr lang="en-US" sz="800" dirty="0" err="1" smtClean="0">
                <a:sym typeface="Symbol" pitchFamily="18" charset="2"/>
              </a:rPr>
              <a:t>Integer.MAX_VALUE's</a:t>
            </a:r>
            <a:r>
              <a:rPr lang="en-US" sz="800" dirty="0" smtClean="0">
                <a:sym typeface="Symbol" pitchFamily="18" charset="2"/>
              </a:rPr>
              <a:t> 2,147,483,647.</a:t>
            </a:r>
          </a:p>
          <a:p>
            <a:pPr eaLnBrk="1" hangingPunct="1"/>
            <a:endParaRPr lang="en-US" sz="800" dirty="0" smtClean="0">
              <a:sym typeface="Symbol" pitchFamily="18" charset="2"/>
            </a:endParaRPr>
          </a:p>
          <a:p>
            <a:pPr eaLnBrk="1" hangingPunct="1"/>
            <a:r>
              <a:rPr lang="en-US" sz="800" dirty="0" smtClean="0"/>
              <a:t>[2. I tested &amp; this does compile:</a:t>
            </a:r>
          </a:p>
          <a:p>
            <a:pPr eaLnBrk="1" hangingPunct="1"/>
            <a:r>
              <a:rPr lang="en-US" sz="800" dirty="0" smtClean="0"/>
              <a:t>short x = 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4467677-E185-4A76-9652-8B5BCDFC0A15}" type="slidenum">
              <a:rPr lang="en-US" smtClean="0"/>
              <a:pPr/>
              <a:t>5</a:t>
            </a:fld>
            <a:endParaRPr lang="en-US" smtClean="0"/>
          </a:p>
        </p:txBody>
      </p:sp>
      <p:sp>
        <p:nvSpPr>
          <p:cNvPr id="47107" name="Rectangle 2"/>
          <p:cNvSpPr>
            <a:spLocks noGrp="1" noRot="1" noChangeAspect="1" noChangeArrowheads="1" noTextEdit="1"/>
          </p:cNvSpPr>
          <p:nvPr>
            <p:ph type="sldImg"/>
          </p:nvPr>
        </p:nvSpPr>
        <p:spPr>
          <a:xfrm>
            <a:off x="1257300" y="720725"/>
            <a:ext cx="4800600" cy="3600450"/>
          </a:xfrm>
          <a:prstGeom prst="rect">
            <a:avLst/>
          </a:prstGeom>
          <a:ln/>
        </p:spPr>
      </p:sp>
      <p:sp>
        <p:nvSpPr>
          <p:cNvPr id="47108" name="Rectangle 3"/>
          <p:cNvSpPr>
            <a:spLocks noGrp="1" noChangeArrowheads="1"/>
          </p:cNvSpPr>
          <p:nvPr>
            <p:ph type="body" idx="1"/>
          </p:nvPr>
        </p:nvSpPr>
        <p:spPr>
          <a:xfrm>
            <a:off x="975360" y="4640580"/>
            <a:ext cx="5364480" cy="4320540"/>
          </a:xfrm>
          <a:noFill/>
          <a:ln/>
        </p:spPr>
        <p:txBody>
          <a:bodyPr/>
          <a:lstStyle/>
          <a:p>
            <a:pPr eaLnBrk="1" hangingPunct="1">
              <a:lnSpc>
                <a:spcPct val="80000"/>
              </a:lnSpc>
            </a:pPr>
            <a:r>
              <a:rPr lang="en-US" sz="800" dirty="0" smtClean="0">
                <a:sym typeface="Symbol" pitchFamily="18" charset="2"/>
              </a:rPr>
              <a:t>1. This table shows the two floating-point types, float and double, which you should already know.</a:t>
            </a:r>
          </a:p>
          <a:p>
            <a:pPr eaLnBrk="1" hangingPunct="1">
              <a:lnSpc>
                <a:spcPct val="80000"/>
              </a:lnSpc>
            </a:pPr>
            <a:endParaRPr lang="en-US" sz="800" dirty="0" smtClean="0">
              <a:sym typeface="Symbol" pitchFamily="18" charset="2"/>
            </a:endParaRPr>
          </a:p>
          <a:p>
            <a:pPr eaLnBrk="1" hangingPunct="1">
              <a:lnSpc>
                <a:spcPct val="80000"/>
              </a:lnSpc>
            </a:pPr>
            <a:r>
              <a:rPr lang="en-US" sz="800" dirty="0" smtClean="0">
                <a:sym typeface="Symbol" pitchFamily="18" charset="2"/>
              </a:rPr>
              <a:t>2. The float type uses 32 bits of storage.</a:t>
            </a:r>
          </a:p>
          <a:p>
            <a:pPr eaLnBrk="1" hangingPunct="1">
              <a:lnSpc>
                <a:spcPct val="80000"/>
              </a:lnSpc>
            </a:pPr>
            <a:r>
              <a:rPr lang="en-US" sz="800" dirty="0" smtClean="0">
                <a:sym typeface="Symbol" pitchFamily="18" charset="2"/>
              </a:rPr>
              <a:t>The double type uses 64 bits of storage, which is double the storage of the float type (thus the name double).</a:t>
            </a:r>
          </a:p>
          <a:p>
            <a:pPr eaLnBrk="1" hangingPunct="1">
              <a:lnSpc>
                <a:spcPct val="80000"/>
              </a:lnSpc>
            </a:pPr>
            <a:endParaRPr lang="en-US" sz="800" dirty="0" smtClean="0">
              <a:sym typeface="Symbol" pitchFamily="18" charset="2"/>
            </a:endParaRPr>
          </a:p>
          <a:p>
            <a:pPr eaLnBrk="1" hangingPunct="1">
              <a:lnSpc>
                <a:spcPct val="80000"/>
              </a:lnSpc>
            </a:pPr>
            <a:r>
              <a:rPr lang="en-US" sz="800" dirty="0" smtClean="0">
                <a:sym typeface="Symbol" pitchFamily="18" charset="2"/>
              </a:rPr>
              <a:t>3. What are significant digits?</a:t>
            </a:r>
          </a:p>
          <a:p>
            <a:pPr eaLnBrk="1" hangingPunct="1">
              <a:lnSpc>
                <a:spcPct val="80000"/>
              </a:lnSpc>
            </a:pPr>
            <a:r>
              <a:rPr lang="en-US" sz="800" dirty="0" smtClean="0">
                <a:sym typeface="Symbol" pitchFamily="18" charset="2"/>
              </a:rPr>
              <a:t>I draw a scientific notation number on the board and explain that the left side contains all the significant digits; all the other digits are just zeros (I show the equivalent non-scientific notation number with the zeros).</a:t>
            </a:r>
          </a:p>
          <a:p>
            <a:pPr eaLnBrk="1" hangingPunct="1">
              <a:lnSpc>
                <a:spcPct val="80000"/>
              </a:lnSpc>
            </a:pPr>
            <a:endParaRPr lang="en-US" sz="800" dirty="0" smtClean="0">
              <a:sym typeface="Symbol" pitchFamily="18" charset="2"/>
            </a:endParaRPr>
          </a:p>
          <a:p>
            <a:pPr eaLnBrk="1" hangingPunct="1">
              <a:lnSpc>
                <a:spcPct val="80000"/>
              </a:lnSpc>
            </a:pPr>
            <a:r>
              <a:rPr lang="en-US" sz="800" dirty="0" smtClean="0">
                <a:sym typeface="Symbol" pitchFamily="18" charset="2"/>
              </a:rPr>
              <a:t>[4. Integers do better than floating-point numbers at keeping more significant digits:</a:t>
            </a:r>
          </a:p>
          <a:p>
            <a:pPr eaLnBrk="1" hangingPunct="1">
              <a:lnSpc>
                <a:spcPct val="80000"/>
              </a:lnSpc>
            </a:pPr>
            <a:r>
              <a:rPr lang="en-US" sz="800" dirty="0" smtClean="0">
                <a:sym typeface="Symbol" pitchFamily="18" charset="2"/>
              </a:rPr>
              <a:t># of significant digits in </a:t>
            </a:r>
            <a:r>
              <a:rPr lang="en-US" sz="800" dirty="0" err="1" smtClean="0">
                <a:sym typeface="Symbol" pitchFamily="18" charset="2"/>
              </a:rPr>
              <a:t>int's</a:t>
            </a:r>
            <a:r>
              <a:rPr lang="en-US" sz="800" dirty="0" smtClean="0">
                <a:sym typeface="Symbol" pitchFamily="18" charset="2"/>
              </a:rPr>
              <a:t> &gt; # of significant digits in floats</a:t>
            </a:r>
          </a:p>
          <a:p>
            <a:pPr eaLnBrk="1" hangingPunct="1">
              <a:lnSpc>
                <a:spcPct val="80000"/>
              </a:lnSpc>
            </a:pPr>
            <a:r>
              <a:rPr lang="en-US" sz="800" dirty="0" smtClean="0">
                <a:sym typeface="Symbol" pitchFamily="18" charset="2"/>
              </a:rPr>
              <a:t># of significant digits in longs &gt; # of significant digits in doubles]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019C5CF-6539-42B6-A391-534BFB71E940}" type="slidenum">
              <a:rPr lang="en-US" smtClean="0"/>
              <a:pPr/>
              <a:t>6</a:t>
            </a:fld>
            <a:endParaRPr lang="en-US" smtClean="0"/>
          </a:p>
        </p:txBody>
      </p:sp>
      <p:sp>
        <p:nvSpPr>
          <p:cNvPr id="48131" name="Rectangle 2"/>
          <p:cNvSpPr>
            <a:spLocks noGrp="1" noRot="1" noChangeAspect="1" noChangeArrowheads="1" noTextEdit="1"/>
          </p:cNvSpPr>
          <p:nvPr>
            <p:ph type="sldImg"/>
          </p:nvPr>
        </p:nvSpPr>
        <p:spPr>
          <a:xfrm>
            <a:off x="1257300" y="720725"/>
            <a:ext cx="4800600" cy="3600450"/>
          </a:xfrm>
          <a:prstGeom prst="rect">
            <a:avLst/>
          </a:prstGeom>
          <a:ln/>
        </p:spPr>
      </p:sp>
      <p:sp>
        <p:nvSpPr>
          <p:cNvPr id="48132" name="Rectangle 3"/>
          <p:cNvSpPr>
            <a:spLocks noGrp="1" noChangeArrowheads="1"/>
          </p:cNvSpPr>
          <p:nvPr>
            <p:ph type="body" idx="1"/>
          </p:nvPr>
        </p:nvSpPr>
        <p:spPr>
          <a:xfrm>
            <a:off x="975360" y="4640580"/>
            <a:ext cx="5364480" cy="4320540"/>
          </a:xfrm>
          <a:noFill/>
          <a:ln/>
        </p:spPr>
        <p:txBody>
          <a:bodyPr/>
          <a:lstStyle/>
          <a:p>
            <a:pPr eaLnBrk="1" hangingPunct="1">
              <a:lnSpc>
                <a:spcPct val="80000"/>
              </a:lnSpc>
            </a:pPr>
            <a:r>
              <a:rPr lang="en-US" sz="800" dirty="0" smtClean="0">
                <a:sym typeface="Symbol" pitchFamily="18" charset="2"/>
              </a:rPr>
              <a:t>1. See the previous slide's table and note that MIN_NORMAL and MAX_VALUE columns.</a:t>
            </a:r>
          </a:p>
          <a:p>
            <a:pPr eaLnBrk="1" hangingPunct="1">
              <a:lnSpc>
                <a:spcPct val="80000"/>
              </a:lnSpc>
            </a:pPr>
            <a:endParaRPr lang="en-US" sz="800" dirty="0" smtClean="0">
              <a:sym typeface="Symbol" pitchFamily="18" charset="2"/>
            </a:endParaRPr>
          </a:p>
          <a:p>
            <a:pPr eaLnBrk="1" hangingPunct="1">
              <a:lnSpc>
                <a:spcPct val="80000"/>
              </a:lnSpc>
            </a:pPr>
            <a:r>
              <a:rPr lang="en-US" sz="800" dirty="0" smtClean="0">
                <a:sym typeface="Symbol" pitchFamily="18" charset="2"/>
              </a:rPr>
              <a:t>2. See the previous slides' tables and note that MIN_NORMAL is a small-magnitude positive number and MIN_VALUE is a large-magnitude negative number.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BA36E91-F4B6-4250-A013-56D826456AF9}" type="slidenum">
              <a:rPr lang="en-US" smtClean="0"/>
              <a:pPr/>
              <a:t>7</a:t>
            </a:fld>
            <a:endParaRPr lang="en-US" smtClean="0"/>
          </a:p>
        </p:txBody>
      </p:sp>
      <p:sp>
        <p:nvSpPr>
          <p:cNvPr id="49155" name="Rectangle 2"/>
          <p:cNvSpPr>
            <a:spLocks noGrp="1" noRot="1" noChangeAspect="1" noChangeArrowheads="1" noTextEdit="1"/>
          </p:cNvSpPr>
          <p:nvPr>
            <p:ph type="sldImg"/>
          </p:nvPr>
        </p:nvSpPr>
        <p:spPr>
          <a:xfrm>
            <a:off x="1257300" y="719138"/>
            <a:ext cx="4802188" cy="3602037"/>
          </a:xfrm>
          <a:prstGeom prst="rect">
            <a:avLst/>
          </a:prstGeom>
          <a:ln/>
        </p:spPr>
      </p:sp>
      <p:sp>
        <p:nvSpPr>
          <p:cNvPr id="49156" name="Rectangle 3"/>
          <p:cNvSpPr>
            <a:spLocks noGrp="1" noChangeArrowheads="1"/>
          </p:cNvSpPr>
          <p:nvPr>
            <p:ph type="body" idx="1"/>
          </p:nvPr>
        </p:nvSpPr>
        <p:spPr>
          <a:xfrm>
            <a:off x="975360" y="4640580"/>
            <a:ext cx="5364480" cy="4560570"/>
          </a:xfrm>
          <a:noFill/>
          <a:ln/>
        </p:spPr>
        <p:txBody>
          <a:bodyPr/>
          <a:lstStyle/>
          <a:p>
            <a:pPr eaLnBrk="1" hangingPunct="1"/>
            <a:r>
              <a:rPr lang="en-US" sz="800" dirty="0" smtClean="0">
                <a:sym typeface="Symbol" pitchFamily="18" charset="2"/>
              </a:rPr>
              <a:t>1. This slide's material should sound familiar since it was covered in Chapter 3.</a:t>
            </a:r>
          </a:p>
          <a:p>
            <a:pPr eaLnBrk="1" hangingPunct="1"/>
            <a:endParaRPr lang="en-US" sz="800" dirty="0" smtClean="0">
              <a:sym typeface="Symbol" pitchFamily="18" charset="2"/>
            </a:endParaRPr>
          </a:p>
          <a:p>
            <a:pPr eaLnBrk="1" hangingPunct="1"/>
            <a:r>
              <a:rPr lang="en-US" sz="800" dirty="0" smtClean="0">
                <a:sym typeface="Symbol" pitchFamily="18" charset="2"/>
              </a:rPr>
              <a:t>2. Because of the f and F suffixes, 3.22f and 2.75F are 32-bit float values, so it's legal to assign them into the 32-bit gpa1 and gpa2 float variables.</a:t>
            </a:r>
          </a:p>
          <a:p>
            <a:pPr eaLnBrk="1" hangingPunct="1"/>
            <a:r>
              <a:rPr lang="en-US" sz="800" dirty="0" smtClean="0">
                <a:sym typeface="Symbol" pitchFamily="18" charset="2"/>
              </a:rPr>
              <a:t>But 4.0 is a 64-bit double value, and attempting to assign it into the 32-bit gpa3 float variable generates a compilation error.</a:t>
            </a:r>
            <a:endParaRPr lang="en-US" sz="800" b="1" dirty="0" smtClean="0">
              <a:sym typeface="Symbol" pitchFamily="18" charset="2"/>
            </a:endParaRPr>
          </a:p>
          <a:p>
            <a:pPr eaLnBrk="1" hangingPunct="1"/>
            <a:endParaRPr lang="en-US" sz="800" dirty="0" smtClean="0">
              <a:sym typeface="Symbol" pitchFamily="18" charset="2"/>
            </a:endParaRPr>
          </a:p>
          <a:p>
            <a:pPr eaLnBrk="1" hangingPunct="1"/>
            <a:r>
              <a:rPr lang="en-US" sz="800" dirty="0" smtClean="0">
                <a:sym typeface="Symbol" pitchFamily="18" charset="2"/>
              </a:rPr>
              <a:t>[3. </a:t>
            </a:r>
            <a:r>
              <a:rPr lang="en-US" sz="800" dirty="0" smtClean="0"/>
              <a:t>To explicitly force an integer constant to be </a:t>
            </a:r>
            <a:r>
              <a:rPr lang="en-US" sz="800" b="1" dirty="0" smtClean="0"/>
              <a:t>double</a:t>
            </a:r>
            <a:r>
              <a:rPr lang="en-US" sz="800" dirty="0" smtClean="0"/>
              <a:t>, use a 'd' or 'D' suffix.</a:t>
            </a:r>
          </a:p>
          <a:p>
            <a:pPr eaLnBrk="1" hangingPunct="1"/>
            <a:endParaRPr lang="en-US" sz="800" dirty="0" smtClean="0"/>
          </a:p>
          <a:p>
            <a:pPr eaLnBrk="1" hangingPunct="1"/>
            <a:r>
              <a:rPr lang="en-US" sz="800" dirty="0" smtClean="0"/>
              <a:t>4. Floating-point constant syntax:</a:t>
            </a:r>
          </a:p>
          <a:p>
            <a:pPr eaLnBrk="1" hangingPunct="1"/>
            <a:r>
              <a:rPr lang="en-US" sz="800" dirty="0" smtClean="0"/>
              <a:t>decimal_# [(</a:t>
            </a:r>
            <a:r>
              <a:rPr lang="en-US" sz="800" dirty="0" err="1" smtClean="0"/>
              <a:t>e|E</a:t>
            </a:r>
            <a:r>
              <a:rPr lang="en-US" sz="800" dirty="0" smtClean="0"/>
              <a:t>) whole_#][(</a:t>
            </a:r>
            <a:r>
              <a:rPr lang="en-US" sz="800" dirty="0" err="1" smtClean="0"/>
              <a:t>f|F</a:t>
            </a:r>
            <a:r>
              <a:rPr lang="en-US" sz="800" dirty="0" smtClean="0"/>
              <a:t>)]</a:t>
            </a:r>
          </a:p>
          <a:p>
            <a:pPr eaLnBrk="1" hangingPunct="1"/>
            <a:endParaRPr lang="en-US" sz="800" dirty="0" smtClean="0"/>
          </a:p>
          <a:p>
            <a:pPr eaLnBrk="1" hangingPunct="1"/>
            <a:r>
              <a:rPr lang="en-US" sz="800" dirty="0" smtClean="0">
                <a:sym typeface="Symbol" pitchFamily="18" charset="2"/>
              </a:rPr>
              <a:t>The [ ]'s indicate that the enclosed items are optional.</a:t>
            </a:r>
          </a:p>
          <a:p>
            <a:pPr eaLnBrk="1" hangingPunct="1"/>
            <a:r>
              <a:rPr lang="en-US" sz="800" dirty="0" smtClean="0">
                <a:sym typeface="Symbol" pitchFamily="18" charset="2"/>
              </a:rPr>
              <a:t>The (</a:t>
            </a:r>
            <a:r>
              <a:rPr lang="en-US" sz="800" dirty="0" err="1" smtClean="0">
                <a:sym typeface="Symbol" pitchFamily="18" charset="2"/>
              </a:rPr>
              <a:t>e|E</a:t>
            </a:r>
            <a:r>
              <a:rPr lang="en-US" sz="800" dirty="0" smtClean="0">
                <a:sym typeface="Symbol" pitchFamily="18" charset="2"/>
              </a:rPr>
              <a:t>) indicates that you can use 'e' or 'E'.</a:t>
            </a:r>
          </a:p>
          <a:p>
            <a:pPr eaLnBrk="1" hangingPunct="1"/>
            <a:r>
              <a:rPr lang="en-US" sz="800" dirty="0" smtClean="0">
                <a:sym typeface="Symbol" pitchFamily="18" charset="2"/>
              </a:rPr>
              <a:t>'E' stands for exponentiation.</a:t>
            </a:r>
          </a:p>
          <a:p>
            <a:pPr eaLnBrk="1" hangingPunct="1"/>
            <a:endParaRPr lang="en-US" sz="800" dirty="0" smtClean="0">
              <a:sym typeface="Symbol" pitchFamily="18" charset="2"/>
            </a:endParaRPr>
          </a:p>
          <a:p>
            <a:pPr eaLnBrk="1" hangingPunct="1"/>
            <a:r>
              <a:rPr lang="en-US" sz="800" dirty="0" smtClean="0"/>
              <a:t>Examples: 467.01, 3.4e4f</a:t>
            </a:r>
          </a:p>
          <a:p>
            <a:pPr eaLnBrk="1" hangingPunct="1"/>
            <a:r>
              <a:rPr lang="en-US" sz="800" dirty="0" smtClean="0"/>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775FBA1-2CA4-49AB-B3EF-BAC2930D7D8E}" type="slidenum">
              <a:rPr lang="en-US" smtClean="0"/>
              <a:pPr/>
              <a:t>8</a:t>
            </a:fld>
            <a:endParaRPr lang="en-US" smtClean="0"/>
          </a:p>
        </p:txBody>
      </p:sp>
      <p:sp>
        <p:nvSpPr>
          <p:cNvPr id="50179" name="Rectangle 2"/>
          <p:cNvSpPr>
            <a:spLocks noGrp="1" noRot="1" noChangeAspect="1" noChangeArrowheads="1" noTextEdit="1"/>
          </p:cNvSpPr>
          <p:nvPr>
            <p:ph type="sldImg"/>
          </p:nvPr>
        </p:nvSpPr>
        <p:spPr>
          <a:xfrm>
            <a:off x="1257300" y="674688"/>
            <a:ext cx="4802188" cy="3602037"/>
          </a:xfrm>
          <a:prstGeom prst="rect">
            <a:avLst/>
          </a:prstGeom>
          <a:ln/>
        </p:spPr>
      </p:sp>
      <p:sp>
        <p:nvSpPr>
          <p:cNvPr id="50180" name="Rectangle 3"/>
          <p:cNvSpPr>
            <a:spLocks noGrp="1" noChangeArrowheads="1"/>
          </p:cNvSpPr>
          <p:nvPr>
            <p:ph type="body" idx="1"/>
          </p:nvPr>
        </p:nvSpPr>
        <p:spPr>
          <a:xfrm>
            <a:off x="975361" y="4593908"/>
            <a:ext cx="5659120" cy="4837271"/>
          </a:xfrm>
          <a:noFill/>
          <a:ln/>
        </p:spPr>
        <p:txBody>
          <a:bodyPr/>
          <a:lstStyle/>
          <a:p>
            <a:pPr eaLnBrk="1" hangingPunct="1"/>
            <a:r>
              <a:rPr lang="en-US" sz="800" dirty="0" smtClean="0"/>
              <a:t>1. I go to the next slide, show A's 65 in the ASCII table, and </a:t>
            </a:r>
            <a:r>
              <a:rPr lang="en-US" sz="800" u="sng" dirty="0" smtClean="0"/>
              <a:t>return here</a:t>
            </a:r>
            <a:r>
              <a:rPr lang="en-US" sz="800" dirty="0" smtClean="0"/>
              <a:t>.</a:t>
            </a:r>
          </a:p>
          <a:p>
            <a:pPr eaLnBrk="1" hangingPunct="1"/>
            <a:endParaRPr lang="en-US" sz="800" dirty="0" smtClean="0"/>
          </a:p>
          <a:p>
            <a:pPr eaLnBrk="1" hangingPunct="1"/>
            <a:r>
              <a:rPr lang="en-US" sz="800" dirty="0" smtClean="0"/>
              <a:t>2. So if a program was to sort the names Adams and Baker, Adams would come first because A comes before B in the ASCII table.</a:t>
            </a:r>
          </a:p>
          <a:p>
            <a:pPr eaLnBrk="1" hangingPunct="1"/>
            <a:r>
              <a:rPr lang="en-US" sz="800" dirty="0" smtClean="0"/>
              <a:t>Note that all the letters in the ASCII table are in alphabetical order.</a:t>
            </a:r>
          </a:p>
          <a:p>
            <a:pPr eaLnBrk="1" hangingPunct="1"/>
            <a:endParaRPr lang="en-US" sz="800" dirty="0" smtClean="0"/>
          </a:p>
          <a:p>
            <a:pPr eaLnBrk="1" hangingPunct="1"/>
            <a:r>
              <a:rPr lang="en-US" sz="800" dirty="0" smtClean="0"/>
              <a:t>[3. Strings cannot use the &lt; and &gt; operators.</a:t>
            </a:r>
          </a:p>
          <a:p>
            <a:pPr eaLnBrk="1" hangingPunct="1"/>
            <a:r>
              <a:rPr lang="en-US" sz="800" dirty="0" smtClean="0"/>
              <a:t>But they can use the </a:t>
            </a:r>
            <a:r>
              <a:rPr lang="en-US" sz="800" dirty="0" err="1" smtClean="0"/>
              <a:t>compareTo</a:t>
            </a:r>
            <a:r>
              <a:rPr lang="en-US" sz="800" dirty="0" smtClean="0"/>
              <a:t> method which returns -1 if the calling object string is less than the argument string, 0 if the strings are equal, and 1 otherwise.]</a:t>
            </a:r>
          </a:p>
          <a:p>
            <a:pPr eaLnBrk="1" hangingPunct="1"/>
            <a:endParaRPr lang="en-US" sz="800" dirty="0" smtClean="0"/>
          </a:p>
          <a:p>
            <a:pPr eaLnBrk="1" hangingPunct="1"/>
            <a:r>
              <a:rPr lang="en-US" sz="800" dirty="0" smtClean="0"/>
              <a:t>4. </a:t>
            </a:r>
            <a:r>
              <a:rPr lang="en-US" sz="800" dirty="0" smtClean="0">
                <a:sym typeface="Symbol" pitchFamily="18" charset="2"/>
              </a:rPr>
              <a:t>116</a:t>
            </a:r>
          </a:p>
          <a:p>
            <a:pPr eaLnBrk="1" hangingPunct="1"/>
            <a:endParaRPr lang="en-US" sz="800" dirty="0" smtClean="0">
              <a:sym typeface="Symbol" pitchFamily="18" charset="2"/>
            </a:endParaRPr>
          </a:p>
          <a:p>
            <a:pPr eaLnBrk="1" hangingPunct="1"/>
            <a:r>
              <a:rPr lang="en-US" sz="800" dirty="0" smtClean="0">
                <a:sym typeface="Symbol" pitchFamily="18" charset="2"/>
              </a:rPr>
              <a:t>5. 51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473B749-EA7F-48D1-A892-B3E28CCA3738}" type="slidenum">
              <a:rPr lang="en-US" smtClean="0"/>
              <a:pPr/>
              <a:t>9</a:t>
            </a:fld>
            <a:endParaRPr lang="en-US" smtClean="0"/>
          </a:p>
        </p:txBody>
      </p:sp>
      <p:sp>
        <p:nvSpPr>
          <p:cNvPr id="51203" name="Rectangle 2"/>
          <p:cNvSpPr>
            <a:spLocks noGrp="1" noRot="1" noChangeAspect="1" noChangeArrowheads="1" noTextEdit="1"/>
          </p:cNvSpPr>
          <p:nvPr>
            <p:ph type="sldImg"/>
          </p:nvPr>
        </p:nvSpPr>
        <p:spPr>
          <a:xfrm>
            <a:off x="1257300" y="720725"/>
            <a:ext cx="4800600" cy="3600450"/>
          </a:xfrm>
          <a:prstGeom prst="rect">
            <a:avLst/>
          </a:prstGeom>
          <a:ln/>
        </p:spPr>
      </p:sp>
      <p:sp>
        <p:nvSpPr>
          <p:cNvPr id="51204" name="Rectangle 3"/>
          <p:cNvSpPr>
            <a:spLocks noGrp="1" noChangeArrowheads="1"/>
          </p:cNvSpPr>
          <p:nvPr>
            <p:ph type="body" idx="1"/>
          </p:nvPr>
        </p:nvSpPr>
        <p:spPr>
          <a:xfrm>
            <a:off x="975360" y="4687252"/>
            <a:ext cx="5530427" cy="4513898"/>
          </a:xfrm>
          <a:noFill/>
          <a:ln/>
        </p:spPr>
        <p:txBody>
          <a:bodyPr/>
          <a:lstStyle/>
          <a:p>
            <a:pPr eaLnBrk="1" hangingPunct="1"/>
            <a:r>
              <a:rPr lang="en-US" sz="800" dirty="0" smtClean="0">
                <a:sym typeface="Symbol" pitchFamily="18" charset="2"/>
              </a:rPr>
              <a:t>[1. The first 32 characters are referred to as control codes.</a:t>
            </a:r>
          </a:p>
          <a:p>
            <a:pPr eaLnBrk="1" hangingPunct="1"/>
            <a:r>
              <a:rPr lang="en-US" sz="800" dirty="0" smtClean="0">
                <a:sym typeface="Symbol" pitchFamily="18" charset="2"/>
              </a:rPr>
              <a:t>If you attempt to print them, you'll get different display values for different programming environments.]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775FBA1-2CA4-49AB-B3EF-BAC2930D7D8E}" type="slidenum">
              <a:rPr lang="en-US" smtClean="0"/>
              <a:pPr/>
              <a:t>10</a:t>
            </a:fld>
            <a:endParaRPr lang="en-US" smtClean="0"/>
          </a:p>
        </p:txBody>
      </p:sp>
      <p:sp>
        <p:nvSpPr>
          <p:cNvPr id="50179" name="Rectangle 2"/>
          <p:cNvSpPr>
            <a:spLocks noGrp="1" noRot="1" noChangeAspect="1" noChangeArrowheads="1" noTextEdit="1"/>
          </p:cNvSpPr>
          <p:nvPr>
            <p:ph type="sldImg"/>
          </p:nvPr>
        </p:nvSpPr>
        <p:spPr>
          <a:xfrm>
            <a:off x="1257300" y="674688"/>
            <a:ext cx="4802188" cy="3602037"/>
          </a:xfrm>
          <a:prstGeom prst="rect">
            <a:avLst/>
          </a:prstGeom>
          <a:ln/>
        </p:spPr>
      </p:sp>
      <p:sp>
        <p:nvSpPr>
          <p:cNvPr id="50180" name="Rectangle 3"/>
          <p:cNvSpPr>
            <a:spLocks noGrp="1" noChangeArrowheads="1"/>
          </p:cNvSpPr>
          <p:nvPr>
            <p:ph type="body" idx="1"/>
          </p:nvPr>
        </p:nvSpPr>
        <p:spPr>
          <a:xfrm>
            <a:off x="975361" y="4593908"/>
            <a:ext cx="5659120" cy="4837271"/>
          </a:xfrm>
          <a:noFill/>
          <a:ln/>
        </p:spPr>
        <p:txBody>
          <a:bodyPr/>
          <a:lstStyle/>
          <a:p>
            <a:pPr eaLnBrk="1" hangingPunct="1"/>
            <a:r>
              <a:rPr lang="en-US" sz="800" dirty="0" smtClean="0"/>
              <a:t>1. I go to the next slide, show A's 65 in the ASCII table, and </a:t>
            </a:r>
            <a:r>
              <a:rPr lang="en-US" sz="800" u="sng" dirty="0" smtClean="0"/>
              <a:t>return here</a:t>
            </a:r>
            <a:r>
              <a:rPr lang="en-US" sz="800" dirty="0" smtClean="0"/>
              <a:t>.</a:t>
            </a:r>
          </a:p>
          <a:p>
            <a:pPr eaLnBrk="1" hangingPunct="1"/>
            <a:endParaRPr lang="en-US" sz="800" dirty="0" smtClean="0"/>
          </a:p>
          <a:p>
            <a:pPr eaLnBrk="1" hangingPunct="1"/>
            <a:r>
              <a:rPr lang="en-US" sz="800" dirty="0" smtClean="0"/>
              <a:t>2. So if a program was to sort the names Adams and Baker, Adams would come first because A comes before B in the ASCII table.</a:t>
            </a:r>
          </a:p>
          <a:p>
            <a:pPr eaLnBrk="1" hangingPunct="1"/>
            <a:r>
              <a:rPr lang="en-US" sz="800" dirty="0" smtClean="0"/>
              <a:t>Note that all the letters in the ASCII table are in alphabetical order.</a:t>
            </a:r>
          </a:p>
          <a:p>
            <a:pPr eaLnBrk="1" hangingPunct="1"/>
            <a:endParaRPr lang="en-US" sz="800" dirty="0" smtClean="0"/>
          </a:p>
          <a:p>
            <a:pPr eaLnBrk="1" hangingPunct="1"/>
            <a:r>
              <a:rPr lang="en-US" sz="800" dirty="0" smtClean="0"/>
              <a:t>[3. Strings cannot use the &lt; and &gt; operators.</a:t>
            </a:r>
          </a:p>
          <a:p>
            <a:pPr eaLnBrk="1" hangingPunct="1"/>
            <a:r>
              <a:rPr lang="en-US" sz="800" dirty="0" smtClean="0"/>
              <a:t>But they can use the </a:t>
            </a:r>
            <a:r>
              <a:rPr lang="en-US" sz="800" dirty="0" err="1" smtClean="0"/>
              <a:t>compareTo</a:t>
            </a:r>
            <a:r>
              <a:rPr lang="en-US" sz="800" dirty="0" smtClean="0"/>
              <a:t> method which returns -1 if the calling object string is less than the argument string, 0 if the strings are equal, and 1 otherwise.]</a:t>
            </a:r>
          </a:p>
          <a:p>
            <a:pPr eaLnBrk="1" hangingPunct="1"/>
            <a:endParaRPr lang="en-US" sz="800" dirty="0" smtClean="0"/>
          </a:p>
          <a:p>
            <a:pPr eaLnBrk="1" hangingPunct="1"/>
            <a:r>
              <a:rPr lang="en-US" sz="800" dirty="0" smtClean="0"/>
              <a:t>4. </a:t>
            </a:r>
            <a:r>
              <a:rPr lang="en-US" sz="800" dirty="0" smtClean="0">
                <a:sym typeface="Symbol" pitchFamily="18" charset="2"/>
              </a:rPr>
              <a:t>116</a:t>
            </a:r>
          </a:p>
          <a:p>
            <a:pPr eaLnBrk="1" hangingPunct="1"/>
            <a:endParaRPr lang="en-US" sz="800" dirty="0" smtClean="0">
              <a:sym typeface="Symbol" pitchFamily="18" charset="2"/>
            </a:endParaRPr>
          </a:p>
          <a:p>
            <a:pPr eaLnBrk="1" hangingPunct="1"/>
            <a:r>
              <a:rPr lang="en-US" sz="800" dirty="0" smtClean="0">
                <a:sym typeface="Symbol" pitchFamily="18" charset="2"/>
              </a:rPr>
              <a:t>5. 51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SE-1021</a:t>
            </a:r>
          </a:p>
          <a:p>
            <a:pPr>
              <a:defRPr/>
            </a:pPr>
            <a:r>
              <a:rPr lang="en-US" altLang="en-US" dirty="0" smtClean="0"/>
              <a:t>Dr. Mark L. Hornick</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8892E493-0003-4BA6-9ADA-6A89842903D6}"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SE-1021</a:t>
            </a:r>
          </a:p>
          <a:p>
            <a:pPr>
              <a:defRPr/>
            </a:pPr>
            <a:r>
              <a:rPr lang="en-US" altLang="en-US" dirty="0" smtClean="0"/>
              <a:t>Dr. Mark L. Hornick</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BE0F876-366C-404E-8A2E-9E3A90B700F6}"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smtClean="0"/>
              <a:t>SE-1021</a:t>
            </a:r>
          </a:p>
          <a:p>
            <a:pPr>
              <a:defRPr/>
            </a:pPr>
            <a:r>
              <a:rPr lang="en-US" altLang="en-US" dirty="0" smtClean="0"/>
              <a:t>Dr. Mark L. Hornick</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506B993C-620F-46C9-B2AD-7DCA6B37AB6B}"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341313"/>
            <a:ext cx="7078662" cy="7540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524000"/>
            <a:ext cx="401955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3950" y="1524000"/>
            <a:ext cx="4021138"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ftr" sz="quarter" idx="10"/>
          </p:nvPr>
        </p:nvSpPr>
        <p:spPr>
          <a:ln/>
        </p:spPr>
        <p:txBody>
          <a:bodyPr/>
          <a:lstStyle>
            <a:lvl1pPr>
              <a:defRPr/>
            </a:lvl1pPr>
          </a:lstStyle>
          <a:p>
            <a:pPr>
              <a:defRPr/>
            </a:pP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EB13FC4D-1821-4B28-B961-B7E737529E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smtClean="0"/>
              <a:t>SE-1021</a:t>
            </a:r>
          </a:p>
          <a:p>
            <a:pPr>
              <a:defRPr/>
            </a:pPr>
            <a:r>
              <a:rPr lang="en-US" altLang="en-US" dirty="0" smtClean="0"/>
              <a:t>Dr. Mark L. Hornick</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E270F9B-856F-4386-8C6C-51654BBE28DB}" type="slidenum">
              <a:rPr lang="en-US" altLang="en-US"/>
              <a:pPr>
                <a:defRPr/>
              </a:pPr>
              <a:t>‹#›</a:t>
            </a:fld>
            <a:endParaRPr lang="en-US" altLang="en-US"/>
          </a:p>
        </p:txBody>
      </p:sp>
      <p:pic>
        <p:nvPicPr>
          <p:cNvPr id="1032" name="Picture 40" descr="MSOE Logo"/>
          <p:cNvPicPr>
            <a:picLocks noChangeAspect="1" noChangeArrowheads="1"/>
          </p:cNvPicPr>
          <p:nvPr userDrawn="1"/>
        </p:nvPicPr>
        <p:blipFill>
          <a:blip r:embed="rId6"/>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6" r:id="rId1"/>
    <p:sldLayoutId id="2147483987" r:id="rId2"/>
    <p:sldLayoutId id="2147483991" r:id="rId3"/>
    <p:sldLayoutId id="2147483992" r:id="rId4"/>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dirty="0" smtClean="0"/>
              <a:t>Java Fundamentals Expanded</a:t>
            </a:r>
          </a:p>
        </p:txBody>
      </p:sp>
      <p:sp>
        <p:nvSpPr>
          <p:cNvPr id="3075" name="Subtitle 2"/>
          <p:cNvSpPr>
            <a:spLocks noGrp="1"/>
          </p:cNvSpPr>
          <p:nvPr>
            <p:ph type="subTitle" idx="1"/>
          </p:nvPr>
        </p:nvSpPr>
        <p:spPr>
          <a:xfrm>
            <a:off x="381000" y="3886200"/>
            <a:ext cx="7772400" cy="1752600"/>
          </a:xfrm>
        </p:spPr>
        <p:txBody>
          <a:bodyPr/>
          <a:lstStyle/>
          <a:p>
            <a:endParaRPr lang="en-US" dirty="0" smtClean="0"/>
          </a:p>
        </p:txBody>
      </p:sp>
      <p:sp>
        <p:nvSpPr>
          <p:cNvPr id="3076" name="Footer Placeholder 3"/>
          <p:cNvSpPr>
            <a:spLocks noGrp="1"/>
          </p:cNvSpPr>
          <p:nvPr>
            <p:ph type="ftr" sz="quarter" idx="11"/>
          </p:nvPr>
        </p:nvSpPr>
        <p:spPr>
          <a:noFill/>
        </p:spPr>
        <p:txBody>
          <a:bodyPr/>
          <a:lstStyle/>
          <a:p>
            <a:r>
              <a:rPr lang="en-US" altLang="en-US" dirty="0" smtClean="0"/>
              <a:t>SE1021</a:t>
            </a:r>
          </a:p>
          <a:p>
            <a:r>
              <a:rPr lang="en-US" altLang="en-US" dirty="0" smtClean="0"/>
              <a:t>Dr. Mark L. Hornick</a:t>
            </a:r>
          </a:p>
        </p:txBody>
      </p:sp>
      <p:sp>
        <p:nvSpPr>
          <p:cNvPr id="3077" name="Slide Number Placeholder 4"/>
          <p:cNvSpPr>
            <a:spLocks noGrp="1"/>
          </p:cNvSpPr>
          <p:nvPr>
            <p:ph type="sldNum" sz="quarter" idx="12"/>
          </p:nvPr>
        </p:nvSpPr>
        <p:spPr>
          <a:noFill/>
        </p:spPr>
        <p:txBody>
          <a:bodyPr/>
          <a:lstStyle/>
          <a:p>
            <a:fld id="{3CF7F4E1-6F0C-47FB-B39F-93AAE5B642FA}" type="slidenum">
              <a:rPr lang="en-US" altLang="en-US" smtClean="0"/>
              <a:pPr/>
              <a:t>1</a:t>
            </a:fld>
            <a:endParaRPr lang="en-US" alt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03E00711-985A-4735-BB52-BB04347B0FE3}" type="slidenum">
              <a:rPr lang="en-US" smtClean="0"/>
              <a:pPr/>
              <a:t>10</a:t>
            </a:fld>
            <a:endParaRPr lang="en-US" smtClean="0"/>
          </a:p>
        </p:txBody>
      </p:sp>
      <p:sp>
        <p:nvSpPr>
          <p:cNvPr id="11267" name="Rectangle 2"/>
          <p:cNvSpPr>
            <a:spLocks noGrp="1" noChangeArrowheads="1"/>
          </p:cNvSpPr>
          <p:nvPr>
            <p:ph type="title"/>
          </p:nvPr>
        </p:nvSpPr>
        <p:spPr>
          <a:xfrm>
            <a:off x="457200" y="122238"/>
            <a:ext cx="7543800" cy="1020762"/>
          </a:xfrm>
        </p:spPr>
        <p:txBody>
          <a:bodyPr/>
          <a:lstStyle/>
          <a:p>
            <a:pPr eaLnBrk="1" hangingPunct="1">
              <a:lnSpc>
                <a:spcPct val="90000"/>
              </a:lnSpc>
            </a:pPr>
            <a:r>
              <a:rPr lang="en-US" dirty="0" smtClean="0"/>
              <a:t>What's the point of having an underlying numeric value?</a:t>
            </a:r>
          </a:p>
        </p:txBody>
      </p:sp>
      <p:sp>
        <p:nvSpPr>
          <p:cNvPr id="11268" name="Rectangle 3"/>
          <p:cNvSpPr>
            <a:spLocks noGrp="1" noChangeArrowheads="1"/>
          </p:cNvSpPr>
          <p:nvPr>
            <p:ph type="body" idx="1"/>
          </p:nvPr>
        </p:nvSpPr>
        <p:spPr>
          <a:xfrm>
            <a:off x="304800" y="1371600"/>
            <a:ext cx="8229600" cy="4686300"/>
          </a:xfrm>
        </p:spPr>
        <p:txBody>
          <a:bodyPr/>
          <a:lstStyle/>
          <a:p>
            <a:pPr eaLnBrk="1" hangingPunct="1">
              <a:lnSpc>
                <a:spcPct val="90000"/>
              </a:lnSpc>
              <a:buNone/>
            </a:pPr>
            <a:r>
              <a:rPr lang="en-US" dirty="0" smtClean="0"/>
              <a:t>A: So characters can be ordered (e.g., 'A' comes before 'B' because A's 65 is less than B's 66).</a:t>
            </a:r>
          </a:p>
          <a:p>
            <a:pPr lvl="1" eaLnBrk="1" hangingPunct="1">
              <a:lnSpc>
                <a:spcPct val="90000"/>
              </a:lnSpc>
            </a:pPr>
            <a:r>
              <a:rPr lang="en-US" dirty="0" smtClean="0"/>
              <a:t>Character ordering is necessary so characters (and strings) can be </a:t>
            </a:r>
            <a:r>
              <a:rPr lang="en-US" u="sng" dirty="0" smtClean="0"/>
              <a:t>sorted</a:t>
            </a:r>
            <a:r>
              <a:rPr 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3EB3E9BC-351C-4527-AAD9-AFB1C9AFCD4D}" type="slidenum">
              <a:rPr lang="en-US" smtClean="0"/>
              <a:pPr/>
              <a:t>11</a:t>
            </a:fld>
            <a:endParaRPr lang="en-US" smtClean="0"/>
          </a:p>
        </p:txBody>
      </p:sp>
      <p:sp>
        <p:nvSpPr>
          <p:cNvPr id="12291" name="Rectangle 2"/>
          <p:cNvSpPr>
            <a:spLocks noGrp="1" noChangeArrowheads="1"/>
          </p:cNvSpPr>
          <p:nvPr>
            <p:ph type="title"/>
          </p:nvPr>
        </p:nvSpPr>
        <p:spPr>
          <a:xfrm>
            <a:off x="381000" y="341312"/>
            <a:ext cx="7924800" cy="1106487"/>
          </a:xfrm>
        </p:spPr>
        <p:txBody>
          <a:bodyPr/>
          <a:lstStyle/>
          <a:p>
            <a:pPr eaLnBrk="1" hangingPunct="1"/>
            <a:r>
              <a:rPr lang="en-US" sz="3600" dirty="0" smtClean="0"/>
              <a:t>You can concatenate a </a:t>
            </a:r>
            <a:r>
              <a:rPr lang="en-US" sz="3600" dirty="0" smtClean="0">
                <a:latin typeface="Courier New" pitchFamily="49" charset="0"/>
              </a:rPr>
              <a:t>char</a:t>
            </a:r>
            <a:r>
              <a:rPr lang="en-US" sz="3600" dirty="0" smtClean="0"/>
              <a:t> value to a String using the + operator</a:t>
            </a:r>
          </a:p>
        </p:txBody>
      </p:sp>
      <p:sp>
        <p:nvSpPr>
          <p:cNvPr id="12292" name="Rectangle 3"/>
          <p:cNvSpPr>
            <a:spLocks noGrp="1" noChangeArrowheads="1"/>
          </p:cNvSpPr>
          <p:nvPr>
            <p:ph type="body" idx="1"/>
          </p:nvPr>
        </p:nvSpPr>
        <p:spPr>
          <a:xfrm>
            <a:off x="762000" y="1485900"/>
            <a:ext cx="7848600" cy="4991100"/>
          </a:xfrm>
        </p:spPr>
        <p:txBody>
          <a:bodyPr/>
          <a:lstStyle/>
          <a:p>
            <a:pPr eaLnBrk="1" hangingPunct="1">
              <a:buNone/>
              <a:tabLst>
                <a:tab pos="5486400" algn="l"/>
              </a:tabLst>
            </a:pPr>
            <a:r>
              <a:rPr lang="en-US" dirty="0" smtClean="0"/>
              <a:t>Example:</a:t>
            </a:r>
          </a:p>
          <a:p>
            <a:pPr lvl="1" eaLnBrk="1" hangingPunct="1">
              <a:buFont typeface="Wingdings" pitchFamily="2" charset="2"/>
              <a:buNone/>
              <a:tabLst>
                <a:tab pos="5486400" algn="l"/>
              </a:tabLst>
            </a:pPr>
            <a:r>
              <a:rPr lang="en-US" sz="1600" dirty="0" smtClean="0">
                <a:latin typeface="Courier New" pitchFamily="49" charset="0"/>
              </a:rPr>
              <a:t>char first = ‘J';</a:t>
            </a:r>
          </a:p>
          <a:p>
            <a:pPr lvl="1" eaLnBrk="1" hangingPunct="1">
              <a:buFont typeface="Wingdings" pitchFamily="2" charset="2"/>
              <a:buNone/>
              <a:tabLst>
                <a:tab pos="5486400" algn="l"/>
              </a:tabLst>
            </a:pPr>
            <a:r>
              <a:rPr lang="en-US" sz="1600" dirty="0" smtClean="0">
                <a:latin typeface="Courier New" pitchFamily="49" charset="0"/>
              </a:rPr>
              <a:t>char last = 'D';</a:t>
            </a:r>
          </a:p>
          <a:p>
            <a:pPr lvl="1" eaLnBrk="1" hangingPunct="1">
              <a:buFont typeface="Wingdings" pitchFamily="2" charset="2"/>
              <a:buNone/>
              <a:tabLst>
                <a:tab pos="5486400" algn="l"/>
              </a:tabLst>
            </a:pPr>
            <a:r>
              <a:rPr lang="en-US" sz="1600" dirty="0" err="1" smtClean="0">
                <a:latin typeface="Courier New" pitchFamily="49" charset="0"/>
              </a:rPr>
              <a:t>System.out.println</a:t>
            </a:r>
            <a:r>
              <a:rPr lang="en-US" sz="1600" dirty="0" smtClean="0">
                <a:latin typeface="Courier New" pitchFamily="49" charset="0"/>
              </a:rPr>
              <a:t>("Hello, " + first + last + '!');</a:t>
            </a:r>
            <a:br>
              <a:rPr lang="en-US" sz="1600" dirty="0" smtClean="0">
                <a:latin typeface="Courier New" pitchFamily="49" charset="0"/>
              </a:rPr>
            </a:br>
            <a:endParaRPr lang="en-US" sz="1600" dirty="0" smtClean="0">
              <a:latin typeface="Courier New" pitchFamily="49" charset="0"/>
            </a:endParaRPr>
          </a:p>
          <a:p>
            <a:pPr eaLnBrk="1" hangingPunct="1">
              <a:tabLst>
                <a:tab pos="5486400" algn="l"/>
              </a:tabLst>
            </a:pPr>
            <a:r>
              <a:rPr lang="en-US" dirty="0" smtClean="0">
                <a:solidFill>
                  <a:srgbClr val="0070C0"/>
                </a:solidFill>
              </a:rPr>
              <a:t>When the JVM sees a </a:t>
            </a:r>
            <a:r>
              <a:rPr lang="en-US" b="1" dirty="0" smtClean="0">
                <a:solidFill>
                  <a:srgbClr val="0070C0"/>
                </a:solidFill>
              </a:rPr>
              <a:t>String</a:t>
            </a:r>
            <a:r>
              <a:rPr lang="en-US" dirty="0" smtClean="0">
                <a:solidFill>
                  <a:srgbClr val="0070C0"/>
                </a:solidFill>
              </a:rPr>
              <a:t> next to a + sign, it converts the operand on the other side of the + sign to a String, and then concatenates the Strings.</a:t>
            </a:r>
          </a:p>
          <a:p>
            <a:pPr lvl="1" eaLnBrk="1" hangingPunct="1">
              <a:tabLst>
                <a:tab pos="5486400" algn="l"/>
              </a:tabLst>
            </a:pPr>
            <a:r>
              <a:rPr lang="en-US" dirty="0" smtClean="0">
                <a:solidFill>
                  <a:srgbClr val="9A0075"/>
                </a:solidFill>
              </a:rPr>
              <a:t>Q: What mechanism does the JVM use to convert the non-String operand to a String?</a:t>
            </a:r>
          </a:p>
          <a:p>
            <a:pPr lvl="1" eaLnBrk="1" hangingPunct="1">
              <a:buNone/>
              <a:tabLst>
                <a:tab pos="5486400" algn="l"/>
              </a:tabLst>
            </a:pP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BE88FBBB-85DC-46E7-A00A-9018A67D3479}" type="slidenum">
              <a:rPr lang="en-US" smtClean="0"/>
              <a:pPr/>
              <a:t>12</a:t>
            </a:fld>
            <a:endParaRPr lang="en-US" smtClean="0"/>
          </a:p>
        </p:txBody>
      </p:sp>
      <p:sp>
        <p:nvSpPr>
          <p:cNvPr id="13315" name="Rectangle 2"/>
          <p:cNvSpPr>
            <a:spLocks noGrp="1" noChangeArrowheads="1"/>
          </p:cNvSpPr>
          <p:nvPr>
            <p:ph type="title"/>
          </p:nvPr>
        </p:nvSpPr>
        <p:spPr>
          <a:xfrm>
            <a:off x="152400" y="341312"/>
            <a:ext cx="8153400" cy="1106487"/>
          </a:xfrm>
        </p:spPr>
        <p:txBody>
          <a:bodyPr/>
          <a:lstStyle/>
          <a:p>
            <a:pPr eaLnBrk="1" hangingPunct="1"/>
            <a:r>
              <a:rPr lang="en-US" dirty="0" smtClean="0"/>
              <a:t>Be wary of applying the + operator to two </a:t>
            </a:r>
            <a:r>
              <a:rPr lang="en-US" u="sng" dirty="0" smtClean="0">
                <a:latin typeface="Courier New" pitchFamily="49" charset="0"/>
                <a:cs typeface="Courier New" pitchFamily="49" charset="0"/>
              </a:rPr>
              <a:t>chars</a:t>
            </a:r>
          </a:p>
        </p:txBody>
      </p:sp>
      <p:sp>
        <p:nvSpPr>
          <p:cNvPr id="13316" name="Rectangle 3"/>
          <p:cNvSpPr>
            <a:spLocks noGrp="1" noChangeArrowheads="1"/>
          </p:cNvSpPr>
          <p:nvPr>
            <p:ph type="body" idx="1"/>
          </p:nvPr>
        </p:nvSpPr>
        <p:spPr>
          <a:xfrm>
            <a:off x="762000" y="1485900"/>
            <a:ext cx="7848600" cy="4991100"/>
          </a:xfrm>
        </p:spPr>
        <p:txBody>
          <a:bodyPr/>
          <a:lstStyle/>
          <a:p>
            <a:pPr eaLnBrk="1" hangingPunct="1">
              <a:buNone/>
              <a:tabLst>
                <a:tab pos="5486400" algn="l"/>
              </a:tabLst>
            </a:pPr>
            <a:r>
              <a:rPr lang="en-US" dirty="0" smtClean="0"/>
              <a:t>The + operator does not perform concatenation; instead, it performs mathematical </a:t>
            </a:r>
            <a:r>
              <a:rPr lang="en-US" i="1" u="sng" dirty="0" smtClean="0"/>
              <a:t>addition</a:t>
            </a:r>
            <a:r>
              <a:rPr lang="en-US" dirty="0" smtClean="0"/>
              <a:t> using the characters' underlying ASCII values</a:t>
            </a:r>
          </a:p>
          <a:p>
            <a:pPr lvl="1" eaLnBrk="1" hangingPunct="1">
              <a:buFont typeface="Wingdings" pitchFamily="2" charset="2"/>
              <a:buNone/>
              <a:tabLst>
                <a:tab pos="5486400" algn="l"/>
              </a:tabLst>
            </a:pPr>
            <a:r>
              <a:rPr lang="en-US" sz="1600" dirty="0" smtClean="0">
                <a:latin typeface="Courier New" pitchFamily="49" charset="0"/>
              </a:rPr>
              <a:t>char first = 'J';</a:t>
            </a:r>
          </a:p>
          <a:p>
            <a:pPr lvl="1" eaLnBrk="1" hangingPunct="1">
              <a:buFont typeface="Wingdings" pitchFamily="2" charset="2"/>
              <a:buNone/>
              <a:tabLst>
                <a:tab pos="5486400" algn="l"/>
              </a:tabLst>
            </a:pPr>
            <a:r>
              <a:rPr lang="en-US" sz="1600" dirty="0" smtClean="0">
                <a:latin typeface="Courier New" pitchFamily="49" charset="0"/>
              </a:rPr>
              <a:t>char last = 'D';</a:t>
            </a:r>
          </a:p>
          <a:p>
            <a:pPr lvl="1" eaLnBrk="1" hangingPunct="1">
              <a:buFont typeface="Wingdings" pitchFamily="2" charset="2"/>
              <a:buNone/>
              <a:tabLst>
                <a:tab pos="5486400" algn="l"/>
              </a:tabLst>
            </a:pPr>
            <a:r>
              <a:rPr lang="en-US" sz="1600" dirty="0" err="1" smtClean="0">
                <a:latin typeface="Courier New" pitchFamily="49" charset="0"/>
              </a:rPr>
              <a:t>System.out.println</a:t>
            </a:r>
            <a:r>
              <a:rPr lang="en-US" sz="1600" dirty="0" smtClean="0">
                <a:latin typeface="Courier New" pitchFamily="49" charset="0"/>
              </a:rPr>
              <a:t>(first + last + ", What's up?");</a:t>
            </a:r>
          </a:p>
          <a:p>
            <a:pPr lvl="1" eaLnBrk="1" hangingPunct="1">
              <a:buFont typeface="Wingdings" pitchFamily="2" charset="2"/>
              <a:buNone/>
              <a:tabLst>
                <a:tab pos="5486400" algn="l"/>
              </a:tabLst>
            </a:pPr>
            <a:r>
              <a:rPr lang="en-US" sz="1600" dirty="0" smtClean="0">
                <a:latin typeface="Courier New" pitchFamily="49" charset="0"/>
              </a:rPr>
              <a:t>// result is: 142, What's up?</a:t>
            </a:r>
            <a:br>
              <a:rPr lang="en-US" sz="1600" dirty="0" smtClean="0">
                <a:latin typeface="Courier New" pitchFamily="49" charset="0"/>
              </a:rPr>
            </a:br>
            <a:endParaRPr lang="en-US" sz="1600" dirty="0" smtClean="0">
              <a:latin typeface="Courier New" pitchFamily="49" charset="0"/>
            </a:endParaRPr>
          </a:p>
          <a:p>
            <a:pPr eaLnBrk="1" hangingPunct="1">
              <a:buNone/>
              <a:tabLst>
                <a:tab pos="5486400" algn="l"/>
              </a:tabLst>
            </a:pPr>
            <a:r>
              <a:rPr lang="en-US" dirty="0" smtClean="0">
                <a:solidFill>
                  <a:srgbClr val="0070C0"/>
                </a:solidFill>
              </a:rPr>
              <a:t>The intended output is: </a:t>
            </a:r>
            <a:br>
              <a:rPr lang="en-US" dirty="0" smtClean="0">
                <a:solidFill>
                  <a:srgbClr val="0070C0"/>
                </a:solidFill>
              </a:rPr>
            </a:br>
            <a:r>
              <a:rPr lang="en-US" dirty="0" smtClean="0">
                <a:solidFill>
                  <a:srgbClr val="0070C0"/>
                </a:solidFill>
                <a:latin typeface="Courier New" pitchFamily="49" charset="0"/>
              </a:rPr>
              <a:t>JD, What's up?</a:t>
            </a:r>
            <a:r>
              <a:rPr lang="en-US" dirty="0" smtClean="0">
                <a:solidFill>
                  <a:srgbClr val="0070C0"/>
                </a:solidFill>
              </a:rPr>
              <a:t> </a:t>
            </a:r>
            <a:r>
              <a:rPr lang="en-US" dirty="0" smtClean="0">
                <a:solidFill>
                  <a:srgbClr val="9A0075"/>
                </a:solidFill>
              </a:rPr>
              <a:t/>
            </a:r>
            <a:br>
              <a:rPr lang="en-US" dirty="0" smtClean="0">
                <a:solidFill>
                  <a:srgbClr val="9A0075"/>
                </a:solidFill>
              </a:rPr>
            </a:br>
            <a:r>
              <a:rPr lang="en-US" dirty="0" smtClean="0">
                <a:solidFill>
                  <a:srgbClr val="9A0075"/>
                </a:solidFill>
              </a:rPr>
              <a:t>Q: </a:t>
            </a:r>
            <a:r>
              <a:rPr lang="en-US" i="1" dirty="0" smtClean="0">
                <a:solidFill>
                  <a:srgbClr val="9A0075"/>
                </a:solidFill>
              </a:rPr>
              <a:t>How can you fix the code?</a:t>
            </a:r>
            <a:endParaRPr lang="en-US" i="1" dirty="0" smtClean="0">
              <a:solidFill>
                <a:srgbClr val="9A0075"/>
              </a:solidFill>
              <a:latin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99D89CF6-6D00-4686-9F99-F8B585331DEB}" type="slidenum">
              <a:rPr lang="en-US" smtClean="0"/>
              <a:pPr/>
              <a:t>13</a:t>
            </a:fld>
            <a:endParaRPr lang="en-US" smtClean="0"/>
          </a:p>
        </p:txBody>
      </p:sp>
      <p:sp>
        <p:nvSpPr>
          <p:cNvPr id="16387" name="Rectangle 2"/>
          <p:cNvSpPr>
            <a:spLocks noGrp="1" noChangeArrowheads="1"/>
          </p:cNvSpPr>
          <p:nvPr>
            <p:ph type="title"/>
          </p:nvPr>
        </p:nvSpPr>
        <p:spPr>
          <a:xfrm>
            <a:off x="228600" y="228600"/>
            <a:ext cx="7924800" cy="754062"/>
          </a:xfrm>
        </p:spPr>
        <p:txBody>
          <a:bodyPr/>
          <a:lstStyle/>
          <a:p>
            <a:pPr eaLnBrk="1" hangingPunct="1"/>
            <a:r>
              <a:rPr lang="en-US" sz="3600" dirty="0" smtClean="0"/>
              <a:t>Java is a strongly-typed language</a:t>
            </a:r>
            <a:endParaRPr lang="en-US" sz="2800" dirty="0" smtClean="0"/>
          </a:p>
        </p:txBody>
      </p:sp>
      <p:sp>
        <p:nvSpPr>
          <p:cNvPr id="16388" name="Rectangle 3"/>
          <p:cNvSpPr>
            <a:spLocks noGrp="1" noChangeArrowheads="1"/>
          </p:cNvSpPr>
          <p:nvPr>
            <p:ph type="body" idx="1"/>
          </p:nvPr>
        </p:nvSpPr>
        <p:spPr>
          <a:xfrm>
            <a:off x="609600" y="1524000"/>
            <a:ext cx="8153400" cy="4953000"/>
          </a:xfrm>
          <a:noFill/>
        </p:spPr>
        <p:txBody>
          <a:bodyPr/>
          <a:lstStyle/>
          <a:p>
            <a:pPr eaLnBrk="1" hangingPunct="1">
              <a:spcAft>
                <a:spcPct val="50000"/>
              </a:spcAft>
              <a:buNone/>
              <a:tabLst>
                <a:tab pos="1657350" algn="l"/>
                <a:tab pos="2743200" algn="l"/>
                <a:tab pos="3886200" algn="l"/>
                <a:tab pos="5029200" algn="l"/>
                <a:tab pos="6629400" algn="r"/>
              </a:tabLst>
            </a:pPr>
            <a:r>
              <a:rPr lang="en-US" sz="2000" dirty="0" smtClean="0"/>
              <a:t>Each variable and each value within a Java program must be defined to have a particular </a:t>
            </a:r>
            <a:r>
              <a:rPr lang="en-US" sz="2000" dirty="0" err="1" smtClean="0"/>
              <a:t>datatypes</a:t>
            </a:r>
            <a:r>
              <a:rPr lang="en-US" sz="2000" dirty="0" smtClean="0"/>
              <a:t>, but statements within a program can often mix </a:t>
            </a:r>
            <a:r>
              <a:rPr lang="en-US" sz="2000" dirty="0" err="1" smtClean="0"/>
              <a:t>datatypes</a:t>
            </a:r>
            <a:r>
              <a:rPr lang="en-US" sz="2000" dirty="0" smtClean="0"/>
              <a:t>.</a:t>
            </a:r>
            <a:br>
              <a:rPr lang="en-US" sz="2000" dirty="0" smtClean="0"/>
            </a:br>
            <a:r>
              <a:rPr lang="en-US" sz="2000" dirty="0" smtClean="0"/>
              <a:t/>
            </a:r>
            <a:br>
              <a:rPr lang="en-US" sz="2000" dirty="0" smtClean="0"/>
            </a:br>
            <a:r>
              <a:rPr lang="en-US" sz="2000" dirty="0" smtClean="0"/>
              <a:t>Example: </a:t>
            </a:r>
          </a:p>
          <a:p>
            <a:pPr eaLnBrk="1" hangingPunct="1">
              <a:spcAft>
                <a:spcPct val="50000"/>
              </a:spcAft>
              <a:buNone/>
              <a:tabLst>
                <a:tab pos="1657350" algn="l"/>
                <a:tab pos="2743200" algn="l"/>
                <a:tab pos="3886200" algn="l"/>
                <a:tab pos="5029200" algn="l"/>
                <a:tab pos="6629400" algn="r"/>
              </a:tabLst>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x = 3; //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double y = 4.0 + x; // mixing double and </a:t>
            </a:r>
            <a:r>
              <a:rPr lang="en-US" sz="2000" dirty="0" err="1" smtClean="0">
                <a:latin typeface="Courier New" pitchFamily="49" charset="0"/>
                <a:cs typeface="Courier New" pitchFamily="49" charset="0"/>
              </a:rPr>
              <a:t>int</a:t>
            </a:r>
            <a:endParaRPr lang="en-US" sz="2000" dirty="0" smtClean="0">
              <a:latin typeface="Courier New" pitchFamily="49" charset="0"/>
              <a:cs typeface="Courier New" pitchFamily="49" charset="0"/>
            </a:endParaRPr>
          </a:p>
          <a:p>
            <a:pPr eaLnBrk="1" hangingPunct="1">
              <a:spcAft>
                <a:spcPct val="50000"/>
              </a:spcAft>
              <a:buNone/>
              <a:tabLst>
                <a:tab pos="1657350" algn="l"/>
                <a:tab pos="2743200" algn="l"/>
                <a:tab pos="3886200" algn="l"/>
                <a:tab pos="5029200" algn="l"/>
                <a:tab pos="6629400" algn="r"/>
              </a:tabLst>
            </a:pPr>
            <a:r>
              <a:rPr lang="en-US" sz="2000" dirty="0" smtClean="0"/>
              <a:t>How? Through </a:t>
            </a:r>
            <a:r>
              <a:rPr lang="en-US" sz="2000" u="sng" dirty="0" err="1" smtClean="0"/>
              <a:t>datatype</a:t>
            </a:r>
            <a:r>
              <a:rPr lang="en-US" sz="2000" u="sng" dirty="0" smtClean="0"/>
              <a:t> conversions.</a:t>
            </a:r>
          </a:p>
          <a:p>
            <a:pPr lvl="1" eaLnBrk="1" hangingPunct="1">
              <a:tabLst>
                <a:tab pos="1657350" algn="l"/>
                <a:tab pos="2743200" algn="l"/>
                <a:tab pos="3886200" algn="l"/>
                <a:tab pos="5029200" algn="l"/>
                <a:tab pos="6629400" algn="r"/>
              </a:tabLst>
            </a:pPr>
            <a:r>
              <a:rPr lang="en-US" sz="1600" dirty="0" smtClean="0"/>
              <a:t>Conversions are only allowed for </a:t>
            </a:r>
            <a:r>
              <a:rPr lang="en-US" sz="1600" u="sng" dirty="0" smtClean="0"/>
              <a:t>numeric</a:t>
            </a:r>
            <a:r>
              <a:rPr lang="en-US" sz="1600" dirty="0" smtClean="0"/>
              <a:t> types, not </a:t>
            </a:r>
            <a:r>
              <a:rPr lang="en-US" sz="1600" b="1" dirty="0" err="1" smtClean="0"/>
              <a:t>booleans</a:t>
            </a:r>
            <a:r>
              <a:rPr lang="en-US" sz="1600" dirty="0" smtClean="0"/>
              <a:t>.</a:t>
            </a:r>
            <a:br>
              <a:rPr lang="en-US" sz="1600" dirty="0" smtClean="0"/>
            </a:br>
            <a:endParaRPr lang="en-US" sz="1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99D89CF6-6D00-4686-9F99-F8B585331DEB}" type="slidenum">
              <a:rPr lang="en-US" smtClean="0"/>
              <a:pPr/>
              <a:t>14</a:t>
            </a:fld>
            <a:endParaRPr lang="en-US" smtClean="0"/>
          </a:p>
        </p:txBody>
      </p:sp>
      <p:sp>
        <p:nvSpPr>
          <p:cNvPr id="16387" name="Rectangle 2"/>
          <p:cNvSpPr>
            <a:spLocks noGrp="1" noChangeArrowheads="1"/>
          </p:cNvSpPr>
          <p:nvPr>
            <p:ph type="title"/>
          </p:nvPr>
        </p:nvSpPr>
        <p:spPr>
          <a:xfrm>
            <a:off x="228600" y="228600"/>
            <a:ext cx="7924800" cy="754062"/>
          </a:xfrm>
        </p:spPr>
        <p:txBody>
          <a:bodyPr/>
          <a:lstStyle/>
          <a:p>
            <a:pPr eaLnBrk="1" hangingPunct="1"/>
            <a:r>
              <a:rPr lang="en-US" dirty="0" smtClean="0"/>
              <a:t>Primitive </a:t>
            </a:r>
            <a:r>
              <a:rPr lang="en-US" dirty="0" err="1" smtClean="0"/>
              <a:t>datatype</a:t>
            </a:r>
            <a:r>
              <a:rPr lang="en-US" dirty="0" smtClean="0"/>
              <a:t> Conversions</a:t>
            </a:r>
            <a:endParaRPr lang="en-US" sz="3200" dirty="0" smtClean="0"/>
          </a:p>
        </p:txBody>
      </p:sp>
      <p:sp>
        <p:nvSpPr>
          <p:cNvPr id="16388" name="Rectangle 3"/>
          <p:cNvSpPr>
            <a:spLocks noGrp="1" noChangeArrowheads="1"/>
          </p:cNvSpPr>
          <p:nvPr>
            <p:ph type="body" idx="1"/>
          </p:nvPr>
        </p:nvSpPr>
        <p:spPr>
          <a:xfrm>
            <a:off x="609600" y="1524000"/>
            <a:ext cx="8153400" cy="4953000"/>
          </a:xfrm>
          <a:noFill/>
        </p:spPr>
        <p:txBody>
          <a:bodyPr/>
          <a:lstStyle/>
          <a:p>
            <a:pPr eaLnBrk="1" hangingPunct="1">
              <a:spcAft>
                <a:spcPct val="50000"/>
              </a:spcAft>
              <a:buNone/>
              <a:tabLst>
                <a:tab pos="1657350" algn="l"/>
                <a:tab pos="2743200" algn="l"/>
                <a:tab pos="3886200" algn="l"/>
                <a:tab pos="5029200" algn="l"/>
                <a:tab pos="6629400" algn="r"/>
              </a:tabLst>
            </a:pPr>
            <a:r>
              <a:rPr lang="en-US" sz="2000" dirty="0" smtClean="0"/>
              <a:t>The ordering scheme for primitive </a:t>
            </a:r>
            <a:r>
              <a:rPr lang="en-US" sz="2000" dirty="0" err="1" smtClean="0"/>
              <a:t>datatype</a:t>
            </a:r>
            <a:r>
              <a:rPr lang="en-US" sz="2000" dirty="0" smtClean="0"/>
              <a:t> conversions:</a:t>
            </a:r>
          </a:p>
          <a:p>
            <a:pPr lvl="1" eaLnBrk="1" hangingPunct="1">
              <a:buFont typeface="Wingdings" pitchFamily="2" charset="2"/>
              <a:buNone/>
              <a:tabLst>
                <a:tab pos="1657350" algn="l"/>
                <a:tab pos="2743200" algn="l"/>
                <a:tab pos="3886200" algn="l"/>
                <a:tab pos="5029200" algn="l"/>
                <a:tab pos="6629400" algn="r"/>
              </a:tabLst>
            </a:pPr>
            <a:r>
              <a:rPr lang="en-US" sz="1400" u="sng" dirty="0" smtClean="0">
                <a:solidFill>
                  <a:srgbClr val="0070C0"/>
                </a:solidFill>
              </a:rPr>
              <a:t>narrower</a:t>
            </a:r>
            <a:r>
              <a:rPr lang="en-US" sz="1400" dirty="0" smtClean="0"/>
              <a:t>					</a:t>
            </a:r>
            <a:r>
              <a:rPr lang="en-US" sz="1400" u="sng" dirty="0" smtClean="0">
                <a:solidFill>
                  <a:srgbClr val="0070C0"/>
                </a:solidFill>
              </a:rPr>
              <a:t>wider</a:t>
            </a:r>
          </a:p>
          <a:p>
            <a:pPr lvl="1" eaLnBrk="1" hangingPunct="1">
              <a:lnSpc>
                <a:spcPct val="150000"/>
              </a:lnSpc>
              <a:buFont typeface="Wingdings" pitchFamily="2" charset="2"/>
              <a:buNone/>
              <a:tabLst>
                <a:tab pos="1657350" algn="l"/>
                <a:tab pos="2743200" algn="l"/>
                <a:tab pos="3886200" algn="l"/>
                <a:tab pos="5029200" algn="l"/>
                <a:tab pos="6629400" algn="r"/>
              </a:tabLst>
            </a:pPr>
            <a:r>
              <a:rPr lang="en-US" sz="1400" dirty="0" smtClean="0"/>
              <a:t>byte		short	</a:t>
            </a:r>
            <a:r>
              <a:rPr lang="en-US" sz="1400" dirty="0" err="1" smtClean="0"/>
              <a:t>int</a:t>
            </a:r>
            <a:r>
              <a:rPr lang="en-US" sz="1400" dirty="0" smtClean="0"/>
              <a:t>	long	float	double</a:t>
            </a:r>
          </a:p>
          <a:p>
            <a:pPr lvl="1" eaLnBrk="1" hangingPunct="1">
              <a:lnSpc>
                <a:spcPct val="150000"/>
              </a:lnSpc>
              <a:spcAft>
                <a:spcPct val="50000"/>
              </a:spcAft>
              <a:buFont typeface="Wingdings" pitchFamily="2" charset="2"/>
              <a:buNone/>
              <a:tabLst>
                <a:tab pos="1657350" algn="l"/>
                <a:tab pos="2743200" algn="l"/>
                <a:tab pos="3886200" algn="l"/>
                <a:tab pos="5029200" algn="l"/>
                <a:tab pos="6629400" algn="r"/>
              </a:tabLst>
            </a:pPr>
            <a:r>
              <a:rPr lang="en-US" sz="1400" dirty="0" smtClean="0"/>
              <a:t>	      char</a:t>
            </a:r>
            <a:r>
              <a:rPr lang="en-US" sz="1600" dirty="0" smtClean="0"/>
              <a:t/>
            </a:r>
            <a:br>
              <a:rPr lang="en-US" sz="1600" dirty="0" smtClean="0"/>
            </a:br>
            <a:endParaRPr lang="en-US" sz="1600" dirty="0" smtClean="0"/>
          </a:p>
          <a:p>
            <a:pPr eaLnBrk="1" hangingPunct="1">
              <a:buNone/>
              <a:tabLst>
                <a:tab pos="1657350" algn="l"/>
                <a:tab pos="2743200" algn="l"/>
                <a:tab pos="3886200" algn="l"/>
                <a:tab pos="5029200" algn="l"/>
                <a:tab pos="6629400" algn="r"/>
              </a:tabLst>
            </a:pPr>
            <a:r>
              <a:rPr lang="en-US" sz="2000" dirty="0" smtClean="0"/>
              <a:t>This diagram illustrates what </a:t>
            </a:r>
            <a:r>
              <a:rPr lang="en-US" sz="2000" dirty="0" err="1" smtClean="0"/>
              <a:t>datatypes</a:t>
            </a:r>
            <a:r>
              <a:rPr lang="en-US" sz="2000" dirty="0" smtClean="0"/>
              <a:t> “fit inside” other </a:t>
            </a:r>
            <a:r>
              <a:rPr lang="en-US" sz="2000" dirty="0" err="1" smtClean="0"/>
              <a:t>datatypes</a:t>
            </a:r>
            <a:r>
              <a:rPr lang="en-US" sz="2000" dirty="0" smtClean="0"/>
              <a:t>:</a:t>
            </a:r>
          </a:p>
          <a:p>
            <a:pPr eaLnBrk="1" hangingPunct="1">
              <a:buNone/>
              <a:tabLst>
                <a:tab pos="1657350" algn="l"/>
                <a:tab pos="2743200" algn="l"/>
                <a:tab pos="3886200" algn="l"/>
                <a:tab pos="5029200" algn="l"/>
                <a:tab pos="6629400" algn="r"/>
              </a:tabLst>
            </a:pPr>
            <a:r>
              <a:rPr lang="en-US" sz="2000" dirty="0" smtClean="0"/>
              <a:t>	A “narrower” </a:t>
            </a:r>
            <a:r>
              <a:rPr lang="en-US" sz="2000" dirty="0" err="1" smtClean="0"/>
              <a:t>datatype</a:t>
            </a:r>
            <a:r>
              <a:rPr lang="en-US" sz="2000" dirty="0" smtClean="0"/>
              <a:t> can “fit inside” a “wider” </a:t>
            </a:r>
            <a:r>
              <a:rPr lang="en-US" sz="2000" dirty="0" err="1" smtClean="0"/>
              <a:t>datatype</a:t>
            </a:r>
            <a:r>
              <a:rPr lang="en-US" sz="2000" dirty="0" smtClean="0"/>
              <a:t>.</a:t>
            </a:r>
          </a:p>
        </p:txBody>
      </p:sp>
      <p:sp>
        <p:nvSpPr>
          <p:cNvPr id="16389" name="Line 4"/>
          <p:cNvSpPr>
            <a:spLocks noChangeShapeType="1"/>
          </p:cNvSpPr>
          <p:nvPr/>
        </p:nvSpPr>
        <p:spPr bwMode="auto">
          <a:xfrm>
            <a:off x="1676400" y="25146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16390" name="Line 5"/>
          <p:cNvSpPr>
            <a:spLocks noChangeShapeType="1"/>
          </p:cNvSpPr>
          <p:nvPr/>
        </p:nvSpPr>
        <p:spPr bwMode="auto">
          <a:xfrm>
            <a:off x="5105400" y="25146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16391" name="Line 6"/>
          <p:cNvSpPr>
            <a:spLocks noChangeShapeType="1"/>
          </p:cNvSpPr>
          <p:nvPr/>
        </p:nvSpPr>
        <p:spPr bwMode="auto">
          <a:xfrm>
            <a:off x="6172200" y="2514600"/>
            <a:ext cx="495300" cy="0"/>
          </a:xfrm>
          <a:prstGeom prst="line">
            <a:avLst/>
          </a:prstGeom>
          <a:noFill/>
          <a:ln w="9525">
            <a:solidFill>
              <a:schemeClr val="tx1"/>
            </a:solidFill>
            <a:miter lim="800000"/>
            <a:headEnd/>
            <a:tailEnd type="triangle" w="med" len="med"/>
          </a:ln>
        </p:spPr>
        <p:txBody>
          <a:bodyPr wrap="none"/>
          <a:lstStyle/>
          <a:p>
            <a:endParaRPr lang="en-US"/>
          </a:p>
        </p:txBody>
      </p:sp>
      <p:sp>
        <p:nvSpPr>
          <p:cNvPr id="16392" name="Line 7"/>
          <p:cNvSpPr>
            <a:spLocks noChangeShapeType="1"/>
          </p:cNvSpPr>
          <p:nvPr/>
        </p:nvSpPr>
        <p:spPr bwMode="auto">
          <a:xfrm>
            <a:off x="2819400" y="2514600"/>
            <a:ext cx="457200" cy="0"/>
          </a:xfrm>
          <a:prstGeom prst="line">
            <a:avLst/>
          </a:prstGeom>
          <a:noFill/>
          <a:ln w="9525">
            <a:solidFill>
              <a:schemeClr val="tx1"/>
            </a:solidFill>
            <a:miter lim="800000"/>
            <a:headEnd/>
            <a:tailEnd type="triangle" w="med" len="med"/>
          </a:ln>
        </p:spPr>
        <p:txBody>
          <a:bodyPr wrap="none"/>
          <a:lstStyle/>
          <a:p>
            <a:endParaRPr lang="en-US"/>
          </a:p>
        </p:txBody>
      </p:sp>
      <p:sp>
        <p:nvSpPr>
          <p:cNvPr id="16393" name="Line 8"/>
          <p:cNvSpPr>
            <a:spLocks noChangeShapeType="1"/>
          </p:cNvSpPr>
          <p:nvPr/>
        </p:nvSpPr>
        <p:spPr bwMode="auto">
          <a:xfrm>
            <a:off x="3810000" y="2514600"/>
            <a:ext cx="762000" cy="0"/>
          </a:xfrm>
          <a:prstGeom prst="line">
            <a:avLst/>
          </a:prstGeom>
          <a:noFill/>
          <a:ln w="9525">
            <a:solidFill>
              <a:schemeClr val="tx1"/>
            </a:solidFill>
            <a:miter lim="800000"/>
            <a:headEnd/>
            <a:tailEnd type="triangle" w="med" len="med"/>
          </a:ln>
        </p:spPr>
        <p:txBody>
          <a:bodyPr wrap="none"/>
          <a:lstStyle/>
          <a:p>
            <a:endParaRPr lang="en-US"/>
          </a:p>
        </p:txBody>
      </p:sp>
      <p:sp>
        <p:nvSpPr>
          <p:cNvPr id="16394" name="Line 9"/>
          <p:cNvSpPr>
            <a:spLocks noChangeShapeType="1"/>
          </p:cNvSpPr>
          <p:nvPr/>
        </p:nvSpPr>
        <p:spPr bwMode="auto">
          <a:xfrm>
            <a:off x="2133600" y="2876550"/>
            <a:ext cx="990600" cy="0"/>
          </a:xfrm>
          <a:prstGeom prst="line">
            <a:avLst/>
          </a:prstGeom>
          <a:noFill/>
          <a:ln w="9525">
            <a:solidFill>
              <a:schemeClr val="tx1"/>
            </a:solidFill>
            <a:miter lim="800000"/>
            <a:headEnd/>
            <a:tailEnd/>
          </a:ln>
        </p:spPr>
        <p:txBody>
          <a:bodyPr wrap="none"/>
          <a:lstStyle/>
          <a:p>
            <a:endParaRPr lang="en-US"/>
          </a:p>
        </p:txBody>
      </p:sp>
      <p:sp>
        <p:nvSpPr>
          <p:cNvPr id="16395" name="Line 10"/>
          <p:cNvSpPr>
            <a:spLocks noChangeShapeType="1"/>
          </p:cNvSpPr>
          <p:nvPr/>
        </p:nvSpPr>
        <p:spPr bwMode="auto">
          <a:xfrm flipV="1">
            <a:off x="3124200" y="2647950"/>
            <a:ext cx="228600" cy="22860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99D89CF6-6D00-4686-9F99-F8B585331DEB}" type="slidenum">
              <a:rPr lang="en-US" smtClean="0"/>
              <a:pPr/>
              <a:t>15</a:t>
            </a:fld>
            <a:endParaRPr lang="en-US" smtClean="0"/>
          </a:p>
        </p:txBody>
      </p:sp>
      <p:sp>
        <p:nvSpPr>
          <p:cNvPr id="16387" name="Rectangle 2"/>
          <p:cNvSpPr>
            <a:spLocks noGrp="1" noChangeArrowheads="1"/>
          </p:cNvSpPr>
          <p:nvPr>
            <p:ph type="title"/>
          </p:nvPr>
        </p:nvSpPr>
        <p:spPr>
          <a:xfrm>
            <a:off x="228600" y="228600"/>
            <a:ext cx="7924800" cy="1752600"/>
          </a:xfrm>
        </p:spPr>
        <p:txBody>
          <a:bodyPr/>
          <a:lstStyle/>
          <a:p>
            <a:pPr eaLnBrk="1" hangingPunct="1">
              <a:tabLst>
                <a:tab pos="1657350" algn="l"/>
                <a:tab pos="2743200" algn="l"/>
                <a:tab pos="3886200" algn="l"/>
                <a:tab pos="5029200" algn="l"/>
                <a:tab pos="6629400" algn="r"/>
              </a:tabLst>
            </a:pPr>
            <a:r>
              <a:rPr lang="en-US" sz="4000" dirty="0" smtClean="0"/>
              <a:t>There are </a:t>
            </a:r>
            <a:r>
              <a:rPr lang="en-US" sz="4000" i="1" dirty="0" smtClean="0"/>
              <a:t>two types of conversion</a:t>
            </a:r>
            <a:r>
              <a:rPr lang="en-US" sz="4000" dirty="0" smtClean="0"/>
              <a:t>: </a:t>
            </a:r>
            <a:br>
              <a:rPr lang="en-US" sz="4000" dirty="0" smtClean="0"/>
            </a:br>
            <a:r>
              <a:rPr lang="en-US" sz="4000" u="sng" dirty="0" smtClean="0"/>
              <a:t>Promotion</a:t>
            </a:r>
            <a:r>
              <a:rPr lang="en-US" sz="4000" dirty="0" smtClean="0"/>
              <a:t> and </a:t>
            </a:r>
            <a:r>
              <a:rPr lang="en-US" sz="4000" u="sng" dirty="0" smtClean="0"/>
              <a:t>Type casting</a:t>
            </a:r>
          </a:p>
        </p:txBody>
      </p:sp>
      <p:sp>
        <p:nvSpPr>
          <p:cNvPr id="16388" name="Rectangle 3"/>
          <p:cNvSpPr>
            <a:spLocks noGrp="1" noChangeArrowheads="1"/>
          </p:cNvSpPr>
          <p:nvPr>
            <p:ph type="body" idx="1"/>
          </p:nvPr>
        </p:nvSpPr>
        <p:spPr>
          <a:xfrm>
            <a:off x="457200" y="2209800"/>
            <a:ext cx="8153400" cy="3124200"/>
          </a:xfrm>
          <a:noFill/>
        </p:spPr>
        <p:txBody>
          <a:bodyPr/>
          <a:lstStyle/>
          <a:p>
            <a:pPr eaLnBrk="1" hangingPunct="1">
              <a:buNone/>
              <a:tabLst>
                <a:tab pos="1657350" algn="l"/>
                <a:tab pos="2743200" algn="l"/>
                <a:tab pos="3886200" algn="l"/>
                <a:tab pos="5029200" algn="l"/>
                <a:tab pos="6629400" algn="r"/>
              </a:tabLst>
            </a:pPr>
            <a:r>
              <a:rPr lang="en-US" sz="2800" b="1" i="1" dirty="0" smtClean="0"/>
              <a:t>Promotion</a:t>
            </a:r>
            <a:r>
              <a:rPr lang="en-US" sz="2800" b="1" dirty="0" smtClean="0"/>
              <a:t>:</a:t>
            </a:r>
          </a:p>
          <a:p>
            <a:pPr eaLnBrk="1" hangingPunct="1">
              <a:tabLst>
                <a:tab pos="1657350" algn="l"/>
                <a:tab pos="2743200" algn="l"/>
                <a:tab pos="3886200" algn="l"/>
                <a:tab pos="5029200" algn="l"/>
                <a:tab pos="6629400" algn="r"/>
              </a:tabLst>
            </a:pPr>
            <a:r>
              <a:rPr lang="en-US" sz="2200" dirty="0" smtClean="0"/>
              <a:t>A promotion = an </a:t>
            </a:r>
            <a:r>
              <a:rPr lang="en-US" sz="2200" i="1" u="sng" dirty="0" smtClean="0"/>
              <a:t>implicit</a:t>
            </a:r>
            <a:r>
              <a:rPr lang="en-US" sz="2200" u="sng" dirty="0" smtClean="0"/>
              <a:t> </a:t>
            </a:r>
            <a:r>
              <a:rPr lang="en-US" sz="2200" i="1" u="sng" dirty="0" smtClean="0"/>
              <a:t>conversion</a:t>
            </a:r>
            <a:r>
              <a:rPr lang="en-US" sz="2200" u="sng" dirty="0" smtClean="0"/>
              <a:t> </a:t>
            </a:r>
          </a:p>
          <a:p>
            <a:pPr lvl="1" eaLnBrk="1" hangingPunct="1">
              <a:tabLst>
                <a:tab pos="1657350" algn="l"/>
                <a:tab pos="2743200" algn="l"/>
                <a:tab pos="3886200" algn="l"/>
                <a:tab pos="5029200" algn="l"/>
                <a:tab pos="6629400" algn="r"/>
              </a:tabLst>
            </a:pPr>
            <a:r>
              <a:rPr lang="en-US" sz="1800" dirty="0" smtClean="0"/>
              <a:t>it's when an operand's type is </a:t>
            </a:r>
            <a:r>
              <a:rPr lang="en-US" sz="1800" i="1" u="sng" dirty="0" smtClean="0"/>
              <a:t>automatically</a:t>
            </a:r>
            <a:r>
              <a:rPr lang="en-US" sz="1800" dirty="0" smtClean="0"/>
              <a:t> converted without having to use a </a:t>
            </a:r>
            <a:r>
              <a:rPr lang="en-US" sz="1800" b="1" dirty="0" smtClean="0"/>
              <a:t>typecast operator.</a:t>
            </a:r>
            <a:r>
              <a:rPr lang="en-US" sz="1800" dirty="0" smtClean="0"/>
              <a:t/>
            </a:r>
            <a:br>
              <a:rPr lang="en-US" sz="1800" dirty="0" smtClean="0"/>
            </a:br>
            <a:endParaRPr lang="en-US" sz="1800" dirty="0" smtClean="0"/>
          </a:p>
          <a:p>
            <a:pPr eaLnBrk="1" hangingPunct="1">
              <a:tabLst>
                <a:tab pos="1657350" algn="l"/>
                <a:tab pos="2743200" algn="l"/>
                <a:tab pos="3886200" algn="l"/>
                <a:tab pos="5029200" algn="l"/>
                <a:tab pos="6629400" algn="r"/>
              </a:tabLst>
            </a:pPr>
            <a:r>
              <a:rPr lang="en-US" sz="2200" dirty="0" smtClean="0"/>
              <a:t>It occurs when there's an attempt to use a narrower type in a place that expects a wider type</a:t>
            </a:r>
          </a:p>
          <a:p>
            <a:pPr lvl="1" eaLnBrk="1" hangingPunct="1">
              <a:tabLst>
                <a:tab pos="1657350" algn="l"/>
                <a:tab pos="2743200" algn="l"/>
                <a:tab pos="3886200" algn="l"/>
                <a:tab pos="5029200" algn="l"/>
                <a:tab pos="6629400" algn="r"/>
              </a:tabLst>
            </a:pPr>
            <a:r>
              <a:rPr lang="en-US" sz="1800" dirty="0" smtClean="0"/>
              <a:t>it occurs when you’re going with the flow of the arrows in the previous diagram.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2216D1DC-0163-44D6-B358-BCD987CA3F79}" type="slidenum">
              <a:rPr lang="en-US" smtClean="0"/>
              <a:pPr/>
              <a:t>16</a:t>
            </a:fld>
            <a:endParaRPr lang="en-US" smtClean="0"/>
          </a:p>
        </p:txBody>
      </p:sp>
      <p:sp>
        <p:nvSpPr>
          <p:cNvPr id="17411" name="Rectangle 2"/>
          <p:cNvSpPr>
            <a:spLocks noGrp="1" noChangeArrowheads="1"/>
          </p:cNvSpPr>
          <p:nvPr>
            <p:ph type="title"/>
          </p:nvPr>
        </p:nvSpPr>
        <p:spPr>
          <a:xfrm>
            <a:off x="609600" y="341313"/>
            <a:ext cx="7543800" cy="754062"/>
          </a:xfrm>
        </p:spPr>
        <p:txBody>
          <a:bodyPr/>
          <a:lstStyle/>
          <a:p>
            <a:pPr eaLnBrk="1" hangingPunct="1"/>
            <a:r>
              <a:rPr lang="en-US" dirty="0" smtClean="0"/>
              <a:t>Examples of Promotions</a:t>
            </a:r>
            <a:endParaRPr lang="en-US" sz="3200" dirty="0" smtClean="0"/>
          </a:p>
        </p:txBody>
      </p:sp>
      <p:sp>
        <p:nvSpPr>
          <p:cNvPr id="17412" name="Rectangle 3"/>
          <p:cNvSpPr>
            <a:spLocks noGrp="1" noChangeArrowheads="1"/>
          </p:cNvSpPr>
          <p:nvPr>
            <p:ph type="body" idx="1"/>
          </p:nvPr>
        </p:nvSpPr>
        <p:spPr>
          <a:xfrm>
            <a:off x="762000" y="1295400"/>
            <a:ext cx="7848600" cy="5010150"/>
          </a:xfrm>
          <a:noFill/>
        </p:spPr>
        <p:txBody>
          <a:bodyPr/>
          <a:lstStyle/>
          <a:p>
            <a:pPr eaLnBrk="1" hangingPunct="1">
              <a:buNone/>
            </a:pPr>
            <a:r>
              <a:rPr lang="en-US" dirty="0" smtClean="0"/>
              <a:t>For each statement, what happens in terms of promotion? </a:t>
            </a:r>
          </a:p>
          <a:p>
            <a:pPr lvl="1" eaLnBrk="1" hangingPunct="1">
              <a:lnSpc>
                <a:spcPct val="90000"/>
              </a:lnSpc>
              <a:spcBef>
                <a:spcPct val="50000"/>
              </a:spcBef>
              <a:buFont typeface="Wingdings" pitchFamily="2" charset="2"/>
              <a:buNone/>
            </a:pPr>
            <a:r>
              <a:rPr lang="en-US" sz="1800" dirty="0" smtClean="0">
                <a:latin typeface="Courier New" pitchFamily="49" charset="0"/>
              </a:rPr>
              <a:t>long x = 44;</a:t>
            </a:r>
          </a:p>
          <a:p>
            <a:pPr lvl="1" eaLnBrk="1" hangingPunct="1">
              <a:lnSpc>
                <a:spcPct val="90000"/>
              </a:lnSpc>
              <a:buFont typeface="Wingdings" pitchFamily="2" charset="2"/>
              <a:buNone/>
            </a:pPr>
            <a:r>
              <a:rPr lang="en-US" sz="1800" dirty="0" smtClean="0">
                <a:latin typeface="Courier New" pitchFamily="49" charset="0"/>
              </a:rPr>
              <a:t>float y = x;</a:t>
            </a:r>
          </a:p>
          <a:p>
            <a:pPr lvl="1" eaLnBrk="1" hangingPunct="1">
              <a:lnSpc>
                <a:spcPct val="90000"/>
              </a:lnSpc>
              <a:buFont typeface="Wingdings" pitchFamily="2" charset="2"/>
              <a:buNone/>
            </a:pPr>
            <a:endParaRPr lang="en-US" sz="1800" dirty="0" smtClean="0">
              <a:latin typeface="Courier New" pitchFamily="49" charset="0"/>
            </a:endParaRPr>
          </a:p>
          <a:p>
            <a:pPr lvl="1" eaLnBrk="1" hangingPunct="1">
              <a:lnSpc>
                <a:spcPct val="90000"/>
              </a:lnSpc>
              <a:buFont typeface="Wingdings" pitchFamily="2" charset="2"/>
              <a:buNone/>
            </a:pPr>
            <a:r>
              <a:rPr lang="en-US" sz="1800" dirty="0" smtClean="0">
                <a:latin typeface="Courier New" pitchFamily="49" charset="0"/>
              </a:rPr>
              <a:t>double z = 3 + 4.5;</a:t>
            </a:r>
          </a:p>
          <a:p>
            <a:pPr lvl="1" eaLnBrk="1" hangingPunct="1">
              <a:lnSpc>
                <a:spcPct val="90000"/>
              </a:lnSpc>
              <a:spcAft>
                <a:spcPct val="50000"/>
              </a:spcAft>
              <a:buFont typeface="Wingdings" pitchFamily="2" charset="2"/>
              <a:buNone/>
            </a:pPr>
            <a:r>
              <a:rPr lang="en-US" sz="1800" dirty="0" err="1" smtClean="0">
                <a:latin typeface="Courier New" pitchFamily="49" charset="0"/>
              </a:rPr>
              <a:t>int</a:t>
            </a:r>
            <a:r>
              <a:rPr lang="en-US" sz="1800" dirty="0" smtClean="0">
                <a:latin typeface="Courier New" pitchFamily="49" charset="0"/>
              </a:rPr>
              <a:t> num = 'f' + 5;</a:t>
            </a:r>
          </a:p>
          <a:p>
            <a:pPr eaLnBrk="1" hangingPunct="1">
              <a:buNone/>
            </a:pPr>
            <a:r>
              <a:rPr lang="en-US" dirty="0" smtClean="0">
                <a:solidFill>
                  <a:srgbClr val="0070C0"/>
                </a:solidFill>
              </a:rPr>
              <a:t>With a mixed expression, the narrower operand(s) is promoted to match the type of the wider operand.</a:t>
            </a:r>
          </a:p>
        </p:txBody>
      </p:sp>
      <p:sp>
        <p:nvSpPr>
          <p:cNvPr id="17417" name="Text Box 14"/>
          <p:cNvSpPr txBox="1">
            <a:spLocks noChangeArrowheads="1"/>
          </p:cNvSpPr>
          <p:nvPr/>
        </p:nvSpPr>
        <p:spPr bwMode="auto">
          <a:xfrm>
            <a:off x="5105400" y="2571750"/>
            <a:ext cx="3276600" cy="1200150"/>
          </a:xfrm>
          <a:prstGeom prst="rect">
            <a:avLst/>
          </a:prstGeom>
          <a:solidFill>
            <a:srgbClr val="CCFFCC"/>
          </a:solidFill>
          <a:ln w="9525">
            <a:solidFill>
              <a:srgbClr val="0000FF"/>
            </a:solidFill>
            <a:miter lim="800000"/>
            <a:headEnd/>
            <a:tailEnd/>
          </a:ln>
        </p:spPr>
        <p:txBody>
          <a:bodyPr>
            <a:spAutoFit/>
          </a:bodyPr>
          <a:lstStyle/>
          <a:p>
            <a:pPr>
              <a:spcBef>
                <a:spcPct val="50000"/>
              </a:spcBef>
            </a:pPr>
            <a:r>
              <a:rPr lang="en-US" sz="1800"/>
              <a:t>These are </a:t>
            </a:r>
            <a:r>
              <a:rPr lang="en-US" sz="1800" i="1"/>
              <a:t>mixed expressions</a:t>
            </a:r>
            <a:r>
              <a:rPr lang="en-US" sz="1800"/>
              <a:t>. Mixed expressions contain operands of different data types.</a:t>
            </a:r>
          </a:p>
        </p:txBody>
      </p:sp>
      <p:sp>
        <p:nvSpPr>
          <p:cNvPr id="17418" name="Rectangle 15"/>
          <p:cNvSpPr>
            <a:spLocks noChangeArrowheads="1"/>
          </p:cNvSpPr>
          <p:nvPr/>
        </p:nvSpPr>
        <p:spPr bwMode="auto">
          <a:xfrm>
            <a:off x="2667000" y="3276600"/>
            <a:ext cx="1085850" cy="266700"/>
          </a:xfrm>
          <a:prstGeom prst="rect">
            <a:avLst/>
          </a:prstGeom>
          <a:solidFill>
            <a:schemeClr val="accent1">
              <a:alpha val="0"/>
            </a:schemeClr>
          </a:solidFill>
          <a:ln w="9525">
            <a:solidFill>
              <a:srgbClr val="0000FF"/>
            </a:solidFill>
            <a:prstDash val="dash"/>
            <a:miter lim="800000"/>
            <a:headEnd/>
            <a:tailEnd/>
          </a:ln>
        </p:spPr>
        <p:txBody>
          <a:bodyPr wrap="none" anchor="ctr"/>
          <a:lstStyle/>
          <a:p>
            <a:endParaRPr lang="en-US"/>
          </a:p>
        </p:txBody>
      </p:sp>
      <p:sp>
        <p:nvSpPr>
          <p:cNvPr id="17419" name="Rectangle 16"/>
          <p:cNvSpPr>
            <a:spLocks noChangeArrowheads="1"/>
          </p:cNvSpPr>
          <p:nvPr/>
        </p:nvSpPr>
        <p:spPr bwMode="auto">
          <a:xfrm>
            <a:off x="2514600" y="3619500"/>
            <a:ext cx="1104900" cy="247650"/>
          </a:xfrm>
          <a:prstGeom prst="rect">
            <a:avLst/>
          </a:prstGeom>
          <a:solidFill>
            <a:schemeClr val="accent1">
              <a:alpha val="0"/>
            </a:schemeClr>
          </a:solidFill>
          <a:ln w="9525">
            <a:solidFill>
              <a:srgbClr val="0000FF"/>
            </a:solidFill>
            <a:prstDash val="dash"/>
            <a:miter lim="800000"/>
            <a:headEnd/>
            <a:tailEnd/>
          </a:ln>
        </p:spPr>
        <p:txBody>
          <a:bodyPr wrap="none" anchor="ctr"/>
          <a:lstStyle/>
          <a:p>
            <a:endParaRPr lang="en-US"/>
          </a:p>
        </p:txBody>
      </p:sp>
      <p:sp>
        <p:nvSpPr>
          <p:cNvPr id="17420" name="Line 17"/>
          <p:cNvSpPr>
            <a:spLocks noChangeShapeType="1"/>
          </p:cNvSpPr>
          <p:nvPr/>
        </p:nvSpPr>
        <p:spPr bwMode="auto">
          <a:xfrm flipH="1">
            <a:off x="3733800" y="2800350"/>
            <a:ext cx="1371600" cy="0"/>
          </a:xfrm>
          <a:prstGeom prst="line">
            <a:avLst/>
          </a:prstGeom>
          <a:noFill/>
          <a:ln w="9525">
            <a:solidFill>
              <a:srgbClr val="0000FF"/>
            </a:solidFill>
            <a:miter lim="800000"/>
            <a:headEnd/>
            <a:tailEnd/>
          </a:ln>
        </p:spPr>
        <p:txBody>
          <a:bodyPr wrap="none"/>
          <a:lstStyle/>
          <a:p>
            <a:endParaRPr lang="en-US"/>
          </a:p>
        </p:txBody>
      </p:sp>
      <p:sp>
        <p:nvSpPr>
          <p:cNvPr id="17421" name="Line 18"/>
          <p:cNvSpPr>
            <a:spLocks noChangeShapeType="1"/>
          </p:cNvSpPr>
          <p:nvPr/>
        </p:nvSpPr>
        <p:spPr bwMode="auto">
          <a:xfrm flipH="1">
            <a:off x="3505200" y="2800350"/>
            <a:ext cx="228600" cy="457200"/>
          </a:xfrm>
          <a:prstGeom prst="line">
            <a:avLst/>
          </a:prstGeom>
          <a:noFill/>
          <a:ln w="9525">
            <a:solidFill>
              <a:srgbClr val="0000FF"/>
            </a:solidFill>
            <a:miter lim="800000"/>
            <a:headEnd/>
            <a:tailEnd type="triangle" w="med" len="med"/>
          </a:ln>
        </p:spPr>
        <p:txBody>
          <a:bodyPr wrap="none"/>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p>
            <a:fld id="{CE258A43-2307-4FC7-9435-CD7FFB60B97D}" type="slidenum">
              <a:rPr lang="en-US" smtClean="0"/>
              <a:pPr/>
              <a:t>17</a:t>
            </a:fld>
            <a:endParaRPr lang="en-US" smtClean="0"/>
          </a:p>
        </p:txBody>
      </p:sp>
      <p:sp>
        <p:nvSpPr>
          <p:cNvPr id="18435" name="Rectangle 2"/>
          <p:cNvSpPr>
            <a:spLocks noGrp="1" noChangeArrowheads="1"/>
          </p:cNvSpPr>
          <p:nvPr>
            <p:ph type="title"/>
          </p:nvPr>
        </p:nvSpPr>
        <p:spPr>
          <a:xfrm>
            <a:off x="304800" y="381000"/>
            <a:ext cx="7002462" cy="1439862"/>
          </a:xfrm>
        </p:spPr>
        <p:txBody>
          <a:bodyPr/>
          <a:lstStyle/>
          <a:p>
            <a:pPr eaLnBrk="1" hangingPunct="1">
              <a:lnSpc>
                <a:spcPct val="90000"/>
              </a:lnSpc>
            </a:pPr>
            <a:r>
              <a:rPr lang="en-US" sz="3200" dirty="0" smtClean="0"/>
              <a:t>Promotions typically occur as part of assignment statements, mixed expressions, and method calls.</a:t>
            </a:r>
          </a:p>
        </p:txBody>
      </p:sp>
      <p:sp>
        <p:nvSpPr>
          <p:cNvPr id="18436" name="Rectangle 3"/>
          <p:cNvSpPr>
            <a:spLocks noGrp="1" noChangeArrowheads="1"/>
          </p:cNvSpPr>
          <p:nvPr>
            <p:ph type="body" idx="1"/>
          </p:nvPr>
        </p:nvSpPr>
        <p:spPr>
          <a:xfrm>
            <a:off x="685800" y="2057400"/>
            <a:ext cx="7924800" cy="4400550"/>
          </a:xfrm>
          <a:noFill/>
        </p:spPr>
        <p:txBody>
          <a:bodyPr/>
          <a:lstStyle/>
          <a:p>
            <a:pPr eaLnBrk="1" hangingPunct="1">
              <a:lnSpc>
                <a:spcPct val="90000"/>
              </a:lnSpc>
              <a:buNone/>
            </a:pPr>
            <a:r>
              <a:rPr lang="en-US" dirty="0" smtClean="0"/>
              <a:t>Here's a method call example.</a:t>
            </a:r>
          </a:p>
          <a:p>
            <a:pPr lvl="1" eaLnBrk="1" hangingPunct="1">
              <a:lnSpc>
                <a:spcPct val="90000"/>
              </a:lnSpc>
              <a:spcBef>
                <a:spcPct val="50000"/>
              </a:spcBef>
              <a:buFont typeface="Wingdings" pitchFamily="2" charset="2"/>
              <a:buNone/>
            </a:pPr>
            <a:r>
              <a:rPr lang="en-US" sz="1600" dirty="0" smtClean="0">
                <a:latin typeface="Courier New" pitchFamily="49" charset="0"/>
              </a:rPr>
              <a:t>public class </a:t>
            </a:r>
            <a:r>
              <a:rPr lang="en-US" sz="1600" dirty="0" err="1" smtClean="0">
                <a:latin typeface="Courier New" pitchFamily="49" charset="0"/>
              </a:rPr>
              <a:t>MethodPromotion</a:t>
            </a:r>
            <a:endParaRPr lang="en-US" sz="1600" dirty="0" smtClean="0">
              <a:latin typeface="Courier New" pitchFamily="49" charset="0"/>
            </a:endParaRPr>
          </a:p>
          <a:p>
            <a:pPr lvl="1" eaLnBrk="1" hangingPunct="1">
              <a:lnSpc>
                <a:spcPct val="90000"/>
              </a:lnSpc>
              <a:buFont typeface="Wingdings" pitchFamily="2" charset="2"/>
              <a:buNone/>
            </a:pPr>
            <a:r>
              <a:rPr lang="en-US" sz="1600" dirty="0" smtClean="0">
                <a:latin typeface="Courier New" pitchFamily="49" charset="0"/>
              </a:rPr>
              <a:t>{</a:t>
            </a:r>
          </a:p>
          <a:p>
            <a:pPr lvl="1" eaLnBrk="1" hangingPunct="1">
              <a:lnSpc>
                <a:spcPct val="90000"/>
              </a:lnSpc>
              <a:buFont typeface="Wingdings" pitchFamily="2" charset="2"/>
              <a:buNone/>
            </a:pPr>
            <a:r>
              <a:rPr lang="en-US" sz="1600" dirty="0" smtClean="0">
                <a:latin typeface="Courier New" pitchFamily="49" charset="0"/>
              </a:rPr>
              <a:t>   public static void main(String[] </a:t>
            </a:r>
            <a:r>
              <a:rPr lang="en-US" sz="1600" dirty="0" err="1" smtClean="0">
                <a:latin typeface="Courier New" pitchFamily="49" charset="0"/>
              </a:rPr>
              <a:t>args</a:t>
            </a:r>
            <a:r>
              <a:rPr lang="en-US" sz="1600" dirty="0" smtClean="0">
                <a:latin typeface="Courier New" pitchFamily="49" charset="0"/>
              </a:rPr>
              <a:t>)</a:t>
            </a:r>
          </a:p>
          <a:p>
            <a:pPr lvl="1" eaLnBrk="1" hangingPunct="1">
              <a:lnSpc>
                <a:spcPct val="90000"/>
              </a:lnSpc>
              <a:buFont typeface="Wingdings" pitchFamily="2" charset="2"/>
              <a:buNone/>
            </a:pPr>
            <a:r>
              <a:rPr lang="en-US" sz="1600" dirty="0" smtClean="0">
                <a:latin typeface="Courier New" pitchFamily="49" charset="0"/>
              </a:rPr>
              <a:t>   {</a:t>
            </a:r>
          </a:p>
          <a:p>
            <a:pPr lvl="1" eaLnBrk="1" hangingPunct="1">
              <a:lnSpc>
                <a:spcPct val="90000"/>
              </a:lnSpc>
              <a:buFont typeface="Wingdings" pitchFamily="2" charset="2"/>
              <a:buNone/>
            </a:pPr>
            <a:r>
              <a:rPr lang="en-US" sz="1600" dirty="0" smtClean="0">
                <a:latin typeface="Courier New" pitchFamily="49" charset="0"/>
              </a:rPr>
              <a:t>      float x = 4.5f;</a:t>
            </a:r>
          </a:p>
          <a:p>
            <a:pPr lvl="1" eaLnBrk="1" hangingPunct="1">
              <a:lnSpc>
                <a:spcPct val="90000"/>
              </a:lnSpc>
              <a:buFont typeface="Wingdings" pitchFamily="2" charset="2"/>
              <a:buNone/>
            </a:pPr>
            <a:r>
              <a:rPr lang="en-US" sz="1600" dirty="0" smtClean="0">
                <a:latin typeface="Courier New" pitchFamily="49" charset="0"/>
              </a:rPr>
              <a:t>      </a:t>
            </a:r>
            <a:r>
              <a:rPr lang="en-US" sz="1600" dirty="0" err="1" smtClean="0">
                <a:latin typeface="Courier New" pitchFamily="49" charset="0"/>
              </a:rPr>
              <a:t>printSquare</a:t>
            </a:r>
            <a:r>
              <a:rPr lang="en-US" sz="1600" dirty="0" smtClean="0">
                <a:latin typeface="Courier New" pitchFamily="49" charset="0"/>
              </a:rPr>
              <a:t>(x); </a:t>
            </a:r>
            <a:r>
              <a:rPr lang="en-US" sz="1600" dirty="0" smtClean="0">
                <a:solidFill>
                  <a:srgbClr val="0070C0"/>
                </a:solidFill>
                <a:latin typeface="Courier New" pitchFamily="49" charset="0"/>
              </a:rPr>
              <a:t>// x is a float!</a:t>
            </a:r>
          </a:p>
          <a:p>
            <a:pPr lvl="1" eaLnBrk="1" hangingPunct="1">
              <a:lnSpc>
                <a:spcPct val="90000"/>
              </a:lnSpc>
              <a:buFont typeface="Wingdings" pitchFamily="2" charset="2"/>
              <a:buNone/>
            </a:pPr>
            <a:r>
              <a:rPr lang="en-US" sz="1600" dirty="0" smtClean="0">
                <a:latin typeface="Courier New" pitchFamily="49" charset="0"/>
              </a:rPr>
              <a:t>      </a:t>
            </a:r>
            <a:r>
              <a:rPr lang="en-US" sz="1600" dirty="0" err="1" smtClean="0">
                <a:latin typeface="Courier New" pitchFamily="49" charset="0"/>
              </a:rPr>
              <a:t>printSquare</a:t>
            </a:r>
            <a:r>
              <a:rPr lang="en-US" sz="1600" dirty="0" smtClean="0">
                <a:latin typeface="Courier New" pitchFamily="49" charset="0"/>
              </a:rPr>
              <a:t>(3); </a:t>
            </a:r>
            <a:r>
              <a:rPr lang="en-US" sz="1600" dirty="0" smtClean="0">
                <a:solidFill>
                  <a:srgbClr val="0070C0"/>
                </a:solidFill>
                <a:latin typeface="Courier New" pitchFamily="49" charset="0"/>
              </a:rPr>
              <a:t>// 3 is an </a:t>
            </a:r>
            <a:r>
              <a:rPr lang="en-US" sz="1600" dirty="0" err="1" smtClean="0">
                <a:solidFill>
                  <a:srgbClr val="0070C0"/>
                </a:solidFill>
                <a:latin typeface="Courier New" pitchFamily="49" charset="0"/>
              </a:rPr>
              <a:t>int</a:t>
            </a:r>
            <a:r>
              <a:rPr lang="en-US" sz="1600" dirty="0" smtClean="0">
                <a:solidFill>
                  <a:srgbClr val="0070C0"/>
                </a:solidFill>
                <a:latin typeface="Courier New" pitchFamily="49" charset="0"/>
              </a:rPr>
              <a:t>!</a:t>
            </a:r>
          </a:p>
          <a:p>
            <a:pPr lvl="1" eaLnBrk="1" hangingPunct="1">
              <a:lnSpc>
                <a:spcPct val="90000"/>
              </a:lnSpc>
              <a:buFont typeface="Wingdings" pitchFamily="2" charset="2"/>
              <a:buNone/>
            </a:pPr>
            <a:r>
              <a:rPr lang="en-US" sz="1600" dirty="0" smtClean="0">
                <a:latin typeface="Courier New" pitchFamily="49" charset="0"/>
              </a:rPr>
              <a:t>   }</a:t>
            </a:r>
          </a:p>
          <a:p>
            <a:pPr lvl="1" eaLnBrk="1" hangingPunct="1">
              <a:lnSpc>
                <a:spcPct val="90000"/>
              </a:lnSpc>
              <a:buFont typeface="Wingdings" pitchFamily="2" charset="2"/>
              <a:buNone/>
            </a:pPr>
            <a:endParaRPr lang="en-US" sz="1600" dirty="0" smtClean="0">
              <a:latin typeface="Courier New" pitchFamily="49" charset="0"/>
            </a:endParaRPr>
          </a:p>
          <a:p>
            <a:pPr lvl="1" eaLnBrk="1" hangingPunct="1">
              <a:lnSpc>
                <a:spcPct val="90000"/>
              </a:lnSpc>
              <a:buFont typeface="Wingdings" pitchFamily="2" charset="2"/>
              <a:buNone/>
            </a:pPr>
            <a:r>
              <a:rPr lang="en-US" sz="1600" dirty="0" smtClean="0">
                <a:latin typeface="Courier New" pitchFamily="49" charset="0"/>
              </a:rPr>
              <a:t>   private static void </a:t>
            </a:r>
            <a:r>
              <a:rPr lang="en-US" sz="1600" dirty="0" err="1" smtClean="0">
                <a:latin typeface="Courier New" pitchFamily="49" charset="0"/>
              </a:rPr>
              <a:t>printSquare</a:t>
            </a:r>
            <a:r>
              <a:rPr lang="en-US" sz="1600" dirty="0" smtClean="0">
                <a:latin typeface="Courier New" pitchFamily="49" charset="0"/>
              </a:rPr>
              <a:t>(</a:t>
            </a:r>
            <a:r>
              <a:rPr lang="en-US" sz="1600" b="1" dirty="0" smtClean="0">
                <a:solidFill>
                  <a:srgbClr val="FF0000"/>
                </a:solidFill>
                <a:latin typeface="Courier New" pitchFamily="49" charset="0"/>
              </a:rPr>
              <a:t>double num</a:t>
            </a:r>
            <a:r>
              <a:rPr lang="en-US" sz="1600" dirty="0" smtClean="0">
                <a:latin typeface="Courier New" pitchFamily="49" charset="0"/>
              </a:rPr>
              <a:t>)</a:t>
            </a:r>
          </a:p>
          <a:p>
            <a:pPr lvl="1" eaLnBrk="1" hangingPunct="1">
              <a:lnSpc>
                <a:spcPct val="90000"/>
              </a:lnSpc>
              <a:buFont typeface="Wingdings" pitchFamily="2" charset="2"/>
              <a:buNone/>
            </a:pPr>
            <a:r>
              <a:rPr lang="en-US" sz="1600" dirty="0" smtClean="0">
                <a:latin typeface="Courier New" pitchFamily="49" charset="0"/>
              </a:rPr>
              <a:t>   {</a:t>
            </a:r>
          </a:p>
          <a:p>
            <a:pPr lvl="1" eaLnBrk="1" hangingPunct="1">
              <a:lnSpc>
                <a:spcPct val="90000"/>
              </a:lnSpc>
              <a:buFont typeface="Wingdings" pitchFamily="2" charset="2"/>
              <a:buNone/>
            </a:pPr>
            <a:r>
              <a:rPr lang="en-US" sz="1600" dirty="0" smtClean="0">
                <a:latin typeface="Courier New" pitchFamily="49" charset="0"/>
              </a:rPr>
              <a:t>      </a:t>
            </a:r>
            <a:r>
              <a:rPr lang="en-US" sz="1600" dirty="0" err="1" smtClean="0">
                <a:latin typeface="Courier New" pitchFamily="49" charset="0"/>
              </a:rPr>
              <a:t>System.out.println</a:t>
            </a:r>
            <a:r>
              <a:rPr lang="en-US" sz="1600" dirty="0" smtClean="0">
                <a:latin typeface="Courier New" pitchFamily="49" charset="0"/>
              </a:rPr>
              <a:t>(num * num);</a:t>
            </a:r>
          </a:p>
          <a:p>
            <a:pPr lvl="1" eaLnBrk="1" hangingPunct="1">
              <a:lnSpc>
                <a:spcPct val="90000"/>
              </a:lnSpc>
              <a:buFont typeface="Wingdings" pitchFamily="2" charset="2"/>
              <a:buNone/>
            </a:pPr>
            <a:r>
              <a:rPr lang="en-US" sz="1600" dirty="0" smtClean="0">
                <a:latin typeface="Courier New" pitchFamily="49" charset="0"/>
              </a:rPr>
              <a:t>   }</a:t>
            </a:r>
          </a:p>
          <a:p>
            <a:pPr lvl="1" eaLnBrk="1" hangingPunct="1">
              <a:lnSpc>
                <a:spcPct val="90000"/>
              </a:lnSpc>
              <a:buFont typeface="Wingdings" pitchFamily="2" charset="2"/>
              <a:buNone/>
            </a:pPr>
            <a:r>
              <a:rPr lang="en-US" sz="1600" dirty="0" smtClean="0">
                <a:latin typeface="Courier New" pitchFamily="49" charset="0"/>
              </a:rPr>
              <a:t>} // end class </a:t>
            </a:r>
            <a:r>
              <a:rPr lang="en-US" sz="1600" dirty="0" err="1" smtClean="0">
                <a:latin typeface="Courier New" pitchFamily="49" charset="0"/>
              </a:rPr>
              <a:t>MethodPromotion</a:t>
            </a:r>
            <a:endParaRPr lang="en-US" sz="1600" dirty="0" smtClean="0">
              <a:latin typeface="Courier New" pitchFamily="49"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BC57BD38-9852-41CB-9A1E-CC98BFD494C8}" type="slidenum">
              <a:rPr lang="en-US" smtClean="0"/>
              <a:pPr/>
              <a:t>18</a:t>
            </a:fld>
            <a:endParaRPr lang="en-US" smtClean="0"/>
          </a:p>
        </p:txBody>
      </p:sp>
      <p:sp>
        <p:nvSpPr>
          <p:cNvPr id="19459" name="Rectangle 2"/>
          <p:cNvSpPr>
            <a:spLocks noGrp="1" noChangeArrowheads="1"/>
          </p:cNvSpPr>
          <p:nvPr>
            <p:ph type="title"/>
          </p:nvPr>
        </p:nvSpPr>
        <p:spPr>
          <a:xfrm>
            <a:off x="381000" y="457200"/>
            <a:ext cx="7307262" cy="754062"/>
          </a:xfrm>
        </p:spPr>
        <p:txBody>
          <a:bodyPr/>
          <a:lstStyle/>
          <a:p>
            <a:pPr eaLnBrk="1" hangingPunct="1"/>
            <a:r>
              <a:rPr lang="en-US" dirty="0" smtClean="0"/>
              <a:t>Type casting = an explicit type conversion.</a:t>
            </a:r>
            <a:endParaRPr lang="en-US" sz="3200" dirty="0" smtClean="0"/>
          </a:p>
        </p:txBody>
      </p:sp>
      <p:sp>
        <p:nvSpPr>
          <p:cNvPr id="19460" name="Rectangle 3"/>
          <p:cNvSpPr>
            <a:spLocks noGrp="1" noChangeArrowheads="1"/>
          </p:cNvSpPr>
          <p:nvPr>
            <p:ph type="body" idx="1"/>
          </p:nvPr>
        </p:nvSpPr>
        <p:spPr>
          <a:xfrm>
            <a:off x="304800" y="1219200"/>
            <a:ext cx="7848600" cy="5257800"/>
          </a:xfrm>
          <a:noFill/>
        </p:spPr>
        <p:txBody>
          <a:bodyPr/>
          <a:lstStyle/>
          <a:p>
            <a:pPr eaLnBrk="1" hangingPunct="1">
              <a:lnSpc>
                <a:spcPct val="90000"/>
              </a:lnSpc>
              <a:buNone/>
            </a:pPr>
            <a:r>
              <a:rPr lang="en-US" dirty="0" smtClean="0"/>
              <a:t>It's when an expression's type is (forcibly) converted by using a cast operator.</a:t>
            </a:r>
            <a:br>
              <a:rPr lang="en-US" dirty="0" smtClean="0"/>
            </a:br>
            <a:endParaRPr lang="en-US" dirty="0" smtClean="0"/>
          </a:p>
          <a:p>
            <a:pPr eaLnBrk="1" hangingPunct="1">
              <a:lnSpc>
                <a:spcPct val="90000"/>
              </a:lnSpc>
              <a:buNone/>
            </a:pPr>
            <a:r>
              <a:rPr lang="en-US" dirty="0" smtClean="0"/>
              <a:t>It's legal to use a cast operator to convert any numeric type to any other numeric type</a:t>
            </a:r>
          </a:p>
          <a:p>
            <a:pPr lvl="1" eaLnBrk="1" hangingPunct="1">
              <a:lnSpc>
                <a:spcPct val="90000"/>
              </a:lnSpc>
            </a:pPr>
            <a:r>
              <a:rPr lang="en-US" dirty="0" smtClean="0"/>
              <a:t>the conversion can go in either direction in the previous "ordering scheme" diagram.</a:t>
            </a:r>
          </a:p>
          <a:p>
            <a:pPr eaLnBrk="1" hangingPunct="1">
              <a:lnSpc>
                <a:spcPct val="90000"/>
              </a:lnSpc>
              <a:buNone/>
            </a:pPr>
            <a:r>
              <a:rPr lang="en-US" dirty="0" smtClean="0">
                <a:solidFill>
                  <a:srgbClr val="0070C0"/>
                </a:solidFill>
              </a:rPr>
              <a:t>Syntax:</a:t>
            </a:r>
          </a:p>
          <a:p>
            <a:pPr lvl="1" eaLnBrk="1" hangingPunct="1">
              <a:lnSpc>
                <a:spcPct val="90000"/>
              </a:lnSpc>
              <a:spcAft>
                <a:spcPct val="50000"/>
              </a:spcAft>
              <a:buFont typeface="Wingdings" pitchFamily="2" charset="2"/>
              <a:buNone/>
            </a:pPr>
            <a:r>
              <a:rPr lang="en-US" dirty="0" smtClean="0">
                <a:solidFill>
                  <a:srgbClr val="0070C0"/>
                </a:solidFill>
                <a:latin typeface="Courier New" pitchFamily="49" charset="0"/>
              </a:rPr>
              <a:t>(</a:t>
            </a:r>
            <a:r>
              <a:rPr lang="en-US" i="1" dirty="0" smtClean="0">
                <a:solidFill>
                  <a:srgbClr val="0070C0"/>
                </a:solidFill>
                <a:latin typeface="Times New Roman" pitchFamily="18" charset="0"/>
              </a:rPr>
              <a:t>&lt;type&gt;</a:t>
            </a:r>
            <a:r>
              <a:rPr lang="en-US" dirty="0" smtClean="0">
                <a:solidFill>
                  <a:srgbClr val="0070C0"/>
                </a:solidFill>
                <a:latin typeface="Courier New" pitchFamily="49" charset="0"/>
              </a:rPr>
              <a:t>) </a:t>
            </a:r>
            <a:r>
              <a:rPr lang="en-US" i="1" dirty="0" smtClean="0">
                <a:solidFill>
                  <a:srgbClr val="0070C0"/>
                </a:solidFill>
                <a:latin typeface="Times New Roman" pitchFamily="18" charset="0"/>
              </a:rPr>
              <a:t>&lt;expression&gt;</a:t>
            </a:r>
          </a:p>
          <a:p>
            <a:pPr lvl="1" eaLnBrk="1" hangingPunct="1">
              <a:lnSpc>
                <a:spcPct val="90000"/>
              </a:lnSpc>
              <a:spcBef>
                <a:spcPct val="50000"/>
              </a:spcBef>
              <a:buNone/>
            </a:pPr>
            <a:r>
              <a:rPr lang="en-US" sz="2800" dirty="0" smtClean="0">
                <a:latin typeface="Courier New" pitchFamily="49" charset="0"/>
              </a:rPr>
              <a:t>double x = 12345.6;</a:t>
            </a:r>
          </a:p>
          <a:p>
            <a:pPr lvl="1" eaLnBrk="1" hangingPunct="1">
              <a:lnSpc>
                <a:spcPct val="90000"/>
              </a:lnSpc>
              <a:buNone/>
            </a:pPr>
            <a:r>
              <a:rPr lang="en-US" sz="2800" dirty="0" err="1" smtClean="0">
                <a:latin typeface="Courier New" pitchFamily="49" charset="0"/>
              </a:rPr>
              <a:t>int</a:t>
            </a:r>
            <a:r>
              <a:rPr lang="en-US" sz="2800" dirty="0" smtClean="0">
                <a:latin typeface="Courier New" pitchFamily="49" charset="0"/>
              </a:rPr>
              <a:t> y = (</a:t>
            </a:r>
            <a:r>
              <a:rPr lang="en-US" sz="2800" dirty="0" err="1" smtClean="0">
                <a:latin typeface="Courier New" pitchFamily="49" charset="0"/>
              </a:rPr>
              <a:t>int</a:t>
            </a:r>
            <a:r>
              <a:rPr lang="en-US" sz="2800" dirty="0" smtClean="0">
                <a:latin typeface="Courier New" pitchFamily="49" charset="0"/>
              </a:rPr>
              <a:t>) x; // result in 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CB3E2B64-BD5A-43E1-8289-37CB290DB45A}" type="slidenum">
              <a:rPr lang="en-US" smtClean="0"/>
              <a:pPr/>
              <a:t>19</a:t>
            </a:fld>
            <a:endParaRPr lang="en-US" smtClean="0"/>
          </a:p>
        </p:txBody>
      </p:sp>
      <p:sp>
        <p:nvSpPr>
          <p:cNvPr id="20483" name="Rectangle 2"/>
          <p:cNvSpPr>
            <a:spLocks noGrp="1" noChangeArrowheads="1"/>
          </p:cNvSpPr>
          <p:nvPr>
            <p:ph type="title"/>
          </p:nvPr>
        </p:nvSpPr>
        <p:spPr>
          <a:xfrm>
            <a:off x="228600" y="341313"/>
            <a:ext cx="7924800" cy="754062"/>
          </a:xfrm>
        </p:spPr>
        <p:txBody>
          <a:bodyPr/>
          <a:lstStyle/>
          <a:p>
            <a:pPr eaLnBrk="1" hangingPunct="1"/>
            <a:r>
              <a:rPr lang="en-US" dirty="0" smtClean="0"/>
              <a:t>Example from p 444</a:t>
            </a:r>
            <a:endParaRPr lang="en-US" sz="3200" dirty="0" smtClean="0"/>
          </a:p>
        </p:txBody>
      </p:sp>
      <p:sp>
        <p:nvSpPr>
          <p:cNvPr id="20484" name="Rectangle 3"/>
          <p:cNvSpPr>
            <a:spLocks noGrp="1" noChangeArrowheads="1"/>
          </p:cNvSpPr>
          <p:nvPr>
            <p:ph type="body" idx="1"/>
          </p:nvPr>
        </p:nvSpPr>
        <p:spPr>
          <a:xfrm>
            <a:off x="762000" y="1562100"/>
            <a:ext cx="8096250" cy="4991100"/>
          </a:xfrm>
          <a:noFill/>
        </p:spPr>
        <p:txBody>
          <a:bodyPr/>
          <a:lstStyle/>
          <a:p>
            <a:pPr eaLnBrk="1" hangingPunct="1">
              <a:lnSpc>
                <a:spcPct val="80000"/>
              </a:lnSpc>
              <a:buFont typeface="Wingdings" pitchFamily="2" charset="2"/>
              <a:buNone/>
            </a:pPr>
            <a:r>
              <a:rPr lang="en-US" sz="1600" smtClean="0">
                <a:latin typeface="Courier New" pitchFamily="49" charset="0"/>
              </a:rPr>
              <a:t>import java.util.*;</a:t>
            </a:r>
          </a:p>
          <a:p>
            <a:pPr eaLnBrk="1" hangingPunct="1">
              <a:lnSpc>
                <a:spcPct val="80000"/>
              </a:lnSpc>
              <a:buFont typeface="Wingdings" pitchFamily="2" charset="2"/>
              <a:buNone/>
            </a:pPr>
            <a:endParaRPr lang="en-US" sz="1600" smtClean="0">
              <a:latin typeface="Courier New" pitchFamily="49" charset="0"/>
            </a:endParaRPr>
          </a:p>
          <a:p>
            <a:pPr eaLnBrk="1" hangingPunct="1">
              <a:lnSpc>
                <a:spcPct val="80000"/>
              </a:lnSpc>
              <a:buFont typeface="Wingdings" pitchFamily="2" charset="2"/>
              <a:buNone/>
            </a:pPr>
            <a:r>
              <a:rPr lang="en-US" sz="1600" smtClean="0">
                <a:latin typeface="Courier New" pitchFamily="49" charset="0"/>
              </a:rPr>
              <a:t>public class PrintCharFromAscii</a:t>
            </a:r>
          </a:p>
          <a:p>
            <a:pPr eaLnBrk="1" hangingPunct="1">
              <a:lnSpc>
                <a:spcPct val="80000"/>
              </a:lnSpc>
              <a:buFont typeface="Wingdings" pitchFamily="2" charset="2"/>
              <a:buNone/>
            </a:pPr>
            <a:r>
              <a:rPr lang="en-US" sz="1600" smtClean="0">
                <a:latin typeface="Courier New" pitchFamily="49" charset="0"/>
              </a:rPr>
              <a:t>{</a:t>
            </a:r>
          </a:p>
          <a:p>
            <a:pPr eaLnBrk="1" hangingPunct="1">
              <a:lnSpc>
                <a:spcPct val="80000"/>
              </a:lnSpc>
              <a:buFont typeface="Wingdings" pitchFamily="2" charset="2"/>
              <a:buNone/>
            </a:pPr>
            <a:r>
              <a:rPr lang="en-US" sz="1600" smtClean="0">
                <a:latin typeface="Courier New" pitchFamily="49" charset="0"/>
              </a:rPr>
              <a:t>  public static void main(String[] args)</a:t>
            </a:r>
          </a:p>
          <a:p>
            <a:pPr eaLnBrk="1" hangingPunct="1">
              <a:lnSpc>
                <a:spcPct val="80000"/>
              </a:lnSpc>
              <a:buFont typeface="Wingdings" pitchFamily="2" charset="2"/>
              <a:buNone/>
            </a:pPr>
            <a:r>
              <a:rPr lang="en-US" sz="1600" smtClean="0">
                <a:latin typeface="Courier New" pitchFamily="49" charset="0"/>
              </a:rPr>
              <a:t>  {</a:t>
            </a:r>
          </a:p>
          <a:p>
            <a:pPr eaLnBrk="1" hangingPunct="1">
              <a:lnSpc>
                <a:spcPct val="80000"/>
              </a:lnSpc>
              <a:buFont typeface="Wingdings" pitchFamily="2" charset="2"/>
              <a:buNone/>
            </a:pPr>
            <a:r>
              <a:rPr lang="en-US" sz="1600" smtClean="0">
                <a:latin typeface="Courier New" pitchFamily="49" charset="0"/>
              </a:rPr>
              <a:t>    Scanner stdIn = new Scanner(System.in);</a:t>
            </a:r>
          </a:p>
          <a:p>
            <a:pPr eaLnBrk="1" hangingPunct="1">
              <a:lnSpc>
                <a:spcPct val="80000"/>
              </a:lnSpc>
              <a:buFont typeface="Wingdings" pitchFamily="2" charset="2"/>
              <a:buNone/>
            </a:pPr>
            <a:r>
              <a:rPr lang="en-US" sz="1600" smtClean="0">
                <a:latin typeface="Courier New" pitchFamily="49" charset="0"/>
              </a:rPr>
              <a:t>    int asciiValue; // user entered ASCII value</a:t>
            </a:r>
          </a:p>
          <a:p>
            <a:pPr eaLnBrk="1" hangingPunct="1">
              <a:lnSpc>
                <a:spcPct val="80000"/>
              </a:lnSpc>
              <a:buFont typeface="Wingdings" pitchFamily="2" charset="2"/>
              <a:buNone/>
            </a:pPr>
            <a:r>
              <a:rPr lang="en-US" sz="1600" smtClean="0">
                <a:latin typeface="Courier New" pitchFamily="49" charset="0"/>
              </a:rPr>
              <a:t>    char ch;        // the asciiValue's associated character</a:t>
            </a:r>
          </a:p>
          <a:p>
            <a:pPr eaLnBrk="1" hangingPunct="1">
              <a:lnSpc>
                <a:spcPct val="80000"/>
              </a:lnSpc>
              <a:buFont typeface="Wingdings" pitchFamily="2" charset="2"/>
              <a:buNone/>
            </a:pPr>
            <a:r>
              <a:rPr lang="en-US" sz="1600" smtClean="0">
                <a:latin typeface="Courier New" pitchFamily="49" charset="0"/>
              </a:rPr>
              <a:t>    char nextCh;    // the character after ch in the ASCII table</a:t>
            </a:r>
          </a:p>
          <a:p>
            <a:pPr eaLnBrk="1" hangingPunct="1">
              <a:lnSpc>
                <a:spcPct val="80000"/>
              </a:lnSpc>
              <a:buFont typeface="Wingdings" pitchFamily="2" charset="2"/>
              <a:buNone/>
            </a:pPr>
            <a:endParaRPr lang="en-US" sz="1600" smtClean="0">
              <a:latin typeface="Courier New" pitchFamily="49" charset="0"/>
            </a:endParaRPr>
          </a:p>
          <a:p>
            <a:pPr eaLnBrk="1" hangingPunct="1">
              <a:lnSpc>
                <a:spcPct val="80000"/>
              </a:lnSpc>
              <a:buFont typeface="Wingdings" pitchFamily="2" charset="2"/>
              <a:buNone/>
            </a:pPr>
            <a:r>
              <a:rPr lang="en-US" sz="1600" smtClean="0">
                <a:latin typeface="Courier New" pitchFamily="49" charset="0"/>
              </a:rPr>
              <a:t>    System.out.print("Enter an integer between 0 and 127: ");</a:t>
            </a:r>
          </a:p>
          <a:p>
            <a:pPr eaLnBrk="1" hangingPunct="1">
              <a:lnSpc>
                <a:spcPct val="80000"/>
              </a:lnSpc>
              <a:buFont typeface="Wingdings" pitchFamily="2" charset="2"/>
              <a:buNone/>
            </a:pPr>
            <a:r>
              <a:rPr lang="en-US" sz="1600" smtClean="0">
                <a:latin typeface="Courier New" pitchFamily="49" charset="0"/>
              </a:rPr>
              <a:t>    asciiValue = stdIn.nextInt();</a:t>
            </a:r>
          </a:p>
          <a:p>
            <a:pPr eaLnBrk="1" hangingPunct="1">
              <a:lnSpc>
                <a:spcPct val="80000"/>
              </a:lnSpc>
              <a:buFont typeface="Wingdings" pitchFamily="2" charset="2"/>
              <a:buNone/>
            </a:pPr>
            <a:r>
              <a:rPr lang="en-US" sz="1600" smtClean="0">
                <a:latin typeface="Courier New" pitchFamily="49" charset="0"/>
              </a:rPr>
              <a:t>    ch = (char) asciiValue;</a:t>
            </a:r>
          </a:p>
          <a:p>
            <a:pPr eaLnBrk="1" hangingPunct="1">
              <a:lnSpc>
                <a:spcPct val="80000"/>
              </a:lnSpc>
              <a:buFont typeface="Wingdings" pitchFamily="2" charset="2"/>
              <a:buNone/>
            </a:pPr>
            <a:r>
              <a:rPr lang="en-US" sz="1600" smtClean="0">
                <a:latin typeface="Courier New" pitchFamily="49" charset="0"/>
              </a:rPr>
              <a:t>    nextCh = (char) (asciiValue + 1);</a:t>
            </a:r>
          </a:p>
          <a:p>
            <a:pPr eaLnBrk="1" hangingPunct="1">
              <a:lnSpc>
                <a:spcPct val="80000"/>
              </a:lnSpc>
              <a:buFont typeface="Wingdings" pitchFamily="2" charset="2"/>
              <a:buNone/>
            </a:pPr>
            <a:r>
              <a:rPr lang="en-US" sz="1600" smtClean="0">
                <a:latin typeface="Courier New" pitchFamily="49" charset="0"/>
              </a:rPr>
              <a:t>    System.out.println("Entered number: " + asciiValue);</a:t>
            </a:r>
          </a:p>
          <a:p>
            <a:pPr eaLnBrk="1" hangingPunct="1">
              <a:lnSpc>
                <a:spcPct val="80000"/>
              </a:lnSpc>
              <a:buFont typeface="Wingdings" pitchFamily="2" charset="2"/>
              <a:buNone/>
            </a:pPr>
            <a:r>
              <a:rPr lang="en-US" sz="1600" smtClean="0">
                <a:latin typeface="Courier New" pitchFamily="49" charset="0"/>
              </a:rPr>
              <a:t>    System.out.println("Associated character: " + ch);</a:t>
            </a:r>
          </a:p>
          <a:p>
            <a:pPr eaLnBrk="1" hangingPunct="1">
              <a:lnSpc>
                <a:spcPct val="80000"/>
              </a:lnSpc>
              <a:buFont typeface="Wingdings" pitchFamily="2" charset="2"/>
              <a:buNone/>
            </a:pPr>
            <a:r>
              <a:rPr lang="en-US" sz="1600" smtClean="0">
                <a:latin typeface="Courier New" pitchFamily="49" charset="0"/>
              </a:rPr>
              <a:t>    System.out.println("Next character: " + nextCh);</a:t>
            </a:r>
          </a:p>
          <a:p>
            <a:pPr eaLnBrk="1" hangingPunct="1">
              <a:lnSpc>
                <a:spcPct val="80000"/>
              </a:lnSpc>
              <a:buFont typeface="Wingdings" pitchFamily="2" charset="2"/>
              <a:buNone/>
            </a:pPr>
            <a:r>
              <a:rPr lang="en-US" sz="1600" smtClean="0">
                <a:latin typeface="Courier New" pitchFamily="49" charset="0"/>
              </a:rPr>
              <a:t>  } // end main</a:t>
            </a:r>
          </a:p>
          <a:p>
            <a:pPr eaLnBrk="1" hangingPunct="1">
              <a:lnSpc>
                <a:spcPct val="80000"/>
              </a:lnSpc>
              <a:buFont typeface="Wingdings" pitchFamily="2" charset="2"/>
              <a:buNone/>
            </a:pPr>
            <a:r>
              <a:rPr lang="en-US" sz="1600" smtClean="0">
                <a:latin typeface="Courier New" pitchFamily="49" charset="0"/>
              </a:rPr>
              <a:t>} // end class PrintCharFromAscii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4CE21EF4-3D86-4AD6-BD2F-A23C49075131}" type="slidenum">
              <a:rPr lang="en-US" smtClean="0"/>
              <a:pPr/>
              <a:t>2</a:t>
            </a:fld>
            <a:endParaRPr lang="en-US" smtClean="0"/>
          </a:p>
        </p:txBody>
      </p:sp>
      <p:sp>
        <p:nvSpPr>
          <p:cNvPr id="5123" name="Rectangle 2"/>
          <p:cNvSpPr>
            <a:spLocks noGrp="1" noChangeArrowheads="1"/>
          </p:cNvSpPr>
          <p:nvPr>
            <p:ph type="title"/>
          </p:nvPr>
        </p:nvSpPr>
        <p:spPr>
          <a:xfrm>
            <a:off x="228600" y="1295400"/>
            <a:ext cx="7459662" cy="754062"/>
          </a:xfrm>
        </p:spPr>
        <p:txBody>
          <a:bodyPr/>
          <a:lstStyle/>
          <a:p>
            <a:pPr eaLnBrk="1" hangingPunct="1"/>
            <a:r>
              <a:rPr lang="en-US" dirty="0" smtClean="0"/>
              <a:t>In Java, there are two basic categories of </a:t>
            </a:r>
            <a:r>
              <a:rPr lang="en-US" dirty="0" err="1" smtClean="0"/>
              <a:t>datatypes</a:t>
            </a:r>
            <a:r>
              <a:rPr lang="en-US" dirty="0" smtClean="0"/>
              <a:t> – </a:t>
            </a:r>
            <a:r>
              <a:rPr lang="en-US" u="sng" dirty="0" smtClean="0"/>
              <a:t>primitives</a:t>
            </a:r>
            <a:r>
              <a:rPr lang="en-US" dirty="0" smtClean="0"/>
              <a:t> and </a:t>
            </a:r>
            <a:r>
              <a:rPr lang="en-US" u="sng" dirty="0" smtClean="0"/>
              <a:t>classes</a:t>
            </a:r>
            <a:endParaRPr lang="en-US" sz="3200" u="sng" dirty="0" smtClean="0"/>
          </a:p>
        </p:txBody>
      </p:sp>
      <p:sp>
        <p:nvSpPr>
          <p:cNvPr id="5124" name="Rectangle 3"/>
          <p:cNvSpPr>
            <a:spLocks noGrp="1" noChangeArrowheads="1"/>
          </p:cNvSpPr>
          <p:nvPr>
            <p:ph type="body" idx="1"/>
          </p:nvPr>
        </p:nvSpPr>
        <p:spPr>
          <a:xfrm>
            <a:off x="304800" y="2133600"/>
            <a:ext cx="7924800" cy="4038600"/>
          </a:xfrm>
          <a:noFill/>
        </p:spPr>
        <p:txBody>
          <a:bodyPr/>
          <a:lstStyle/>
          <a:p>
            <a:pPr eaLnBrk="1" hangingPunct="1">
              <a:buNone/>
            </a:pPr>
            <a:r>
              <a:rPr lang="en-US" dirty="0" smtClean="0"/>
              <a:t>Let's review primitive </a:t>
            </a:r>
            <a:r>
              <a:rPr lang="en-US" dirty="0" err="1" smtClean="0"/>
              <a:t>datatypes</a:t>
            </a:r>
            <a:r>
              <a:rPr lang="en-US" dirty="0" smtClean="0"/>
              <a:t> and cover them in more detail:</a:t>
            </a:r>
          </a:p>
          <a:p>
            <a:pPr lvl="1" eaLnBrk="1" hangingPunct="1"/>
            <a:r>
              <a:rPr lang="en-US" dirty="0" smtClean="0">
                <a:latin typeface="Courier New" pitchFamily="49" charset="0"/>
              </a:rPr>
              <a:t>byte</a:t>
            </a:r>
            <a:r>
              <a:rPr lang="en-US" dirty="0" smtClean="0"/>
              <a:t>, </a:t>
            </a:r>
            <a:r>
              <a:rPr lang="en-US" dirty="0" smtClean="0">
                <a:latin typeface="Courier New" pitchFamily="49" charset="0"/>
              </a:rPr>
              <a:t>short</a:t>
            </a:r>
            <a:r>
              <a:rPr lang="en-US" dirty="0" smtClean="0"/>
              <a:t>, </a:t>
            </a:r>
            <a:r>
              <a:rPr lang="en-US" dirty="0" err="1" smtClean="0">
                <a:latin typeface="Courier New" pitchFamily="49" charset="0"/>
              </a:rPr>
              <a:t>int</a:t>
            </a:r>
            <a:r>
              <a:rPr lang="en-US" dirty="0" smtClean="0"/>
              <a:t>, </a:t>
            </a:r>
            <a:r>
              <a:rPr lang="en-US" dirty="0" smtClean="0">
                <a:latin typeface="Courier New" pitchFamily="49" charset="0"/>
              </a:rPr>
              <a:t>long</a:t>
            </a:r>
            <a:endParaRPr lang="en-US" dirty="0" smtClean="0"/>
          </a:p>
          <a:p>
            <a:pPr lvl="1" eaLnBrk="1" hangingPunct="1"/>
            <a:r>
              <a:rPr lang="en-US" dirty="0" smtClean="0">
                <a:latin typeface="Courier New" pitchFamily="49" charset="0"/>
              </a:rPr>
              <a:t>float</a:t>
            </a:r>
            <a:r>
              <a:rPr lang="en-US" dirty="0" smtClean="0"/>
              <a:t>, </a:t>
            </a:r>
            <a:r>
              <a:rPr lang="en-US" dirty="0" smtClean="0">
                <a:latin typeface="Courier New" pitchFamily="49" charset="0"/>
              </a:rPr>
              <a:t>double</a:t>
            </a:r>
            <a:endParaRPr lang="en-US" dirty="0" smtClean="0"/>
          </a:p>
          <a:p>
            <a:pPr lvl="1" eaLnBrk="1" hangingPunct="1"/>
            <a:r>
              <a:rPr lang="en-US" dirty="0" smtClean="0">
                <a:latin typeface="Courier New" pitchFamily="49" charset="0"/>
              </a:rPr>
              <a:t>char</a:t>
            </a:r>
            <a:endParaRPr lang="en-US" dirty="0" smtClean="0"/>
          </a:p>
          <a:p>
            <a:pPr lvl="1" eaLnBrk="1" hangingPunct="1"/>
            <a:r>
              <a:rPr lang="en-US" dirty="0" err="1" smtClean="0">
                <a:latin typeface="Courier New" pitchFamily="49" charset="0"/>
              </a:rPr>
              <a:t>boolean</a:t>
            </a:r>
            <a:endParaRPr lang="en-US" dirty="0" smtClean="0">
              <a:latin typeface="Courier New" pitchFamily="49" charset="0"/>
            </a:endParaRPr>
          </a:p>
        </p:txBody>
      </p:sp>
      <p:sp>
        <p:nvSpPr>
          <p:cNvPr id="5125" name="Text Box 8" descr="note number"/>
          <p:cNvSpPr txBox="1">
            <a:spLocks noChangeArrowheads="1"/>
          </p:cNvSpPr>
          <p:nvPr/>
        </p:nvSpPr>
        <p:spPr bwMode="auto">
          <a:xfrm>
            <a:off x="381000" y="4267200"/>
            <a:ext cx="266700" cy="314325"/>
          </a:xfrm>
          <a:prstGeom prst="rect">
            <a:avLst/>
          </a:prstGeom>
          <a:solidFill>
            <a:srgbClr val="FFFF99"/>
          </a:solidFill>
          <a:ln w="9525">
            <a:solidFill>
              <a:schemeClr val="tx1"/>
            </a:solidFill>
            <a:miter lim="800000"/>
            <a:headEnd/>
            <a:tailEnd/>
          </a:ln>
        </p:spPr>
        <p:txBody>
          <a:bodyPr>
            <a:spAutoFit/>
          </a:bodyPr>
          <a:lstStyle/>
          <a:p>
            <a:pPr algn="ctr">
              <a:spcBef>
                <a:spcPct val="50000"/>
              </a:spcBef>
            </a:pPr>
            <a:r>
              <a:rPr lang="en-US" sz="1400"/>
              <a:t>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F68C24B4-A333-48EB-BF6E-E0F89DBBA0B3}" type="slidenum">
              <a:rPr lang="en-US" smtClean="0"/>
              <a:pPr/>
              <a:t>20</a:t>
            </a:fld>
            <a:endParaRPr lang="en-US" smtClean="0"/>
          </a:p>
        </p:txBody>
      </p:sp>
      <p:sp>
        <p:nvSpPr>
          <p:cNvPr id="21507" name="Rectangle 2"/>
          <p:cNvSpPr>
            <a:spLocks noGrp="1" noChangeArrowheads="1"/>
          </p:cNvSpPr>
          <p:nvPr>
            <p:ph type="title"/>
          </p:nvPr>
        </p:nvSpPr>
        <p:spPr>
          <a:xfrm>
            <a:off x="685800" y="609600"/>
            <a:ext cx="7154862" cy="838200"/>
          </a:xfrm>
        </p:spPr>
        <p:txBody>
          <a:bodyPr/>
          <a:lstStyle/>
          <a:p>
            <a:pPr eaLnBrk="1" hangingPunct="1">
              <a:lnSpc>
                <a:spcPct val="90000"/>
              </a:lnSpc>
              <a:tabLst>
                <a:tab pos="2286000" algn="l"/>
                <a:tab pos="2971800" algn="l"/>
              </a:tabLst>
            </a:pPr>
            <a:r>
              <a:rPr lang="en-US" sz="3200" dirty="0" smtClean="0">
                <a:sym typeface="Symbol" pitchFamily="18" charset="2"/>
              </a:rPr>
              <a:t>There are two different modes for the ++ increment operator – prefix and postfix.</a:t>
            </a:r>
          </a:p>
        </p:txBody>
      </p:sp>
      <p:sp>
        <p:nvSpPr>
          <p:cNvPr id="21508" name="Rectangle 3"/>
          <p:cNvSpPr>
            <a:spLocks noGrp="1" noChangeArrowheads="1"/>
          </p:cNvSpPr>
          <p:nvPr>
            <p:ph type="body" idx="1"/>
          </p:nvPr>
        </p:nvSpPr>
        <p:spPr>
          <a:xfrm>
            <a:off x="762000" y="1485900"/>
            <a:ext cx="7848600" cy="4991100"/>
          </a:xfrm>
        </p:spPr>
        <p:txBody>
          <a:bodyPr/>
          <a:lstStyle/>
          <a:p>
            <a:pPr eaLnBrk="1" hangingPunct="1">
              <a:lnSpc>
                <a:spcPct val="90000"/>
              </a:lnSpc>
              <a:buNone/>
              <a:tabLst>
                <a:tab pos="2286000" algn="l"/>
                <a:tab pos="2971800" algn="l"/>
              </a:tabLst>
            </a:pPr>
            <a:r>
              <a:rPr lang="en-US" b="1" dirty="0" smtClean="0">
                <a:sym typeface="Symbol" pitchFamily="18" charset="2"/>
              </a:rPr>
              <a:t>Prefix</a:t>
            </a:r>
            <a:r>
              <a:rPr lang="en-US" dirty="0" smtClean="0">
                <a:sym typeface="Symbol" pitchFamily="18" charset="2"/>
              </a:rPr>
              <a:t> mode:</a:t>
            </a:r>
          </a:p>
          <a:p>
            <a:pPr eaLnBrk="1" hangingPunct="1">
              <a:lnSpc>
                <a:spcPct val="90000"/>
              </a:lnSpc>
              <a:buFont typeface="Wingdings" pitchFamily="2" charset="2"/>
              <a:buNone/>
              <a:tabLst>
                <a:tab pos="2286000" algn="l"/>
                <a:tab pos="2971800" algn="l"/>
              </a:tabLst>
            </a:pPr>
            <a:r>
              <a:rPr lang="en-US" dirty="0" smtClean="0">
                <a:sym typeface="Symbol" pitchFamily="18" charset="2"/>
              </a:rPr>
              <a:t>	++x    increment x </a:t>
            </a:r>
            <a:r>
              <a:rPr lang="en-US" u="sng" dirty="0" smtClean="0">
                <a:sym typeface="Symbol" pitchFamily="18" charset="2"/>
              </a:rPr>
              <a:t>before</a:t>
            </a:r>
            <a:r>
              <a:rPr lang="en-US" dirty="0" smtClean="0">
                <a:sym typeface="Symbol" pitchFamily="18" charset="2"/>
              </a:rPr>
              <a:t> </a:t>
            </a:r>
            <a:r>
              <a:rPr lang="en-US" dirty="0" err="1" smtClean="0">
                <a:sym typeface="Symbol" pitchFamily="18" charset="2"/>
              </a:rPr>
              <a:t>x's</a:t>
            </a:r>
            <a:r>
              <a:rPr lang="en-US" dirty="0" smtClean="0">
                <a:sym typeface="Symbol" pitchFamily="18" charset="2"/>
              </a:rPr>
              <a:t> value is used</a:t>
            </a:r>
          </a:p>
          <a:p>
            <a:pPr eaLnBrk="1" hangingPunct="1">
              <a:lnSpc>
                <a:spcPct val="90000"/>
              </a:lnSpc>
              <a:tabLst>
                <a:tab pos="2286000" algn="l"/>
                <a:tab pos="2971800" algn="l"/>
              </a:tabLst>
            </a:pPr>
            <a:r>
              <a:rPr lang="en-US" dirty="0" smtClean="0">
                <a:solidFill>
                  <a:srgbClr val="0070C0"/>
                </a:solidFill>
                <a:sym typeface="Symbol" pitchFamily="18" charset="2"/>
              </a:rPr>
              <a:t>Example:</a:t>
            </a:r>
          </a:p>
          <a:p>
            <a:pPr lvl="1" eaLnBrk="1" hangingPunct="1">
              <a:lnSpc>
                <a:spcPct val="90000"/>
              </a:lnSpc>
              <a:buFont typeface="Wingdings" pitchFamily="2" charset="2"/>
              <a:buNone/>
              <a:tabLst>
                <a:tab pos="2286000" algn="l"/>
                <a:tab pos="2971800" algn="l"/>
              </a:tabLst>
            </a:pPr>
            <a:r>
              <a:rPr lang="en-US" dirty="0" smtClean="0">
                <a:solidFill>
                  <a:srgbClr val="0070C0"/>
                </a:solidFill>
                <a:latin typeface="Courier New" pitchFamily="49" charset="0"/>
                <a:sym typeface="Symbol" pitchFamily="18" charset="2"/>
              </a:rPr>
              <a:t>y = ++x;		x = x + 1;</a:t>
            </a:r>
          </a:p>
          <a:p>
            <a:pPr lvl="1" eaLnBrk="1" hangingPunct="1">
              <a:lnSpc>
                <a:spcPct val="90000"/>
              </a:lnSpc>
              <a:buFont typeface="Wingdings" pitchFamily="2" charset="2"/>
              <a:buNone/>
              <a:tabLst>
                <a:tab pos="2286000" algn="l"/>
                <a:tab pos="2971800" algn="l"/>
              </a:tabLst>
            </a:pPr>
            <a:r>
              <a:rPr lang="en-US" dirty="0" smtClean="0">
                <a:solidFill>
                  <a:srgbClr val="0070C0"/>
                </a:solidFill>
                <a:latin typeface="Courier New" pitchFamily="49" charset="0"/>
                <a:sym typeface="Symbol" pitchFamily="18" charset="2"/>
              </a:rPr>
              <a:t>			y = x;</a:t>
            </a:r>
          </a:p>
          <a:p>
            <a:pPr eaLnBrk="1" hangingPunct="1">
              <a:lnSpc>
                <a:spcPct val="90000"/>
              </a:lnSpc>
              <a:buNone/>
              <a:tabLst>
                <a:tab pos="2286000" algn="l"/>
                <a:tab pos="2971800" algn="l"/>
              </a:tabLst>
            </a:pPr>
            <a:r>
              <a:rPr lang="en-US" b="1" dirty="0" smtClean="0">
                <a:sym typeface="Symbol" pitchFamily="18" charset="2"/>
              </a:rPr>
              <a:t>Postfix</a:t>
            </a:r>
            <a:r>
              <a:rPr lang="en-US" dirty="0" smtClean="0">
                <a:sym typeface="Symbol" pitchFamily="18" charset="2"/>
              </a:rPr>
              <a:t> mode:</a:t>
            </a:r>
          </a:p>
          <a:p>
            <a:pPr eaLnBrk="1" hangingPunct="1">
              <a:lnSpc>
                <a:spcPct val="90000"/>
              </a:lnSpc>
              <a:buFont typeface="Wingdings" pitchFamily="2" charset="2"/>
              <a:buNone/>
              <a:tabLst>
                <a:tab pos="2286000" algn="l"/>
                <a:tab pos="2971800" algn="l"/>
              </a:tabLst>
            </a:pPr>
            <a:r>
              <a:rPr lang="en-US" dirty="0" smtClean="0">
                <a:sym typeface="Symbol" pitchFamily="18" charset="2"/>
              </a:rPr>
              <a:t>	x++    increment x </a:t>
            </a:r>
            <a:r>
              <a:rPr lang="en-US" u="sng" dirty="0" smtClean="0">
                <a:sym typeface="Symbol" pitchFamily="18" charset="2"/>
              </a:rPr>
              <a:t>after</a:t>
            </a:r>
            <a:r>
              <a:rPr lang="en-US" dirty="0" smtClean="0">
                <a:sym typeface="Symbol" pitchFamily="18" charset="2"/>
              </a:rPr>
              <a:t> </a:t>
            </a:r>
            <a:r>
              <a:rPr lang="en-US" dirty="0" err="1" smtClean="0">
                <a:sym typeface="Symbol" pitchFamily="18" charset="2"/>
              </a:rPr>
              <a:t>x's</a:t>
            </a:r>
            <a:r>
              <a:rPr lang="en-US" dirty="0" smtClean="0">
                <a:sym typeface="Symbol" pitchFamily="18" charset="2"/>
              </a:rPr>
              <a:t> value is used</a:t>
            </a:r>
          </a:p>
          <a:p>
            <a:pPr eaLnBrk="1" hangingPunct="1">
              <a:lnSpc>
                <a:spcPct val="90000"/>
              </a:lnSpc>
              <a:tabLst>
                <a:tab pos="2286000" algn="l"/>
                <a:tab pos="2971800" algn="l"/>
              </a:tabLst>
            </a:pPr>
            <a:r>
              <a:rPr lang="en-US" dirty="0" smtClean="0">
                <a:solidFill>
                  <a:srgbClr val="0070C0"/>
                </a:solidFill>
                <a:sym typeface="Symbol" pitchFamily="18" charset="2"/>
              </a:rPr>
              <a:t>Example:</a:t>
            </a:r>
          </a:p>
          <a:p>
            <a:pPr lvl="1" eaLnBrk="1" hangingPunct="1">
              <a:lnSpc>
                <a:spcPct val="90000"/>
              </a:lnSpc>
              <a:buFont typeface="Wingdings" pitchFamily="2" charset="2"/>
              <a:buNone/>
              <a:tabLst>
                <a:tab pos="2286000" algn="l"/>
                <a:tab pos="2971800" algn="l"/>
              </a:tabLst>
            </a:pPr>
            <a:r>
              <a:rPr lang="en-US" dirty="0" smtClean="0">
                <a:solidFill>
                  <a:srgbClr val="0070C0"/>
                </a:solidFill>
                <a:latin typeface="Courier New" pitchFamily="49" charset="0"/>
                <a:sym typeface="Symbol" pitchFamily="18" charset="2"/>
              </a:rPr>
              <a:t>y = x++;		y = x;</a:t>
            </a:r>
          </a:p>
          <a:p>
            <a:pPr lvl="1" eaLnBrk="1" hangingPunct="1">
              <a:lnSpc>
                <a:spcPct val="90000"/>
              </a:lnSpc>
              <a:buFont typeface="Wingdings" pitchFamily="2" charset="2"/>
              <a:buNone/>
              <a:tabLst>
                <a:tab pos="2286000" algn="l"/>
                <a:tab pos="2971800" algn="l"/>
              </a:tabLst>
            </a:pPr>
            <a:r>
              <a:rPr lang="en-US" dirty="0" smtClean="0">
                <a:solidFill>
                  <a:srgbClr val="0070C0"/>
                </a:solidFill>
                <a:latin typeface="Courier New" pitchFamily="49" charset="0"/>
                <a:sym typeface="Symbol" pitchFamily="18" charset="2"/>
              </a:rPr>
              <a:t>			x = x + 1;</a:t>
            </a:r>
          </a:p>
          <a:p>
            <a:pPr lvl="1" eaLnBrk="1" hangingPunct="1">
              <a:lnSpc>
                <a:spcPct val="90000"/>
              </a:lnSpc>
              <a:buFont typeface="Wingdings" pitchFamily="2" charset="2"/>
              <a:buNone/>
              <a:tabLst>
                <a:tab pos="2286000" algn="l"/>
                <a:tab pos="2971800" algn="l"/>
              </a:tabLst>
            </a:pPr>
            <a:r>
              <a:rPr lang="en-US" dirty="0" smtClean="0">
                <a:latin typeface="Courier New" pitchFamily="49" charset="0"/>
                <a:sym typeface="Symbol" pitchFamily="18" charset="2"/>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p:spPr>
        <p:txBody>
          <a:bodyPr/>
          <a:lstStyle/>
          <a:p>
            <a:fld id="{00D190FA-E8B5-424B-B90C-8E3B50E97AC6}" type="slidenum">
              <a:rPr lang="en-US" smtClean="0"/>
              <a:pPr/>
              <a:t>21</a:t>
            </a:fld>
            <a:endParaRPr lang="en-US" smtClean="0"/>
          </a:p>
        </p:txBody>
      </p:sp>
      <p:sp>
        <p:nvSpPr>
          <p:cNvPr id="22531" name="Rectangle 2"/>
          <p:cNvSpPr>
            <a:spLocks noGrp="1" noChangeArrowheads="1"/>
          </p:cNvSpPr>
          <p:nvPr>
            <p:ph type="title"/>
          </p:nvPr>
        </p:nvSpPr>
        <p:spPr>
          <a:xfrm>
            <a:off x="457200" y="381000"/>
            <a:ext cx="7154862" cy="725487"/>
          </a:xfrm>
        </p:spPr>
        <p:txBody>
          <a:bodyPr/>
          <a:lstStyle/>
          <a:p>
            <a:pPr eaLnBrk="1" hangingPunct="1"/>
            <a:r>
              <a:rPr lang="en-US" sz="3600" dirty="0" smtClean="0">
                <a:sym typeface="Symbol" pitchFamily="18" charset="2"/>
              </a:rPr>
              <a:t>Trace this code fragment</a:t>
            </a:r>
            <a:endParaRPr lang="en-US" sz="3600" dirty="0" smtClean="0"/>
          </a:p>
        </p:txBody>
      </p:sp>
      <p:sp>
        <p:nvSpPr>
          <p:cNvPr id="22532" name="Rectangle 3"/>
          <p:cNvSpPr>
            <a:spLocks noGrp="1" noChangeArrowheads="1"/>
          </p:cNvSpPr>
          <p:nvPr>
            <p:ph type="body" idx="1"/>
          </p:nvPr>
        </p:nvSpPr>
        <p:spPr>
          <a:xfrm>
            <a:off x="762000" y="1485900"/>
            <a:ext cx="7848600" cy="4991100"/>
          </a:xfrm>
        </p:spPr>
        <p:txBody>
          <a:bodyPr/>
          <a:lstStyle/>
          <a:p>
            <a:pPr eaLnBrk="1" hangingPunct="1">
              <a:buNone/>
              <a:tabLst>
                <a:tab pos="1371600" algn="ctr"/>
                <a:tab pos="2286000" algn="ctr"/>
                <a:tab pos="3200400" algn="l"/>
              </a:tabLst>
            </a:pPr>
            <a:endParaRPr lang="en-US" dirty="0" smtClean="0">
              <a:sym typeface="Symbol" pitchFamily="18" charset="2"/>
            </a:endParaRPr>
          </a:p>
          <a:p>
            <a:pPr lvl="1" eaLnBrk="1" hangingPunct="1">
              <a:spcBef>
                <a:spcPct val="50000"/>
              </a:spcBef>
              <a:buFont typeface="Wingdings" pitchFamily="2" charset="2"/>
              <a:buNone/>
              <a:tabLst>
                <a:tab pos="1371600" algn="ctr"/>
                <a:tab pos="2286000" algn="ctr"/>
                <a:tab pos="3200400" algn="l"/>
              </a:tabLst>
            </a:pPr>
            <a:r>
              <a:rPr lang="en-US" sz="2800" b="1" dirty="0" err="1" smtClean="0">
                <a:latin typeface="Courier New" pitchFamily="49" charset="0"/>
                <a:sym typeface="Symbol" pitchFamily="18" charset="2"/>
              </a:rPr>
              <a:t>int</a:t>
            </a:r>
            <a:r>
              <a:rPr lang="en-US" sz="2800" b="1" dirty="0" smtClean="0">
                <a:latin typeface="Courier New" pitchFamily="49" charset="0"/>
                <a:sym typeface="Symbol" pitchFamily="18" charset="2"/>
              </a:rPr>
              <a:t> x, y;</a:t>
            </a:r>
          </a:p>
          <a:p>
            <a:pPr lvl="1" eaLnBrk="1" hangingPunct="1">
              <a:buFont typeface="Wingdings" pitchFamily="2" charset="2"/>
              <a:buNone/>
              <a:tabLst>
                <a:tab pos="1371600" algn="ctr"/>
                <a:tab pos="2286000" algn="ctr"/>
                <a:tab pos="3200400" algn="l"/>
              </a:tabLst>
            </a:pPr>
            <a:r>
              <a:rPr lang="en-US" sz="2800" b="1" dirty="0" smtClean="0">
                <a:latin typeface="Courier New" pitchFamily="49" charset="0"/>
                <a:sym typeface="Symbol" pitchFamily="18" charset="2"/>
              </a:rPr>
              <a:t>x = 4;</a:t>
            </a:r>
          </a:p>
          <a:p>
            <a:pPr lvl="1" eaLnBrk="1" hangingPunct="1">
              <a:buFont typeface="Wingdings" pitchFamily="2" charset="2"/>
              <a:buNone/>
              <a:tabLst>
                <a:tab pos="1371600" algn="ctr"/>
                <a:tab pos="2286000" algn="ctr"/>
                <a:tab pos="3200400" algn="l"/>
              </a:tabLst>
            </a:pPr>
            <a:r>
              <a:rPr lang="en-US" sz="2800" b="1" dirty="0" smtClean="0">
                <a:latin typeface="Courier New" pitchFamily="49" charset="0"/>
                <a:sym typeface="Symbol" pitchFamily="18" charset="2"/>
              </a:rPr>
              <a:t>y = ++x;</a:t>
            </a:r>
          </a:p>
          <a:p>
            <a:pPr lvl="1" eaLnBrk="1" hangingPunct="1">
              <a:buFont typeface="Wingdings" pitchFamily="2" charset="2"/>
              <a:buNone/>
              <a:tabLst>
                <a:tab pos="1371600" algn="ctr"/>
                <a:tab pos="2286000" algn="ctr"/>
                <a:tab pos="3200400" algn="l"/>
              </a:tabLst>
            </a:pPr>
            <a:r>
              <a:rPr lang="en-US" sz="2800" b="1" dirty="0" err="1" smtClean="0">
                <a:latin typeface="Courier New" pitchFamily="49" charset="0"/>
                <a:sym typeface="Symbol" pitchFamily="18" charset="2"/>
              </a:rPr>
              <a:t>System.out.println</a:t>
            </a:r>
            <a:r>
              <a:rPr lang="en-US" sz="2800" b="1" dirty="0" smtClean="0">
                <a:latin typeface="Courier New" pitchFamily="49" charset="0"/>
                <a:sym typeface="Symbol" pitchFamily="18" charset="2"/>
              </a:rPr>
              <a:t>(x + " " + y);</a:t>
            </a:r>
          </a:p>
          <a:p>
            <a:pPr lvl="1" eaLnBrk="1" hangingPunct="1">
              <a:buFont typeface="Wingdings" pitchFamily="2" charset="2"/>
              <a:buNone/>
              <a:tabLst>
                <a:tab pos="1371600" algn="ctr"/>
                <a:tab pos="2286000" algn="ctr"/>
                <a:tab pos="3200400" algn="l"/>
              </a:tabLst>
            </a:pPr>
            <a:r>
              <a:rPr lang="en-US" sz="2800" b="1" dirty="0" smtClean="0">
                <a:latin typeface="Courier New" pitchFamily="49" charset="0"/>
                <a:sym typeface="Symbol" pitchFamily="18" charset="2"/>
              </a:rPr>
              <a:t>x = 4;</a:t>
            </a:r>
          </a:p>
          <a:p>
            <a:pPr lvl="1" eaLnBrk="1" hangingPunct="1">
              <a:buFont typeface="Wingdings" pitchFamily="2" charset="2"/>
              <a:buNone/>
              <a:tabLst>
                <a:tab pos="1371600" algn="ctr"/>
                <a:tab pos="2286000" algn="ctr"/>
                <a:tab pos="3200400" algn="l"/>
              </a:tabLst>
            </a:pPr>
            <a:r>
              <a:rPr lang="en-US" sz="2800" b="1" dirty="0" smtClean="0">
                <a:latin typeface="Courier New" pitchFamily="49" charset="0"/>
                <a:sym typeface="Symbol" pitchFamily="18" charset="2"/>
              </a:rPr>
              <a:t>y = x++;</a:t>
            </a:r>
          </a:p>
          <a:p>
            <a:pPr lvl="1" eaLnBrk="1" hangingPunct="1">
              <a:buFont typeface="Wingdings" pitchFamily="2" charset="2"/>
              <a:buNone/>
              <a:tabLst>
                <a:tab pos="1371600" algn="ctr"/>
                <a:tab pos="2286000" algn="ctr"/>
                <a:tab pos="3200400" algn="l"/>
              </a:tabLst>
            </a:pPr>
            <a:r>
              <a:rPr lang="en-US" sz="2800" b="1" dirty="0" err="1" smtClean="0">
                <a:latin typeface="Courier New" pitchFamily="49" charset="0"/>
                <a:sym typeface="Symbol" pitchFamily="18" charset="2"/>
              </a:rPr>
              <a:t>System.out.println</a:t>
            </a:r>
            <a:r>
              <a:rPr lang="en-US" sz="2800" b="1" dirty="0" smtClean="0">
                <a:latin typeface="Courier New" pitchFamily="49" charset="0"/>
                <a:sym typeface="Symbol" pitchFamily="18" charset="2"/>
              </a:rPr>
              <a:t>(x + " " + y);</a:t>
            </a:r>
          </a:p>
          <a:p>
            <a:pPr lvl="1" eaLnBrk="1" hangingPunct="1">
              <a:buFont typeface="Wingdings" pitchFamily="2" charset="2"/>
              <a:buNone/>
              <a:tabLst>
                <a:tab pos="1371600" algn="ctr"/>
                <a:tab pos="2286000" algn="ctr"/>
                <a:tab pos="3200400" algn="l"/>
              </a:tabLst>
            </a:pPr>
            <a:endParaRPr lang="en-US" sz="4000" dirty="0" smtClean="0">
              <a:sym typeface="Symbol" pitchFamily="18" charset="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p:spPr>
        <p:txBody>
          <a:bodyPr/>
          <a:lstStyle/>
          <a:p>
            <a:fld id="{B840CAAE-56C0-4D7B-AE15-72F5D9B6CDA8}" type="slidenum">
              <a:rPr lang="en-US" smtClean="0"/>
              <a:pPr/>
              <a:t>22</a:t>
            </a:fld>
            <a:endParaRPr lang="en-US" smtClean="0"/>
          </a:p>
        </p:txBody>
      </p:sp>
      <p:sp>
        <p:nvSpPr>
          <p:cNvPr id="23555" name="Rectangle 2"/>
          <p:cNvSpPr>
            <a:spLocks noGrp="1" noChangeArrowheads="1"/>
          </p:cNvSpPr>
          <p:nvPr>
            <p:ph type="title"/>
          </p:nvPr>
        </p:nvSpPr>
        <p:spPr>
          <a:xfrm>
            <a:off x="304800" y="533400"/>
            <a:ext cx="7154862" cy="725487"/>
          </a:xfrm>
        </p:spPr>
        <p:txBody>
          <a:bodyPr/>
          <a:lstStyle/>
          <a:p>
            <a:pPr eaLnBrk="1" hangingPunct="1"/>
            <a:r>
              <a:rPr lang="en-US" sz="3600" dirty="0" smtClean="0">
                <a:sym typeface="Symbol" pitchFamily="18" charset="2"/>
              </a:rPr>
              <a:t>Decrement operators work the same as increment operators</a:t>
            </a:r>
            <a:endParaRPr lang="en-US" sz="3600" dirty="0" smtClean="0"/>
          </a:p>
        </p:txBody>
      </p:sp>
      <p:sp>
        <p:nvSpPr>
          <p:cNvPr id="23556" name="Rectangle 3"/>
          <p:cNvSpPr>
            <a:spLocks noGrp="1" noChangeArrowheads="1"/>
          </p:cNvSpPr>
          <p:nvPr>
            <p:ph type="body" idx="1"/>
          </p:nvPr>
        </p:nvSpPr>
        <p:spPr>
          <a:xfrm>
            <a:off x="228600" y="1524000"/>
            <a:ext cx="8610600" cy="4991100"/>
          </a:xfrm>
        </p:spPr>
        <p:txBody>
          <a:bodyPr/>
          <a:lstStyle/>
          <a:p>
            <a:pPr eaLnBrk="1" hangingPunct="1">
              <a:buNone/>
              <a:tabLst>
                <a:tab pos="1371600" algn="ctr"/>
                <a:tab pos="2286000" algn="ctr"/>
                <a:tab pos="3200400" algn="ctr"/>
                <a:tab pos="4114800" algn="l"/>
              </a:tabLst>
            </a:pPr>
            <a:r>
              <a:rPr lang="en-US" dirty="0" smtClean="0">
                <a:sym typeface="Symbol" pitchFamily="18" charset="2"/>
              </a:rPr>
              <a:t>…except that subtraction is performed instead of addition.</a:t>
            </a:r>
            <a:br>
              <a:rPr lang="en-US" dirty="0" smtClean="0">
                <a:sym typeface="Symbol" pitchFamily="18" charset="2"/>
              </a:rPr>
            </a:br>
            <a:endParaRPr lang="en-US" dirty="0" smtClean="0">
              <a:sym typeface="Symbol" pitchFamily="18" charset="2"/>
            </a:endParaRPr>
          </a:p>
          <a:p>
            <a:pPr eaLnBrk="1" hangingPunct="1">
              <a:buNone/>
              <a:tabLst>
                <a:tab pos="1371600" algn="ctr"/>
                <a:tab pos="2286000" algn="ctr"/>
                <a:tab pos="3200400" algn="ctr"/>
                <a:tab pos="4114800" algn="l"/>
              </a:tabLst>
            </a:pPr>
            <a:r>
              <a:rPr lang="en-US" dirty="0" smtClean="0">
                <a:solidFill>
                  <a:srgbClr val="0070C0"/>
                </a:solidFill>
                <a:sym typeface="Symbol" pitchFamily="18" charset="2"/>
              </a:rPr>
              <a:t>Trace this code fragment:</a:t>
            </a:r>
          </a:p>
          <a:p>
            <a:pPr lvl="1" eaLnBrk="1" hangingPunct="1">
              <a:spcBef>
                <a:spcPct val="50000"/>
              </a:spcBef>
              <a:buFont typeface="Wingdings" pitchFamily="2" charset="2"/>
              <a:buNone/>
              <a:tabLst>
                <a:tab pos="1371600" algn="ctr"/>
                <a:tab pos="2286000" algn="ctr"/>
                <a:tab pos="3200400" algn="ctr"/>
                <a:tab pos="4114800" algn="l"/>
              </a:tabLst>
            </a:pPr>
            <a:r>
              <a:rPr lang="en-US" sz="2400" b="1" dirty="0" err="1" smtClean="0">
                <a:latin typeface="Courier New" pitchFamily="49" charset="0"/>
                <a:sym typeface="Symbol" pitchFamily="18" charset="2"/>
              </a:rPr>
              <a:t>int</a:t>
            </a:r>
            <a:r>
              <a:rPr lang="en-US" sz="2400" b="1" dirty="0" smtClean="0">
                <a:latin typeface="Courier New" pitchFamily="49" charset="0"/>
                <a:sym typeface="Symbol" pitchFamily="18" charset="2"/>
              </a:rPr>
              <a:t> a, b, c;</a:t>
            </a:r>
          </a:p>
          <a:p>
            <a:pPr lvl="1" eaLnBrk="1" hangingPunct="1">
              <a:buFont typeface="Wingdings" pitchFamily="2" charset="2"/>
              <a:buNone/>
              <a:tabLst>
                <a:tab pos="1371600" algn="ctr"/>
                <a:tab pos="2286000" algn="ctr"/>
                <a:tab pos="3200400" algn="ctr"/>
                <a:tab pos="4114800" algn="l"/>
              </a:tabLst>
            </a:pPr>
            <a:r>
              <a:rPr lang="en-US" sz="2400" b="1" dirty="0" smtClean="0">
                <a:latin typeface="Courier New" pitchFamily="49" charset="0"/>
                <a:sym typeface="Symbol" pitchFamily="18" charset="2"/>
              </a:rPr>
              <a:t>a = 8;</a:t>
            </a:r>
          </a:p>
          <a:p>
            <a:pPr lvl="1" eaLnBrk="1" hangingPunct="1">
              <a:buFont typeface="Wingdings" pitchFamily="2" charset="2"/>
              <a:buNone/>
              <a:tabLst>
                <a:tab pos="1371600" algn="ctr"/>
                <a:tab pos="2286000" algn="ctr"/>
                <a:tab pos="3200400" algn="ctr"/>
                <a:tab pos="4114800" algn="l"/>
              </a:tabLst>
            </a:pPr>
            <a:r>
              <a:rPr lang="en-US" sz="2400" b="1" dirty="0" smtClean="0">
                <a:latin typeface="Courier New" pitchFamily="49" charset="0"/>
                <a:sym typeface="Symbol" pitchFamily="18" charset="2"/>
              </a:rPr>
              <a:t>b = --a;</a:t>
            </a:r>
          </a:p>
          <a:p>
            <a:pPr lvl="1" eaLnBrk="1" hangingPunct="1">
              <a:buFont typeface="Wingdings" pitchFamily="2" charset="2"/>
              <a:buNone/>
              <a:tabLst>
                <a:tab pos="1371600" algn="ctr"/>
                <a:tab pos="2286000" algn="ctr"/>
                <a:tab pos="3200400" algn="ctr"/>
                <a:tab pos="4114800" algn="l"/>
              </a:tabLst>
            </a:pPr>
            <a:r>
              <a:rPr lang="en-US" sz="2400" b="1" dirty="0" smtClean="0">
                <a:latin typeface="Courier New" pitchFamily="49" charset="0"/>
                <a:sym typeface="Symbol" pitchFamily="18" charset="2"/>
              </a:rPr>
              <a:t>c = b-- + --a;</a:t>
            </a:r>
          </a:p>
          <a:p>
            <a:pPr lvl="1" eaLnBrk="1" hangingPunct="1">
              <a:buFont typeface="Wingdings" pitchFamily="2" charset="2"/>
              <a:buNone/>
              <a:tabLst>
                <a:tab pos="1371600" algn="ctr"/>
                <a:tab pos="2286000" algn="ctr"/>
                <a:tab pos="3200400" algn="ctr"/>
                <a:tab pos="4114800" algn="l"/>
              </a:tabLst>
            </a:pPr>
            <a:r>
              <a:rPr lang="en-US" sz="2400" b="1" dirty="0" err="1" smtClean="0">
                <a:latin typeface="Courier New" pitchFamily="49" charset="0"/>
                <a:sym typeface="Symbol" pitchFamily="18" charset="2"/>
              </a:rPr>
              <a:t>System.out.println</a:t>
            </a:r>
            <a:r>
              <a:rPr lang="en-US" sz="2400" b="1" dirty="0" smtClean="0">
                <a:latin typeface="Courier New" pitchFamily="49" charset="0"/>
                <a:sym typeface="Symbol" pitchFamily="18" charset="2"/>
              </a:rPr>
              <a:t>(a + " " + b + " " + c);</a:t>
            </a:r>
          </a:p>
          <a:p>
            <a:pPr lvl="1" eaLnBrk="1" hangingPunct="1">
              <a:buFont typeface="Wingdings" pitchFamily="2" charset="2"/>
              <a:buNone/>
              <a:tabLst>
                <a:tab pos="1371600" algn="ctr"/>
                <a:tab pos="2286000" algn="ctr"/>
                <a:tab pos="3200400" algn="ctr"/>
                <a:tab pos="4114800" algn="l"/>
              </a:tabLst>
            </a:pPr>
            <a:endParaRPr lang="en-US" b="1" dirty="0" smtClean="0">
              <a:sym typeface="Symbol" pitchFamily="18" charset="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90643D60-4380-4F54-B660-7EC7392A9781}" type="slidenum">
              <a:rPr lang="en-US" smtClean="0"/>
              <a:pPr/>
              <a:t>23</a:t>
            </a:fld>
            <a:endParaRPr lang="en-US" smtClean="0"/>
          </a:p>
        </p:txBody>
      </p:sp>
      <p:sp>
        <p:nvSpPr>
          <p:cNvPr id="24579" name="Rectangle 2"/>
          <p:cNvSpPr>
            <a:spLocks noGrp="1" noChangeArrowheads="1"/>
          </p:cNvSpPr>
          <p:nvPr>
            <p:ph type="title"/>
          </p:nvPr>
        </p:nvSpPr>
        <p:spPr>
          <a:xfrm>
            <a:off x="304800" y="341313"/>
            <a:ext cx="8001000" cy="725487"/>
          </a:xfrm>
        </p:spPr>
        <p:txBody>
          <a:bodyPr/>
          <a:lstStyle/>
          <a:p>
            <a:pPr eaLnBrk="1" hangingPunct="1"/>
            <a:r>
              <a:rPr lang="en-US" sz="3200" dirty="0" smtClean="0">
                <a:sym typeface="Symbol" pitchFamily="18" charset="2"/>
              </a:rPr>
              <a:t>Assignment expressions are sometimes embedded inside larger expressions</a:t>
            </a:r>
            <a:endParaRPr lang="en-US" sz="3200" dirty="0" smtClean="0"/>
          </a:p>
        </p:txBody>
      </p:sp>
      <p:sp>
        <p:nvSpPr>
          <p:cNvPr id="24580" name="Rectangle 3"/>
          <p:cNvSpPr>
            <a:spLocks noGrp="1" noChangeArrowheads="1"/>
          </p:cNvSpPr>
          <p:nvPr>
            <p:ph type="body" idx="1"/>
          </p:nvPr>
        </p:nvSpPr>
        <p:spPr>
          <a:xfrm>
            <a:off x="381000" y="1371600"/>
            <a:ext cx="8229600" cy="4991100"/>
          </a:xfrm>
        </p:spPr>
        <p:txBody>
          <a:bodyPr/>
          <a:lstStyle/>
          <a:p>
            <a:pPr eaLnBrk="1" hangingPunct="1">
              <a:tabLst>
                <a:tab pos="1600200" algn="ctr"/>
                <a:tab pos="2400300" algn="ctr"/>
                <a:tab pos="3200400" algn="ctr"/>
                <a:tab pos="4000500" algn="ctr"/>
                <a:tab pos="4800600" algn="l"/>
              </a:tabLst>
            </a:pPr>
            <a:endParaRPr lang="en-US" dirty="0" smtClean="0">
              <a:sym typeface="Symbol" pitchFamily="18" charset="2"/>
            </a:endParaRPr>
          </a:p>
          <a:p>
            <a:pPr lvl="1" eaLnBrk="1" hangingPunct="1">
              <a:spcBef>
                <a:spcPct val="50000"/>
              </a:spcBef>
              <a:buNone/>
              <a:tabLst>
                <a:tab pos="1600200" algn="ctr"/>
                <a:tab pos="2400300" algn="ctr"/>
                <a:tab pos="3200400" algn="ctr"/>
                <a:tab pos="4000500" algn="ctr"/>
                <a:tab pos="4800600" algn="l"/>
              </a:tabLst>
            </a:pPr>
            <a:r>
              <a:rPr lang="en-US" sz="2400" b="1" dirty="0" err="1" smtClean="0">
                <a:latin typeface="Courier New" pitchFamily="49" charset="0"/>
                <a:sym typeface="Symbol" pitchFamily="18" charset="2"/>
              </a:rPr>
              <a:t>int</a:t>
            </a:r>
            <a:r>
              <a:rPr lang="en-US" sz="2400" b="1" dirty="0" smtClean="0">
                <a:latin typeface="Courier New" pitchFamily="49" charset="0"/>
                <a:sym typeface="Symbol" pitchFamily="18" charset="2"/>
              </a:rPr>
              <a:t> a, b = 8, c = 5;</a:t>
            </a:r>
          </a:p>
          <a:p>
            <a:pPr lvl="1" eaLnBrk="1" hangingPunct="1">
              <a:buNone/>
              <a:tabLst>
                <a:tab pos="1600200" algn="ctr"/>
                <a:tab pos="2400300" algn="ctr"/>
                <a:tab pos="3200400" algn="ctr"/>
                <a:tab pos="4000500" algn="ctr"/>
                <a:tab pos="4800600" algn="l"/>
              </a:tabLst>
            </a:pPr>
            <a:r>
              <a:rPr lang="en-US" sz="2400" b="1" dirty="0" smtClean="0">
                <a:latin typeface="Courier New" pitchFamily="49" charset="0"/>
                <a:sym typeface="Symbol" pitchFamily="18" charset="2"/>
              </a:rPr>
              <a:t>a = b = c;</a:t>
            </a:r>
          </a:p>
          <a:p>
            <a:pPr lvl="1" eaLnBrk="1" hangingPunct="1">
              <a:spcAft>
                <a:spcPct val="50000"/>
              </a:spcAft>
              <a:buNone/>
              <a:tabLst>
                <a:tab pos="1600200" algn="ctr"/>
                <a:tab pos="2400300" algn="ctr"/>
                <a:tab pos="3200400" algn="ctr"/>
                <a:tab pos="4000500" algn="ctr"/>
                <a:tab pos="4800600" algn="l"/>
              </a:tabLst>
            </a:pPr>
            <a:r>
              <a:rPr lang="en-US" sz="2400" b="1" dirty="0" err="1" smtClean="0">
                <a:latin typeface="Courier New" pitchFamily="49" charset="0"/>
                <a:sym typeface="Symbol" pitchFamily="18" charset="2"/>
              </a:rPr>
              <a:t>System.out.println</a:t>
            </a:r>
            <a:r>
              <a:rPr lang="en-US" sz="2400" b="1" dirty="0" smtClean="0">
                <a:latin typeface="Courier New" pitchFamily="49" charset="0"/>
                <a:sym typeface="Symbol" pitchFamily="18" charset="2"/>
              </a:rPr>
              <a:t>(a + " " + b + " " + c);</a:t>
            </a:r>
          </a:p>
          <a:p>
            <a:pPr eaLnBrk="1" hangingPunct="1">
              <a:buNone/>
              <a:tabLst>
                <a:tab pos="1600200" algn="ctr"/>
                <a:tab pos="2400300" algn="ctr"/>
                <a:tab pos="3200400" algn="ctr"/>
                <a:tab pos="4000500" algn="ctr"/>
                <a:tab pos="4800600" algn="l"/>
              </a:tabLst>
            </a:pPr>
            <a:r>
              <a:rPr lang="en-US" sz="2800" dirty="0" smtClean="0">
                <a:sym typeface="Symbol" pitchFamily="18" charset="2"/>
              </a:rPr>
              <a:t>	</a:t>
            </a:r>
            <a:r>
              <a:rPr lang="en-US" sz="2000" dirty="0" smtClean="0">
                <a:solidFill>
                  <a:srgbClr val="0070C0"/>
                </a:solidFill>
                <a:sym typeface="Symbol" pitchFamily="18" charset="2"/>
              </a:rPr>
              <a:t>When that happens, remember that:</a:t>
            </a:r>
          </a:p>
          <a:p>
            <a:pPr lvl="1" eaLnBrk="1" hangingPunct="1">
              <a:tabLst>
                <a:tab pos="1600200" algn="ctr"/>
                <a:tab pos="2400300" algn="ctr"/>
                <a:tab pos="3200400" algn="ctr"/>
                <a:tab pos="4000500" algn="ctr"/>
                <a:tab pos="4800600" algn="l"/>
              </a:tabLst>
            </a:pPr>
            <a:r>
              <a:rPr lang="en-US" sz="1800" dirty="0" smtClean="0">
                <a:solidFill>
                  <a:srgbClr val="0070C0"/>
                </a:solidFill>
                <a:sym typeface="Symbol" pitchFamily="18" charset="2"/>
              </a:rPr>
              <a:t>An assignment expression evaluates to the assigned value.</a:t>
            </a:r>
          </a:p>
          <a:p>
            <a:pPr lvl="1" eaLnBrk="1" hangingPunct="1">
              <a:tabLst>
                <a:tab pos="1600200" algn="ctr"/>
                <a:tab pos="2400300" algn="ctr"/>
                <a:tab pos="3200400" algn="ctr"/>
                <a:tab pos="4000500" algn="ctr"/>
                <a:tab pos="4800600" algn="l"/>
              </a:tabLst>
            </a:pPr>
            <a:r>
              <a:rPr lang="en-US" sz="1800" dirty="0" smtClean="0">
                <a:solidFill>
                  <a:srgbClr val="0070C0"/>
                </a:solidFill>
                <a:sym typeface="Symbol" pitchFamily="18" charset="2"/>
              </a:rPr>
              <a:t>The assignment operator exhibits </a:t>
            </a:r>
            <a:r>
              <a:rPr lang="en-US" sz="1800" b="1" u="sng" dirty="0" smtClean="0">
                <a:solidFill>
                  <a:srgbClr val="0070C0"/>
                </a:solidFill>
                <a:sym typeface="Symbol" pitchFamily="18" charset="2"/>
              </a:rPr>
              <a:t>right-to-left</a:t>
            </a:r>
            <a:r>
              <a:rPr lang="en-US" sz="1800" dirty="0" smtClean="0">
                <a:solidFill>
                  <a:srgbClr val="0070C0"/>
                </a:solidFill>
                <a:sym typeface="Symbol" pitchFamily="18" charset="2"/>
              </a:rPr>
              <a:t> </a:t>
            </a:r>
            <a:r>
              <a:rPr lang="en-US" sz="1800" dirty="0" err="1" smtClean="0">
                <a:solidFill>
                  <a:srgbClr val="0070C0"/>
                </a:solidFill>
                <a:sym typeface="Symbol" pitchFamily="18" charset="2"/>
              </a:rPr>
              <a:t>associativity</a:t>
            </a:r>
            <a:r>
              <a:rPr lang="en-US" sz="1800" dirty="0" smtClean="0">
                <a:solidFill>
                  <a:srgbClr val="0070C0"/>
                </a:solidFill>
                <a:sym typeface="Symbol" pitchFamily="18" charset="2"/>
              </a:rPr>
              <a:t>.</a:t>
            </a:r>
          </a:p>
          <a:p>
            <a:pPr lvl="1" eaLnBrk="1" hangingPunct="1">
              <a:tabLst>
                <a:tab pos="1600200" algn="ctr"/>
                <a:tab pos="2400300" algn="ctr"/>
                <a:tab pos="3200400" algn="ctr"/>
                <a:tab pos="4000500" algn="ctr"/>
                <a:tab pos="4800600" algn="l"/>
              </a:tabLst>
            </a:pPr>
            <a:endParaRPr lang="en-US" sz="2400" dirty="0" smtClean="0">
              <a:solidFill>
                <a:srgbClr val="0070C0"/>
              </a:solidFill>
              <a:sym typeface="Symbol" pitchFamily="18" charset="2"/>
            </a:endParaRPr>
          </a:p>
          <a:p>
            <a:pPr eaLnBrk="1" hangingPunct="1">
              <a:lnSpc>
                <a:spcPct val="80000"/>
              </a:lnSpc>
              <a:buNone/>
              <a:tabLst>
                <a:tab pos="1600200" algn="ctr"/>
                <a:tab pos="2400300" algn="ctr"/>
                <a:tab pos="3200400" algn="ctr"/>
                <a:tab pos="4000500" algn="ctr"/>
                <a:tab pos="4800600" algn="l"/>
              </a:tabLst>
            </a:pPr>
            <a:r>
              <a:rPr lang="en-US" sz="2000" dirty="0" smtClean="0">
                <a:sym typeface="Symbol" pitchFamily="18" charset="2"/>
              </a:rPr>
              <a:t>	In the interest of compactness, it's fairly common to embed an assignment expression inside a loop condition. For example:</a:t>
            </a:r>
            <a:endParaRPr lang="en-US" sz="2000" dirty="0" smtClean="0">
              <a:latin typeface="Courier New" pitchFamily="49" charset="0"/>
              <a:sym typeface="Symbol" pitchFamily="18" charset="2"/>
            </a:endParaRPr>
          </a:p>
          <a:p>
            <a:pPr lvl="1" eaLnBrk="1" hangingPunct="1">
              <a:lnSpc>
                <a:spcPct val="80000"/>
              </a:lnSpc>
              <a:spcBef>
                <a:spcPct val="50000"/>
              </a:spcBef>
              <a:buNone/>
              <a:tabLst>
                <a:tab pos="1600200" algn="ctr"/>
                <a:tab pos="2400300" algn="ctr"/>
                <a:tab pos="3200400" algn="ctr"/>
                <a:tab pos="4000500" algn="ctr"/>
                <a:tab pos="4800600" algn="l"/>
              </a:tabLst>
            </a:pPr>
            <a:r>
              <a:rPr lang="en-US" sz="2000" b="1" dirty="0" smtClean="0">
                <a:solidFill>
                  <a:srgbClr val="0070C0"/>
                </a:solidFill>
                <a:latin typeface="Courier New" pitchFamily="49" charset="0"/>
                <a:sym typeface="Symbol" pitchFamily="18" charset="2"/>
              </a:rPr>
              <a:t>while ((score = </a:t>
            </a:r>
            <a:r>
              <a:rPr lang="en-US" sz="2000" b="1" dirty="0" err="1" smtClean="0">
                <a:solidFill>
                  <a:srgbClr val="0070C0"/>
                </a:solidFill>
                <a:latin typeface="Courier New" pitchFamily="49" charset="0"/>
                <a:sym typeface="Symbol" pitchFamily="18" charset="2"/>
              </a:rPr>
              <a:t>stdIn.nextDouble</a:t>
            </a:r>
            <a:r>
              <a:rPr lang="en-US" sz="2000" b="1" dirty="0" smtClean="0">
                <a:solidFill>
                  <a:srgbClr val="0070C0"/>
                </a:solidFill>
                <a:latin typeface="Courier New" pitchFamily="49" charset="0"/>
                <a:sym typeface="Symbol" pitchFamily="18" charset="2"/>
              </a:rPr>
              <a:t>()) != -1)</a:t>
            </a:r>
          </a:p>
          <a:p>
            <a:pPr lvl="1" eaLnBrk="1" hangingPunct="1">
              <a:tabLst>
                <a:tab pos="1600200" algn="ctr"/>
                <a:tab pos="2400300" algn="ctr"/>
                <a:tab pos="3200400" algn="ctr"/>
                <a:tab pos="4000500" algn="ctr"/>
                <a:tab pos="4800600" algn="l"/>
              </a:tabLst>
            </a:pPr>
            <a:endParaRPr lang="en-US" dirty="0" smtClean="0">
              <a:solidFill>
                <a:srgbClr val="0070C0"/>
              </a:solidFill>
              <a:sym typeface="Symbol" pitchFamily="18" charset="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p>
            <a:fld id="{503A5741-CFC3-45B7-8F84-30E2731614F5}" type="slidenum">
              <a:rPr lang="en-US" smtClean="0"/>
              <a:pPr/>
              <a:t>24</a:t>
            </a:fld>
            <a:endParaRPr lang="en-US" smtClean="0"/>
          </a:p>
        </p:txBody>
      </p:sp>
      <p:sp>
        <p:nvSpPr>
          <p:cNvPr id="26627" name="Rectangle 2"/>
          <p:cNvSpPr>
            <a:spLocks noGrp="1" noChangeArrowheads="1"/>
          </p:cNvSpPr>
          <p:nvPr>
            <p:ph type="title"/>
          </p:nvPr>
        </p:nvSpPr>
        <p:spPr>
          <a:xfrm>
            <a:off x="304800" y="341313"/>
            <a:ext cx="8001000" cy="1106487"/>
          </a:xfrm>
        </p:spPr>
        <p:txBody>
          <a:bodyPr/>
          <a:lstStyle/>
          <a:p>
            <a:pPr eaLnBrk="1" hangingPunct="1"/>
            <a:r>
              <a:rPr lang="en-US" sz="3200" dirty="0" smtClean="0">
                <a:sym typeface="Symbol" pitchFamily="18" charset="2"/>
              </a:rPr>
              <a:t>Conditional operator expressions implement </a:t>
            </a:r>
            <a:r>
              <a:rPr lang="en-US" sz="3200" dirty="0" smtClean="0">
                <a:latin typeface="Courier New" pitchFamily="49" charset="0"/>
                <a:sym typeface="Symbol" pitchFamily="18" charset="2"/>
              </a:rPr>
              <a:t>if else</a:t>
            </a:r>
            <a:r>
              <a:rPr lang="en-US" sz="3200" dirty="0" smtClean="0">
                <a:sym typeface="Symbol" pitchFamily="18" charset="2"/>
              </a:rPr>
              <a:t> logic using a more compact form</a:t>
            </a:r>
            <a:endParaRPr lang="en-US" sz="3200" dirty="0" smtClean="0"/>
          </a:p>
        </p:txBody>
      </p:sp>
      <p:sp>
        <p:nvSpPr>
          <p:cNvPr id="26628" name="Rectangle 3"/>
          <p:cNvSpPr>
            <a:spLocks noGrp="1" noChangeArrowheads="1"/>
          </p:cNvSpPr>
          <p:nvPr>
            <p:ph type="body" idx="1"/>
          </p:nvPr>
        </p:nvSpPr>
        <p:spPr>
          <a:xfrm>
            <a:off x="762000" y="1485900"/>
            <a:ext cx="7848600" cy="4991100"/>
          </a:xfrm>
        </p:spPr>
        <p:txBody>
          <a:bodyPr/>
          <a:lstStyle/>
          <a:p>
            <a:pPr eaLnBrk="1" hangingPunct="1">
              <a:buNone/>
            </a:pPr>
            <a:r>
              <a:rPr lang="en-US" sz="2800" dirty="0" smtClean="0"/>
              <a:t>Syntax:</a:t>
            </a:r>
          </a:p>
          <a:p>
            <a:pPr lvl="1" eaLnBrk="1" hangingPunct="1">
              <a:spcBef>
                <a:spcPct val="50000"/>
              </a:spcBef>
              <a:buFont typeface="Wingdings" pitchFamily="2" charset="2"/>
              <a:buNone/>
            </a:pPr>
            <a:r>
              <a:rPr lang="en-US" sz="2000" i="1" dirty="0" smtClean="0">
                <a:latin typeface="Times New Roman" pitchFamily="18" charset="0"/>
              </a:rPr>
              <a:t>&lt;condition&gt;</a:t>
            </a:r>
            <a:r>
              <a:rPr lang="en-US" sz="2000" dirty="0" smtClean="0">
                <a:latin typeface="Courier New" pitchFamily="49" charset="0"/>
              </a:rPr>
              <a:t> ? </a:t>
            </a:r>
            <a:r>
              <a:rPr lang="en-US" sz="2000" dirty="0" smtClean="0">
                <a:latin typeface="Times New Roman" pitchFamily="18" charset="0"/>
              </a:rPr>
              <a:t>&lt;</a:t>
            </a:r>
            <a:r>
              <a:rPr lang="en-US" sz="2000" i="1" dirty="0" smtClean="0">
                <a:latin typeface="Times New Roman" pitchFamily="18" charset="0"/>
              </a:rPr>
              <a:t>expression1&gt;</a:t>
            </a:r>
            <a:r>
              <a:rPr lang="en-US" sz="2000" dirty="0" smtClean="0">
                <a:latin typeface="Courier New" pitchFamily="49" charset="0"/>
              </a:rPr>
              <a:t> : </a:t>
            </a:r>
            <a:r>
              <a:rPr lang="en-US" sz="2000" dirty="0" smtClean="0">
                <a:latin typeface="Times New Roman" pitchFamily="18" charset="0"/>
              </a:rPr>
              <a:t>&lt;</a:t>
            </a:r>
            <a:r>
              <a:rPr lang="en-US" sz="2000" i="1" dirty="0" smtClean="0">
                <a:latin typeface="Times New Roman" pitchFamily="18" charset="0"/>
              </a:rPr>
              <a:t>expression2&gt;</a:t>
            </a:r>
            <a:endParaRPr lang="en-US" sz="2000" dirty="0" smtClean="0">
              <a:latin typeface="Times New Roman" pitchFamily="18" charset="0"/>
            </a:endParaRPr>
          </a:p>
          <a:p>
            <a:pPr eaLnBrk="1" hangingPunct="1">
              <a:buNone/>
            </a:pPr>
            <a:r>
              <a:rPr lang="en-US" sz="2800" dirty="0" smtClean="0"/>
              <a:t>Semantics:</a:t>
            </a:r>
          </a:p>
          <a:p>
            <a:pPr lvl="1" eaLnBrk="1" hangingPunct="1"/>
            <a:r>
              <a:rPr lang="en-US" sz="2400" dirty="0" smtClean="0"/>
              <a:t>If the condition is true, then the conditional operator expression evaluates to the value of </a:t>
            </a:r>
            <a:r>
              <a:rPr lang="en-US" sz="2400" i="1" dirty="0" smtClean="0"/>
              <a:t>expression1</a:t>
            </a:r>
            <a:r>
              <a:rPr lang="en-US" sz="2400" dirty="0" smtClean="0"/>
              <a:t>.</a:t>
            </a:r>
          </a:p>
          <a:p>
            <a:pPr lvl="1" eaLnBrk="1" hangingPunct="1"/>
            <a:r>
              <a:rPr lang="en-US" sz="2400" dirty="0" smtClean="0"/>
              <a:t>If the condition is false, then the conditional operator expression evaluates to the value of </a:t>
            </a:r>
            <a:r>
              <a:rPr lang="en-US" sz="2400" i="1" dirty="0" smtClean="0"/>
              <a:t>expression2</a:t>
            </a:r>
            <a:r>
              <a:rPr lang="en-US" sz="2400" dirty="0" smtClean="0"/>
              <a:t>.</a:t>
            </a:r>
          </a:p>
          <a:p>
            <a:pPr eaLnBrk="1" hangingPunct="1">
              <a:buNone/>
            </a:pPr>
            <a:r>
              <a:rPr lang="en-US" sz="2800" dirty="0" smtClean="0">
                <a:solidFill>
                  <a:srgbClr val="9A0075"/>
                </a:solidFill>
                <a:sym typeface="Symbol" pitchFamily="18" charset="2"/>
              </a:rPr>
              <a:t>Assume x = 2 and y = 5. What does this expression evaluate to?</a:t>
            </a:r>
          </a:p>
          <a:p>
            <a:pPr lvl="1" eaLnBrk="1" hangingPunct="1">
              <a:spcBef>
                <a:spcPct val="50000"/>
              </a:spcBef>
              <a:buFont typeface="Wingdings" pitchFamily="2" charset="2"/>
              <a:buNone/>
            </a:pPr>
            <a:r>
              <a:rPr lang="en-US" sz="1800" b="1" dirty="0" smtClean="0">
                <a:latin typeface="Courier New" pitchFamily="49" charset="0"/>
                <a:sym typeface="Symbol" pitchFamily="18" charset="2"/>
              </a:rPr>
              <a:t>(x&gt;y) ? x+1 : y-1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A97BCCA3-8B0E-4453-91DA-3BF750658A27}" type="slidenum">
              <a:rPr lang="en-US" smtClean="0"/>
              <a:pPr/>
              <a:t>25</a:t>
            </a:fld>
            <a:endParaRPr lang="en-US" smtClean="0"/>
          </a:p>
        </p:txBody>
      </p:sp>
      <p:sp>
        <p:nvSpPr>
          <p:cNvPr id="27651" name="Rectangle 2"/>
          <p:cNvSpPr>
            <a:spLocks noGrp="1" noChangeArrowheads="1"/>
          </p:cNvSpPr>
          <p:nvPr>
            <p:ph type="title"/>
          </p:nvPr>
        </p:nvSpPr>
        <p:spPr>
          <a:xfrm>
            <a:off x="228600" y="341313"/>
            <a:ext cx="8001000" cy="725487"/>
          </a:xfrm>
        </p:spPr>
        <p:txBody>
          <a:bodyPr/>
          <a:lstStyle/>
          <a:p>
            <a:pPr eaLnBrk="1" hangingPunct="1"/>
            <a:r>
              <a:rPr lang="en-US" sz="3200" dirty="0" smtClean="0">
                <a:sym typeface="Symbol" pitchFamily="18" charset="2"/>
              </a:rPr>
              <a:t>A conditional operator expression cannot appear on a line by itself</a:t>
            </a:r>
            <a:endParaRPr lang="en-US" sz="3200" dirty="0" smtClean="0"/>
          </a:p>
        </p:txBody>
      </p:sp>
      <p:sp>
        <p:nvSpPr>
          <p:cNvPr id="27652" name="Rectangle 3"/>
          <p:cNvSpPr>
            <a:spLocks noGrp="1" noChangeArrowheads="1"/>
          </p:cNvSpPr>
          <p:nvPr>
            <p:ph type="body" idx="1"/>
          </p:nvPr>
        </p:nvSpPr>
        <p:spPr>
          <a:xfrm>
            <a:off x="304800" y="1219200"/>
            <a:ext cx="8077200" cy="4991100"/>
          </a:xfrm>
        </p:spPr>
        <p:txBody>
          <a:bodyPr/>
          <a:lstStyle/>
          <a:p>
            <a:pPr eaLnBrk="1" hangingPunct="1">
              <a:buNone/>
            </a:pPr>
            <a:r>
              <a:rPr lang="en-US" dirty="0" smtClean="0">
                <a:sym typeface="Symbol" pitchFamily="18" charset="2"/>
              </a:rPr>
              <a:t>	</a:t>
            </a:r>
            <a:r>
              <a:rPr lang="en-US" sz="2800" dirty="0" smtClean="0">
                <a:sym typeface="Symbol" pitchFamily="18" charset="2"/>
              </a:rPr>
              <a:t>…because it is not considered to be a statement. Instead, it must be embedded inside of a statement. For example:</a:t>
            </a:r>
            <a:endParaRPr lang="en-US" sz="3200" dirty="0" smtClean="0">
              <a:sym typeface="Symbol" pitchFamily="18" charset="2"/>
            </a:endParaRPr>
          </a:p>
          <a:p>
            <a:pPr lvl="1" eaLnBrk="1" hangingPunct="1">
              <a:spcBef>
                <a:spcPct val="50000"/>
              </a:spcBef>
              <a:buFont typeface="Wingdings" pitchFamily="2" charset="2"/>
              <a:buNone/>
            </a:pPr>
            <a:r>
              <a:rPr lang="en-US" sz="1800" dirty="0" err="1" smtClean="0">
                <a:latin typeface="Courier New" pitchFamily="49" charset="0"/>
                <a:sym typeface="Symbol" pitchFamily="18" charset="2"/>
              </a:rPr>
              <a:t>int</a:t>
            </a:r>
            <a:r>
              <a:rPr lang="en-US" sz="1800" dirty="0" smtClean="0">
                <a:latin typeface="Courier New" pitchFamily="49" charset="0"/>
                <a:sym typeface="Symbol" pitchFamily="18" charset="2"/>
              </a:rPr>
              <a:t> score = 88;</a:t>
            </a:r>
          </a:p>
          <a:p>
            <a:pPr lvl="1" eaLnBrk="1" hangingPunct="1">
              <a:buFont typeface="Wingdings" pitchFamily="2" charset="2"/>
              <a:buNone/>
            </a:pPr>
            <a:r>
              <a:rPr lang="en-US" sz="1800" dirty="0" err="1" smtClean="0">
                <a:latin typeface="Courier New" pitchFamily="49" charset="0"/>
                <a:sym typeface="Symbol" pitchFamily="18" charset="2"/>
              </a:rPr>
              <a:t>boolean</a:t>
            </a:r>
            <a:r>
              <a:rPr lang="en-US" sz="1800" dirty="0" smtClean="0">
                <a:latin typeface="Courier New" pitchFamily="49" charset="0"/>
                <a:sym typeface="Symbol" pitchFamily="18" charset="2"/>
              </a:rPr>
              <a:t> </a:t>
            </a:r>
            <a:r>
              <a:rPr lang="en-US" sz="1800" dirty="0" err="1" smtClean="0">
                <a:latin typeface="Courier New" pitchFamily="49" charset="0"/>
                <a:sym typeface="Symbol" pitchFamily="18" charset="2"/>
              </a:rPr>
              <a:t>extraCredit</a:t>
            </a:r>
            <a:r>
              <a:rPr lang="en-US" sz="1800" dirty="0" smtClean="0">
                <a:latin typeface="Courier New" pitchFamily="49" charset="0"/>
                <a:sym typeface="Symbol" pitchFamily="18" charset="2"/>
              </a:rPr>
              <a:t> = true;</a:t>
            </a:r>
          </a:p>
          <a:p>
            <a:pPr lvl="1" eaLnBrk="1" hangingPunct="1">
              <a:buFont typeface="Wingdings" pitchFamily="2" charset="2"/>
              <a:buNone/>
            </a:pPr>
            <a:r>
              <a:rPr lang="en-US" sz="1800" dirty="0" smtClean="0">
                <a:latin typeface="Courier New" pitchFamily="49" charset="0"/>
                <a:sym typeface="Symbol" pitchFamily="18" charset="2"/>
              </a:rPr>
              <a:t>score += (</a:t>
            </a:r>
            <a:r>
              <a:rPr lang="en-US" sz="1800" dirty="0" err="1" smtClean="0">
                <a:latin typeface="Courier New" pitchFamily="49" charset="0"/>
                <a:sym typeface="Symbol" pitchFamily="18" charset="2"/>
              </a:rPr>
              <a:t>extraCredit</a:t>
            </a:r>
            <a:r>
              <a:rPr lang="en-US" sz="1800" dirty="0" smtClean="0">
                <a:latin typeface="Courier New" pitchFamily="49" charset="0"/>
                <a:sym typeface="Symbol" pitchFamily="18" charset="2"/>
              </a:rPr>
              <a:t> ? 2 : 0);</a:t>
            </a:r>
          </a:p>
          <a:p>
            <a:pPr lvl="1" eaLnBrk="1" hangingPunct="1">
              <a:spcBef>
                <a:spcPct val="50000"/>
              </a:spcBef>
              <a:buNone/>
            </a:pPr>
            <a:r>
              <a:rPr lang="en-US" sz="1800" dirty="0" smtClean="0">
                <a:solidFill>
                  <a:srgbClr val="9A0075"/>
                </a:solidFill>
                <a:sym typeface="Symbol" pitchFamily="18" charset="2"/>
              </a:rPr>
              <a:t>Is the same as:</a:t>
            </a:r>
            <a:endParaRPr lang="en-US" sz="1800" dirty="0" smtClean="0">
              <a:solidFill>
                <a:srgbClr val="9A0075"/>
              </a:solidFill>
              <a:latin typeface="Courier New" pitchFamily="49" charset="0"/>
              <a:sym typeface="Symbol" pitchFamily="18" charset="2"/>
            </a:endParaRPr>
          </a:p>
          <a:p>
            <a:pPr lvl="1" eaLnBrk="1" hangingPunct="1">
              <a:spcBef>
                <a:spcPct val="50000"/>
              </a:spcBef>
              <a:buNone/>
            </a:pPr>
            <a:r>
              <a:rPr lang="en-US" sz="1800" dirty="0" err="1" smtClean="0">
                <a:solidFill>
                  <a:srgbClr val="9A0075"/>
                </a:solidFill>
                <a:latin typeface="Courier New" pitchFamily="49" charset="0"/>
                <a:sym typeface="Symbol" pitchFamily="18" charset="2"/>
              </a:rPr>
              <a:t>int</a:t>
            </a:r>
            <a:r>
              <a:rPr lang="en-US" sz="1800" dirty="0" smtClean="0">
                <a:solidFill>
                  <a:srgbClr val="9A0075"/>
                </a:solidFill>
                <a:latin typeface="Courier New" pitchFamily="49" charset="0"/>
                <a:sym typeface="Symbol" pitchFamily="18" charset="2"/>
              </a:rPr>
              <a:t> score = 88;</a:t>
            </a:r>
          </a:p>
          <a:p>
            <a:pPr lvl="1" eaLnBrk="1" hangingPunct="1">
              <a:buNone/>
            </a:pPr>
            <a:r>
              <a:rPr lang="en-US" sz="1800" dirty="0" err="1" smtClean="0">
                <a:solidFill>
                  <a:srgbClr val="9A0075"/>
                </a:solidFill>
                <a:latin typeface="Courier New" pitchFamily="49" charset="0"/>
                <a:sym typeface="Symbol" pitchFamily="18" charset="2"/>
              </a:rPr>
              <a:t>boolean</a:t>
            </a:r>
            <a:r>
              <a:rPr lang="en-US" sz="1800" dirty="0" smtClean="0">
                <a:solidFill>
                  <a:srgbClr val="9A0075"/>
                </a:solidFill>
                <a:latin typeface="Courier New" pitchFamily="49" charset="0"/>
                <a:sym typeface="Symbol" pitchFamily="18" charset="2"/>
              </a:rPr>
              <a:t> </a:t>
            </a:r>
            <a:r>
              <a:rPr lang="en-US" sz="1800" dirty="0" err="1" smtClean="0">
                <a:solidFill>
                  <a:srgbClr val="9A0075"/>
                </a:solidFill>
                <a:latin typeface="Courier New" pitchFamily="49" charset="0"/>
                <a:sym typeface="Symbol" pitchFamily="18" charset="2"/>
              </a:rPr>
              <a:t>extraCredit</a:t>
            </a:r>
            <a:r>
              <a:rPr lang="en-US" sz="1800" dirty="0" smtClean="0">
                <a:solidFill>
                  <a:srgbClr val="9A0075"/>
                </a:solidFill>
                <a:latin typeface="Courier New" pitchFamily="49" charset="0"/>
                <a:sym typeface="Symbol" pitchFamily="18" charset="2"/>
              </a:rPr>
              <a:t> = true;</a:t>
            </a:r>
          </a:p>
          <a:p>
            <a:pPr lvl="1" eaLnBrk="1" hangingPunct="1">
              <a:buNone/>
            </a:pPr>
            <a:r>
              <a:rPr lang="en-US" sz="1800" dirty="0" smtClean="0">
                <a:solidFill>
                  <a:srgbClr val="9A0075"/>
                </a:solidFill>
                <a:latin typeface="Courier New" pitchFamily="49" charset="0"/>
                <a:sym typeface="Symbol" pitchFamily="18" charset="2"/>
              </a:rPr>
              <a:t>if( </a:t>
            </a:r>
            <a:r>
              <a:rPr lang="en-US" sz="1800" dirty="0" err="1" smtClean="0">
                <a:solidFill>
                  <a:srgbClr val="9A0075"/>
                </a:solidFill>
                <a:latin typeface="Courier New" pitchFamily="49" charset="0"/>
                <a:sym typeface="Symbol" pitchFamily="18" charset="2"/>
              </a:rPr>
              <a:t>extraCredit</a:t>
            </a:r>
            <a:r>
              <a:rPr lang="en-US" sz="1800" dirty="0" smtClean="0">
                <a:solidFill>
                  <a:srgbClr val="9A0075"/>
                </a:solidFill>
                <a:latin typeface="Courier New" pitchFamily="49" charset="0"/>
                <a:sym typeface="Symbol" pitchFamily="18" charset="2"/>
              </a:rPr>
              <a:t> ) </a:t>
            </a:r>
          </a:p>
          <a:p>
            <a:pPr lvl="1" eaLnBrk="1" hangingPunct="1">
              <a:buNone/>
            </a:pPr>
            <a:r>
              <a:rPr lang="en-US" sz="1800" dirty="0" smtClean="0">
                <a:solidFill>
                  <a:srgbClr val="9A0075"/>
                </a:solidFill>
                <a:latin typeface="Courier New" pitchFamily="49" charset="0"/>
                <a:sym typeface="Symbol" pitchFamily="18" charset="2"/>
              </a:rPr>
              <a:t>	score += 2;</a:t>
            </a:r>
          </a:p>
          <a:p>
            <a:pPr lvl="1" eaLnBrk="1" hangingPunct="1">
              <a:buNone/>
            </a:pPr>
            <a:r>
              <a:rPr lang="en-US" sz="1800" dirty="0" smtClean="0">
                <a:solidFill>
                  <a:srgbClr val="9A0075"/>
                </a:solidFill>
                <a:latin typeface="Courier New" pitchFamily="49" charset="0"/>
                <a:sym typeface="Symbol" pitchFamily="18" charset="2"/>
              </a:rPr>
              <a:t>else</a:t>
            </a:r>
          </a:p>
          <a:p>
            <a:pPr lvl="1" eaLnBrk="1" hangingPunct="1">
              <a:buNone/>
            </a:pPr>
            <a:r>
              <a:rPr lang="en-US" sz="1800" dirty="0" smtClean="0">
                <a:solidFill>
                  <a:srgbClr val="9A0075"/>
                </a:solidFill>
                <a:latin typeface="Courier New" pitchFamily="49" charset="0"/>
                <a:sym typeface="Symbol" pitchFamily="18" charset="2"/>
              </a:rPr>
              <a:t>   score += 0;</a:t>
            </a:r>
          </a:p>
          <a:p>
            <a:pPr lvl="1" eaLnBrk="1" hangingPunct="1">
              <a:buFont typeface="Wingdings" pitchFamily="2" charset="2"/>
              <a:buNone/>
            </a:pPr>
            <a:endParaRPr lang="en-US" sz="1600" dirty="0" smtClean="0">
              <a:latin typeface="Courier New" pitchFamily="49" charset="0"/>
              <a:sym typeface="Symbol" pitchFamily="18" charset="2"/>
            </a:endParaRPr>
          </a:p>
          <a:p>
            <a:pPr lvl="1" eaLnBrk="1" hangingPunct="1">
              <a:buFont typeface="Wingdings" pitchFamily="2" charset="2"/>
              <a:buNone/>
            </a:pPr>
            <a:endParaRPr lang="en-US" sz="1600" dirty="0" smtClean="0">
              <a:latin typeface="Courier New" pitchFamily="49" charset="0"/>
              <a:sym typeface="Symbol" pitchFamily="18" charset="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p>
            <a:fld id="{13E901DE-FEC8-4B61-AAEC-833E956C49DF}" type="slidenum">
              <a:rPr lang="en-US" smtClean="0"/>
              <a:pPr/>
              <a:t>26</a:t>
            </a:fld>
            <a:endParaRPr lang="en-US" smtClean="0"/>
          </a:p>
        </p:txBody>
      </p:sp>
      <p:sp>
        <p:nvSpPr>
          <p:cNvPr id="32771" name="Rectangle 2"/>
          <p:cNvSpPr>
            <a:spLocks noGrp="1" noChangeArrowheads="1"/>
          </p:cNvSpPr>
          <p:nvPr>
            <p:ph type="title"/>
          </p:nvPr>
        </p:nvSpPr>
        <p:spPr>
          <a:xfrm>
            <a:off x="304800" y="304800"/>
            <a:ext cx="7924800" cy="754063"/>
          </a:xfrm>
        </p:spPr>
        <p:txBody>
          <a:bodyPr/>
          <a:lstStyle/>
          <a:p>
            <a:pPr eaLnBrk="1" hangingPunct="1"/>
            <a:r>
              <a:rPr lang="en-US" dirty="0" smtClean="0"/>
              <a:t>Short-Circuit Evaluation</a:t>
            </a:r>
          </a:p>
        </p:txBody>
      </p:sp>
      <p:sp>
        <p:nvSpPr>
          <p:cNvPr id="32772" name="Rectangle 3"/>
          <p:cNvSpPr>
            <a:spLocks noGrp="1" noChangeArrowheads="1"/>
          </p:cNvSpPr>
          <p:nvPr>
            <p:ph type="body" idx="1"/>
          </p:nvPr>
        </p:nvSpPr>
        <p:spPr>
          <a:xfrm>
            <a:off x="304800" y="1485900"/>
            <a:ext cx="8382000" cy="4991100"/>
          </a:xfrm>
        </p:spPr>
        <p:txBody>
          <a:bodyPr/>
          <a:lstStyle/>
          <a:p>
            <a:pPr eaLnBrk="1" hangingPunct="1">
              <a:buNone/>
            </a:pPr>
            <a:r>
              <a:rPr lang="en-US" sz="2400" dirty="0" smtClean="0"/>
              <a:t>What happens when the code runs with null input values?</a:t>
            </a:r>
          </a:p>
          <a:p>
            <a:pPr lvl="1" eaLnBrk="1" hangingPunct="1">
              <a:spcBef>
                <a:spcPct val="50000"/>
              </a:spcBef>
              <a:buFont typeface="Wingdings" pitchFamily="2" charset="2"/>
              <a:buNone/>
            </a:pPr>
            <a:r>
              <a:rPr lang="en-US" sz="1800" dirty="0" smtClean="0">
                <a:latin typeface="Courier New" pitchFamily="49" charset="0"/>
              </a:rPr>
              <a:t>String input = </a:t>
            </a:r>
          </a:p>
          <a:p>
            <a:pPr lvl="1" eaLnBrk="1" hangingPunct="1">
              <a:spcBef>
                <a:spcPct val="50000"/>
              </a:spcBef>
              <a:buFont typeface="Wingdings" pitchFamily="2" charset="2"/>
              <a:buNone/>
            </a:pPr>
            <a:r>
              <a:rPr lang="en-US" sz="1800" dirty="0" smtClean="0">
                <a:latin typeface="Courier New" pitchFamily="49" charset="0"/>
              </a:rPr>
              <a:t>	</a:t>
            </a:r>
            <a:r>
              <a:rPr lang="en-US" sz="1800" dirty="0" err="1" smtClean="0">
                <a:latin typeface="Courier New" pitchFamily="49" charset="0"/>
              </a:rPr>
              <a:t>JOptionPane.showInputDialog</a:t>
            </a:r>
            <a:r>
              <a:rPr lang="en-US" sz="1800" dirty="0" smtClean="0">
                <a:latin typeface="Courier New" pitchFamily="49" charset="0"/>
              </a:rPr>
              <a:t>(“Enter a pos value”);</a:t>
            </a:r>
          </a:p>
          <a:p>
            <a:pPr lvl="1" eaLnBrk="1" hangingPunct="1">
              <a:spcBef>
                <a:spcPct val="0"/>
              </a:spcBef>
              <a:buFont typeface="Wingdings" pitchFamily="2" charset="2"/>
              <a:buNone/>
            </a:pPr>
            <a:endParaRPr lang="en-US" sz="1800" dirty="0" smtClean="0">
              <a:latin typeface="Courier New" pitchFamily="49" charset="0"/>
            </a:endParaRPr>
          </a:p>
          <a:p>
            <a:pPr lvl="1" eaLnBrk="1" hangingPunct="1">
              <a:spcBef>
                <a:spcPct val="0"/>
              </a:spcBef>
              <a:buFont typeface="Wingdings" pitchFamily="2" charset="2"/>
              <a:buNone/>
            </a:pPr>
            <a:r>
              <a:rPr lang="en-US" sz="1800" dirty="0" err="1" smtClean="0">
                <a:latin typeface="Courier New" pitchFamily="49" charset="0"/>
              </a:rPr>
              <a:t>int</a:t>
            </a:r>
            <a:r>
              <a:rPr lang="en-US" sz="1800" dirty="0" smtClean="0">
                <a:latin typeface="Courier New" pitchFamily="49" charset="0"/>
              </a:rPr>
              <a:t> value;</a:t>
            </a:r>
          </a:p>
          <a:p>
            <a:pPr lvl="1" eaLnBrk="1" hangingPunct="1">
              <a:spcBef>
                <a:spcPct val="0"/>
              </a:spcBef>
              <a:buFont typeface="Wingdings" pitchFamily="2" charset="2"/>
              <a:buNone/>
            </a:pPr>
            <a:r>
              <a:rPr lang="en-US" sz="1800" dirty="0" smtClean="0">
                <a:latin typeface="Courier New" pitchFamily="49" charset="0"/>
              </a:rPr>
              <a:t>if( (input!=null) &amp;&amp; value=</a:t>
            </a:r>
            <a:r>
              <a:rPr lang="en-US" sz="1800" dirty="0" err="1" smtClean="0">
                <a:latin typeface="Courier New" pitchFamily="49" charset="0"/>
              </a:rPr>
              <a:t>Integer.parseInt</a:t>
            </a:r>
            <a:r>
              <a:rPr lang="en-US" sz="1800" dirty="0" smtClean="0">
                <a:latin typeface="Courier New" pitchFamily="49" charset="0"/>
              </a:rPr>
              <a:t>(input)&gt;0 )</a:t>
            </a:r>
          </a:p>
          <a:p>
            <a:pPr lvl="1" eaLnBrk="1" hangingPunct="1">
              <a:spcBef>
                <a:spcPct val="0"/>
              </a:spcBef>
              <a:buFont typeface="Wingdings" pitchFamily="2" charset="2"/>
              <a:buNone/>
            </a:pPr>
            <a:r>
              <a:rPr lang="en-US" sz="1800" dirty="0" smtClean="0">
                <a:latin typeface="Courier New" pitchFamily="49" charset="0"/>
              </a:rPr>
              <a:t>{</a:t>
            </a:r>
          </a:p>
          <a:p>
            <a:pPr lvl="1" eaLnBrk="1" hangingPunct="1">
              <a:spcBef>
                <a:spcPct val="0"/>
              </a:spcBef>
              <a:buFont typeface="Wingdings" pitchFamily="2" charset="2"/>
              <a:buNone/>
            </a:pPr>
            <a:r>
              <a:rPr lang="en-US" sz="1800" dirty="0" smtClean="0">
                <a:latin typeface="Courier New" pitchFamily="49" charset="0"/>
              </a:rPr>
              <a:t>	// do something with positive value</a:t>
            </a:r>
          </a:p>
          <a:p>
            <a:pPr lvl="1" eaLnBrk="1" hangingPunct="1">
              <a:spcBef>
                <a:spcPct val="0"/>
              </a:spcBef>
              <a:buFont typeface="Wingdings" pitchFamily="2" charset="2"/>
              <a:buNone/>
            </a:pPr>
            <a:r>
              <a:rPr lang="en-US" sz="1800" dirty="0" smtClean="0">
                <a:latin typeface="Courier New" pitchFamily="49" charset="0"/>
              </a:rPr>
              <a:t>}</a:t>
            </a:r>
          </a:p>
          <a:p>
            <a:pPr lvl="1" eaLnBrk="1" hangingPunct="1">
              <a:spcBef>
                <a:spcPct val="0"/>
              </a:spcBef>
              <a:buFont typeface="Wingdings" pitchFamily="2" charset="2"/>
              <a:buNone/>
            </a:pPr>
            <a:r>
              <a:rPr lang="en-US" sz="1800" dirty="0" smtClean="0">
                <a:latin typeface="Courier New" pitchFamily="49" charset="0"/>
              </a:rPr>
              <a:t>else</a:t>
            </a:r>
          </a:p>
          <a:p>
            <a:pPr lvl="1" eaLnBrk="1" hangingPunct="1">
              <a:spcBef>
                <a:spcPct val="0"/>
              </a:spcBef>
              <a:buFont typeface="Wingdings" pitchFamily="2" charset="2"/>
              <a:buNone/>
            </a:pPr>
            <a:r>
              <a:rPr lang="en-US" sz="1800" dirty="0" smtClean="0">
                <a:latin typeface="Courier New" pitchFamily="49" charset="0"/>
              </a:rPr>
              <a:t>{</a:t>
            </a:r>
          </a:p>
          <a:p>
            <a:pPr lvl="1" eaLnBrk="1" hangingPunct="1">
              <a:spcBef>
                <a:spcPct val="0"/>
              </a:spcBef>
              <a:buFont typeface="Wingdings" pitchFamily="2" charset="2"/>
              <a:buNone/>
            </a:pPr>
            <a:r>
              <a:rPr lang="en-US" sz="1800" dirty="0" smtClean="0">
                <a:latin typeface="Courier New" pitchFamily="49" charset="0"/>
              </a:rPr>
              <a:t>  // print an error message</a:t>
            </a:r>
          </a:p>
          <a:p>
            <a:pPr lvl="1" eaLnBrk="1" hangingPunct="1">
              <a:spcBef>
                <a:spcPct val="0"/>
              </a:spcBef>
              <a:buFont typeface="Wingdings" pitchFamily="2" charset="2"/>
              <a:buNone/>
            </a:pPr>
            <a:r>
              <a:rPr lang="en-US" sz="1800" dirty="0" smtClean="0">
                <a:latin typeface="Courier New" pitchFamily="49"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p:spPr>
        <p:txBody>
          <a:bodyPr/>
          <a:lstStyle/>
          <a:p>
            <a:fld id="{E8D2CBBD-2986-4201-93C3-F1FE71E35A0D}" type="slidenum">
              <a:rPr lang="en-US" smtClean="0"/>
              <a:pPr/>
              <a:t>27</a:t>
            </a:fld>
            <a:endParaRPr lang="en-US" smtClean="0"/>
          </a:p>
        </p:txBody>
      </p:sp>
      <p:sp>
        <p:nvSpPr>
          <p:cNvPr id="34819" name="Rectangle 2"/>
          <p:cNvSpPr>
            <a:spLocks noGrp="1" noChangeArrowheads="1"/>
          </p:cNvSpPr>
          <p:nvPr>
            <p:ph type="title"/>
          </p:nvPr>
        </p:nvSpPr>
        <p:spPr/>
        <p:txBody>
          <a:bodyPr/>
          <a:lstStyle/>
          <a:p>
            <a:pPr eaLnBrk="1" hangingPunct="1"/>
            <a:r>
              <a:rPr lang="en-US" dirty="0" smtClean="0"/>
              <a:t>The </a:t>
            </a:r>
            <a:r>
              <a:rPr lang="en-US" i="1" dirty="0" smtClean="0"/>
              <a:t>empty statement</a:t>
            </a:r>
            <a:r>
              <a:rPr lang="en-US" dirty="0" smtClean="0"/>
              <a:t> is a statement that does nothing.</a:t>
            </a:r>
          </a:p>
        </p:txBody>
      </p:sp>
      <p:sp>
        <p:nvSpPr>
          <p:cNvPr id="34820" name="Rectangle 3"/>
          <p:cNvSpPr>
            <a:spLocks noGrp="1" noChangeArrowheads="1"/>
          </p:cNvSpPr>
          <p:nvPr>
            <p:ph type="body" idx="1"/>
          </p:nvPr>
        </p:nvSpPr>
        <p:spPr>
          <a:xfrm>
            <a:off x="762000" y="1485900"/>
            <a:ext cx="7924800" cy="4991100"/>
          </a:xfrm>
        </p:spPr>
        <p:txBody>
          <a:bodyPr/>
          <a:lstStyle/>
          <a:p>
            <a:pPr eaLnBrk="1" hangingPunct="1"/>
            <a:r>
              <a:rPr lang="en-US" dirty="0" smtClean="0"/>
              <a:t>It consists of a semicolon by itself.</a:t>
            </a:r>
          </a:p>
          <a:p>
            <a:pPr eaLnBrk="1" hangingPunct="1"/>
            <a:r>
              <a:rPr lang="en-US" dirty="0" smtClean="0"/>
              <a:t>Use the empty statement in places where the compiler requires a statement, but there is no need to do anything.</a:t>
            </a:r>
          </a:p>
          <a:p>
            <a:pPr eaLnBrk="1" hangingPunct="1"/>
            <a:r>
              <a:rPr lang="en-US" dirty="0" smtClean="0"/>
              <a:t>Example:</a:t>
            </a:r>
          </a:p>
          <a:p>
            <a:pPr lvl="1" eaLnBrk="1" hangingPunct="1"/>
            <a:r>
              <a:rPr lang="en-US" dirty="0" smtClean="0"/>
              <a:t>The below </a:t>
            </a:r>
            <a:r>
              <a:rPr lang="en-US" dirty="0" smtClean="0">
                <a:latin typeface="Courier New" pitchFamily="49" charset="0"/>
              </a:rPr>
              <a:t>for</a:t>
            </a:r>
            <a:r>
              <a:rPr lang="en-US" dirty="0" smtClean="0"/>
              <a:t> loop can be used as a "quick and dirty" way to add a delay to your program:</a:t>
            </a:r>
          </a:p>
          <a:p>
            <a:pPr lvl="2" eaLnBrk="1" hangingPunct="1">
              <a:spcBef>
                <a:spcPct val="50000"/>
              </a:spcBef>
              <a:buFont typeface="Wingdings" pitchFamily="2" charset="2"/>
              <a:buNone/>
            </a:pPr>
            <a:r>
              <a:rPr lang="en-US" sz="1800" i="1" dirty="0" smtClean="0">
                <a:latin typeface="Times New Roman" pitchFamily="18" charset="0"/>
              </a:rPr>
              <a:t>&lt;print monster&gt;</a:t>
            </a:r>
          </a:p>
          <a:p>
            <a:pPr lvl="2" eaLnBrk="1" hangingPunct="1">
              <a:buFont typeface="Wingdings" pitchFamily="2" charset="2"/>
              <a:buNone/>
            </a:pPr>
            <a:r>
              <a:rPr lang="en-US" sz="1800" dirty="0" smtClean="0">
                <a:latin typeface="Courier New" pitchFamily="49" charset="0"/>
              </a:rPr>
              <a:t>for </a:t>
            </a:r>
            <a:r>
              <a:rPr lang="en-US" sz="1800" dirty="0" smtClean="0">
                <a:latin typeface="Courier New" pitchFamily="49" charset="0"/>
              </a:rPr>
              <a:t>(</a:t>
            </a:r>
            <a:r>
              <a:rPr lang="en-US" sz="1800" dirty="0" smtClean="0">
                <a:latin typeface="Courier New" pitchFamily="49" charset="0"/>
              </a:rPr>
              <a:t>long</a:t>
            </a:r>
            <a:r>
              <a:rPr lang="en-US" sz="1800" dirty="0" smtClean="0">
                <a:latin typeface="Courier New" pitchFamily="49" charset="0"/>
              </a:rPr>
              <a:t> </a:t>
            </a:r>
            <a:r>
              <a:rPr lang="en-US" sz="1800" dirty="0" err="1" smtClean="0">
                <a:latin typeface="Courier New" pitchFamily="49" charset="0"/>
              </a:rPr>
              <a:t>i</a:t>
            </a:r>
            <a:r>
              <a:rPr lang="en-US" sz="1800" dirty="0" smtClean="0">
                <a:latin typeface="Courier New" pitchFamily="49" charset="0"/>
              </a:rPr>
              <a:t>=0; </a:t>
            </a:r>
            <a:r>
              <a:rPr lang="en-US" sz="1800" dirty="0" err="1" smtClean="0">
                <a:latin typeface="Courier New" pitchFamily="49" charset="0"/>
              </a:rPr>
              <a:t>i</a:t>
            </a:r>
            <a:r>
              <a:rPr lang="en-US" sz="1800" dirty="0" smtClean="0">
                <a:latin typeface="Courier New" pitchFamily="49" charset="0"/>
              </a:rPr>
              <a:t>&lt;1000000000L; </a:t>
            </a:r>
            <a:r>
              <a:rPr lang="en-US" sz="1800" dirty="0" err="1" smtClean="0">
                <a:latin typeface="Courier New" pitchFamily="49" charset="0"/>
              </a:rPr>
              <a:t>i</a:t>
            </a:r>
            <a:r>
              <a:rPr lang="en-US" sz="1800" dirty="0" smtClean="0">
                <a:latin typeface="Courier New" pitchFamily="49" charset="0"/>
              </a:rPr>
              <a:t>++)</a:t>
            </a:r>
          </a:p>
          <a:p>
            <a:pPr lvl="2" eaLnBrk="1" hangingPunct="1">
              <a:buFont typeface="Wingdings" pitchFamily="2" charset="2"/>
              <a:buNone/>
            </a:pPr>
            <a:r>
              <a:rPr lang="en-US" sz="1800" dirty="0" smtClean="0">
                <a:latin typeface="Courier New" pitchFamily="49" charset="0"/>
              </a:rPr>
              <a:t>  ;</a:t>
            </a:r>
          </a:p>
          <a:p>
            <a:pPr lvl="2" eaLnBrk="1" hangingPunct="1">
              <a:spcAft>
                <a:spcPct val="50000"/>
              </a:spcAft>
              <a:buFont typeface="Wingdings" pitchFamily="2" charset="2"/>
              <a:buNone/>
            </a:pPr>
            <a:r>
              <a:rPr lang="en-US" sz="1800" i="1" dirty="0" smtClean="0">
                <a:latin typeface="Times New Roman" pitchFamily="18" charset="0"/>
              </a:rPr>
              <a:t>&lt;erase monster&gt;</a:t>
            </a:r>
          </a:p>
        </p:txBody>
      </p:sp>
      <p:sp>
        <p:nvSpPr>
          <p:cNvPr id="34821" name="Text Box 4"/>
          <p:cNvSpPr txBox="1">
            <a:spLocks noChangeArrowheads="1"/>
          </p:cNvSpPr>
          <p:nvPr/>
        </p:nvSpPr>
        <p:spPr bwMode="auto">
          <a:xfrm>
            <a:off x="6019800" y="5343525"/>
            <a:ext cx="2514600" cy="1255713"/>
          </a:xfrm>
          <a:prstGeom prst="rect">
            <a:avLst/>
          </a:prstGeom>
          <a:solidFill>
            <a:srgbClr val="CCFFCC"/>
          </a:solidFill>
          <a:ln w="9525">
            <a:solidFill>
              <a:srgbClr val="0000FF"/>
            </a:solidFill>
            <a:miter lim="800000"/>
            <a:headEnd/>
            <a:tailEnd/>
          </a:ln>
        </p:spPr>
        <p:txBody>
          <a:bodyPr>
            <a:spAutoFit/>
          </a:bodyPr>
          <a:lstStyle/>
          <a:p>
            <a:pPr>
              <a:spcBef>
                <a:spcPct val="20000"/>
              </a:spcBef>
            </a:pPr>
            <a:r>
              <a:rPr lang="en-US" sz="1800"/>
              <a:t>Style requirement:</a:t>
            </a:r>
          </a:p>
          <a:p>
            <a:pPr>
              <a:spcBef>
                <a:spcPct val="20000"/>
              </a:spcBef>
            </a:pPr>
            <a:r>
              <a:rPr lang="en-US" sz="1800"/>
              <a:t>Put the empty statement on a line by itself and indent it.</a:t>
            </a:r>
          </a:p>
        </p:txBody>
      </p:sp>
      <p:sp>
        <p:nvSpPr>
          <p:cNvPr id="34828" name="Line 11"/>
          <p:cNvSpPr>
            <a:spLocks noChangeShapeType="1"/>
          </p:cNvSpPr>
          <p:nvPr/>
        </p:nvSpPr>
        <p:spPr bwMode="auto">
          <a:xfrm flipH="1">
            <a:off x="3200400" y="5829300"/>
            <a:ext cx="2819400" cy="0"/>
          </a:xfrm>
          <a:prstGeom prst="line">
            <a:avLst/>
          </a:prstGeom>
          <a:noFill/>
          <a:ln w="9525">
            <a:solidFill>
              <a:srgbClr val="0000FF"/>
            </a:solidFill>
            <a:miter lim="800000"/>
            <a:headEnd/>
            <a:tailEnd type="triangle" w="med" len="med"/>
          </a:ln>
        </p:spPr>
        <p:txBody>
          <a:bodyPr wrap="none"/>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p>
            <a:fld id="{3FE38032-C1E3-446D-A84E-5DDB51517BCF}" type="slidenum">
              <a:rPr lang="en-US" smtClean="0"/>
              <a:pPr/>
              <a:t>28</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Empty Statements can also cause errors!</a:t>
            </a:r>
          </a:p>
        </p:txBody>
      </p:sp>
      <p:sp>
        <p:nvSpPr>
          <p:cNvPr id="35844" name="Rectangle 3"/>
          <p:cNvSpPr>
            <a:spLocks noGrp="1" noChangeArrowheads="1"/>
          </p:cNvSpPr>
          <p:nvPr>
            <p:ph type="body" idx="1"/>
          </p:nvPr>
        </p:nvSpPr>
        <p:spPr>
          <a:xfrm>
            <a:off x="762000" y="1562100"/>
            <a:ext cx="7924800" cy="4991100"/>
          </a:xfrm>
        </p:spPr>
        <p:txBody>
          <a:bodyPr/>
          <a:lstStyle/>
          <a:p>
            <a:pPr eaLnBrk="1" hangingPunct="1">
              <a:buNone/>
            </a:pPr>
            <a:r>
              <a:rPr lang="en-US" dirty="0" smtClean="0"/>
              <a:t>	Be </a:t>
            </a:r>
            <a:r>
              <a:rPr lang="en-US" dirty="0" smtClean="0"/>
              <a:t>aware that you can sometimes accidentally introduce the empty statement into a </a:t>
            </a:r>
            <a:r>
              <a:rPr lang="en-US" dirty="0" smtClean="0"/>
              <a:t>program</a:t>
            </a:r>
            <a:endParaRPr lang="en-US" dirty="0" smtClean="0"/>
          </a:p>
          <a:p>
            <a:pPr lvl="1" eaLnBrk="1" hangingPunct="1"/>
            <a:r>
              <a:rPr lang="en-US" dirty="0" smtClean="0">
                <a:solidFill>
                  <a:srgbClr val="0070C0"/>
                </a:solidFill>
              </a:rPr>
              <a:t>Such statements are usually the source of runtime errors. For example:</a:t>
            </a:r>
          </a:p>
          <a:p>
            <a:pPr lvl="1" eaLnBrk="1" hangingPunct="1">
              <a:spcBef>
                <a:spcPct val="50000"/>
              </a:spcBef>
              <a:buFont typeface="Wingdings" pitchFamily="2" charset="2"/>
              <a:buNone/>
            </a:pPr>
            <a:r>
              <a:rPr lang="en-US" sz="1600" dirty="0" err="1" smtClean="0">
                <a:latin typeface="Courier New" pitchFamily="49" charset="0"/>
              </a:rPr>
              <a:t>System.out.print</a:t>
            </a:r>
            <a:r>
              <a:rPr lang="en-US" sz="1600" dirty="0" smtClean="0">
                <a:latin typeface="Courier New" pitchFamily="49" charset="0"/>
              </a:rPr>
              <a:t>("Do you want to play a game (y/n)? ");</a:t>
            </a:r>
          </a:p>
          <a:p>
            <a:pPr lvl="1" eaLnBrk="1" hangingPunct="1">
              <a:buFont typeface="Wingdings" pitchFamily="2" charset="2"/>
              <a:buNone/>
            </a:pPr>
            <a:r>
              <a:rPr lang="en-US" sz="1600" dirty="0" smtClean="0">
                <a:latin typeface="Courier New" pitchFamily="49" charset="0"/>
              </a:rPr>
              <a:t>while (</a:t>
            </a:r>
            <a:r>
              <a:rPr lang="en-US" sz="1600" dirty="0" err="1" smtClean="0">
                <a:latin typeface="Courier New" pitchFamily="49" charset="0"/>
              </a:rPr>
              <a:t>stdIn.next</a:t>
            </a:r>
            <a:r>
              <a:rPr lang="en-US" sz="1600" dirty="0" smtClean="0">
                <a:latin typeface="Courier New" pitchFamily="49" charset="0"/>
              </a:rPr>
              <a:t>().equals("y"));</a:t>
            </a:r>
          </a:p>
          <a:p>
            <a:pPr lvl="1" eaLnBrk="1" hangingPunct="1">
              <a:buFont typeface="Wingdings" pitchFamily="2" charset="2"/>
              <a:buNone/>
            </a:pPr>
            <a:r>
              <a:rPr lang="en-US" sz="1600" dirty="0" smtClean="0">
                <a:latin typeface="Courier New" pitchFamily="49" charset="0"/>
              </a:rPr>
              <a:t>{</a:t>
            </a:r>
            <a:br>
              <a:rPr lang="en-US" sz="1600" dirty="0" smtClean="0">
                <a:latin typeface="Courier New" pitchFamily="49" charset="0"/>
              </a:rPr>
            </a:br>
            <a:endParaRPr lang="en-US" sz="1600" dirty="0" smtClean="0">
              <a:latin typeface="Courier New" pitchFamily="49" charset="0"/>
            </a:endParaRPr>
          </a:p>
          <a:p>
            <a:pPr lvl="1" eaLnBrk="1" hangingPunct="1">
              <a:buFont typeface="Wingdings" pitchFamily="2" charset="2"/>
              <a:buNone/>
            </a:pPr>
            <a:r>
              <a:rPr lang="en-US" sz="1600" dirty="0" smtClean="0">
                <a:latin typeface="Courier New" pitchFamily="49" charset="0"/>
              </a:rPr>
              <a:t>  // The code to play the game goes here ...</a:t>
            </a:r>
          </a:p>
          <a:p>
            <a:pPr lvl="1" eaLnBrk="1" hangingPunct="1">
              <a:buFont typeface="Wingdings" pitchFamily="2" charset="2"/>
              <a:buNone/>
            </a:pPr>
            <a:r>
              <a:rPr lang="en-US" sz="1600" dirty="0" smtClean="0">
                <a:latin typeface="Courier New" pitchFamily="49" charset="0"/>
              </a:rPr>
              <a:t>  </a:t>
            </a:r>
            <a:r>
              <a:rPr lang="en-US" sz="1600" dirty="0" err="1" smtClean="0">
                <a:latin typeface="Courier New" pitchFamily="49" charset="0"/>
              </a:rPr>
              <a:t>System.out.print</a:t>
            </a:r>
            <a:r>
              <a:rPr lang="en-US" sz="1600" dirty="0" smtClean="0">
                <a:latin typeface="Courier New" pitchFamily="49" charset="0"/>
              </a:rPr>
              <a:t>("Play another game (y/n)? ");</a:t>
            </a:r>
          </a:p>
          <a:p>
            <a:pPr lvl="1" eaLnBrk="1" hangingPunct="1">
              <a:buFont typeface="Wingdings" pitchFamily="2" charset="2"/>
              <a:buNone/>
            </a:pPr>
            <a:r>
              <a:rPr lang="en-US" sz="1600" dirty="0" smtClean="0">
                <a:latin typeface="Courier New" pitchFamily="49" charset="0"/>
              </a:rPr>
              <a:t>}</a:t>
            </a:r>
          </a:p>
        </p:txBody>
      </p:sp>
      <p:sp>
        <p:nvSpPr>
          <p:cNvPr id="35845" name="Text Box 5"/>
          <p:cNvSpPr txBox="1">
            <a:spLocks noChangeArrowheads="1"/>
          </p:cNvSpPr>
          <p:nvPr/>
        </p:nvSpPr>
        <p:spPr bwMode="auto">
          <a:xfrm>
            <a:off x="5486400" y="4576762"/>
            <a:ext cx="1981200" cy="376238"/>
          </a:xfrm>
          <a:prstGeom prst="rect">
            <a:avLst/>
          </a:prstGeom>
          <a:solidFill>
            <a:srgbClr val="CCFFCC"/>
          </a:solidFill>
          <a:ln w="9525">
            <a:solidFill>
              <a:srgbClr val="0000FF"/>
            </a:solidFill>
            <a:miter lim="800000"/>
            <a:headEnd/>
            <a:tailEnd/>
          </a:ln>
        </p:spPr>
        <p:txBody>
          <a:bodyPr>
            <a:spAutoFit/>
          </a:bodyPr>
          <a:lstStyle/>
          <a:p>
            <a:pPr>
              <a:spcBef>
                <a:spcPct val="50000"/>
              </a:spcBef>
            </a:pPr>
            <a:r>
              <a:rPr lang="en-US" sz="1800"/>
              <a:t>empty statement</a:t>
            </a:r>
          </a:p>
        </p:txBody>
      </p:sp>
      <p:sp>
        <p:nvSpPr>
          <p:cNvPr id="35846" name="Line 6"/>
          <p:cNvSpPr>
            <a:spLocks noChangeShapeType="1"/>
          </p:cNvSpPr>
          <p:nvPr/>
        </p:nvSpPr>
        <p:spPr bwMode="auto">
          <a:xfrm flipH="1">
            <a:off x="5105400" y="4805362"/>
            <a:ext cx="381000" cy="0"/>
          </a:xfrm>
          <a:prstGeom prst="line">
            <a:avLst/>
          </a:prstGeom>
          <a:noFill/>
          <a:ln w="9525">
            <a:solidFill>
              <a:srgbClr val="0000FF"/>
            </a:solidFill>
            <a:miter lim="800000"/>
            <a:headEnd/>
            <a:tailEnd/>
          </a:ln>
        </p:spPr>
        <p:txBody>
          <a:bodyPr wrap="none"/>
          <a:lstStyle/>
          <a:p>
            <a:endParaRPr lang="en-US"/>
          </a:p>
        </p:txBody>
      </p:sp>
      <p:sp>
        <p:nvSpPr>
          <p:cNvPr id="35847" name="Line 7"/>
          <p:cNvSpPr>
            <a:spLocks noChangeShapeType="1"/>
          </p:cNvSpPr>
          <p:nvPr/>
        </p:nvSpPr>
        <p:spPr bwMode="auto">
          <a:xfrm flipV="1">
            <a:off x="5105400" y="4576762"/>
            <a:ext cx="0" cy="228600"/>
          </a:xfrm>
          <a:prstGeom prst="line">
            <a:avLst/>
          </a:prstGeom>
          <a:noFill/>
          <a:ln w="9525">
            <a:solidFill>
              <a:srgbClr val="0000FF"/>
            </a:solidFill>
            <a:miter lim="800000"/>
            <a:headEnd/>
            <a:tailEnd type="triangle" w="med" len="med"/>
          </a:ln>
        </p:spPr>
        <p:txBody>
          <a:bodyPr wrap="none"/>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1"/>
          </p:nvPr>
        </p:nvSpPr>
        <p:spPr>
          <a:noFill/>
        </p:spPr>
        <p:txBody>
          <a:bodyPr/>
          <a:lstStyle/>
          <a:p>
            <a:fld id="{AA8F4375-C10F-41B4-9645-5C8D46B52F88}" type="slidenum">
              <a:rPr lang="en-US" smtClean="0"/>
              <a:pPr/>
              <a:t>3</a:t>
            </a:fld>
            <a:endParaRPr lang="en-US" dirty="0" smtClean="0"/>
          </a:p>
        </p:txBody>
      </p:sp>
      <p:sp>
        <p:nvSpPr>
          <p:cNvPr id="6147" name="Rectangle 2"/>
          <p:cNvSpPr>
            <a:spLocks noGrp="1" noChangeArrowheads="1"/>
          </p:cNvSpPr>
          <p:nvPr>
            <p:ph type="title"/>
          </p:nvPr>
        </p:nvSpPr>
        <p:spPr>
          <a:xfrm>
            <a:off x="381000" y="381000"/>
            <a:ext cx="7078662" cy="609600"/>
          </a:xfrm>
        </p:spPr>
        <p:txBody>
          <a:bodyPr/>
          <a:lstStyle/>
          <a:p>
            <a:pPr eaLnBrk="1" hangingPunct="1"/>
            <a:r>
              <a:rPr lang="en-US" dirty="0" smtClean="0"/>
              <a:t>The Integer Types </a:t>
            </a:r>
          </a:p>
        </p:txBody>
      </p:sp>
      <p:sp>
        <p:nvSpPr>
          <p:cNvPr id="6148" name="Rectangle 5"/>
          <p:cNvSpPr>
            <a:spLocks noChangeArrowheads="1"/>
          </p:cNvSpPr>
          <p:nvPr/>
        </p:nvSpPr>
        <p:spPr bwMode="auto">
          <a:xfrm>
            <a:off x="533400" y="4343400"/>
            <a:ext cx="8001000" cy="160020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Char char="n"/>
            </a:pPr>
            <a:r>
              <a:rPr lang="en-US" sz="2000" dirty="0"/>
              <a:t>To access a data type's minimum and maximum values, use the  </a:t>
            </a:r>
            <a:r>
              <a:rPr lang="en-US" sz="2000" dirty="0">
                <a:latin typeface="Courier New" pitchFamily="49" charset="0"/>
              </a:rPr>
              <a:t>MIN_VALUE</a:t>
            </a:r>
            <a:r>
              <a:rPr lang="en-US" sz="2000" dirty="0"/>
              <a:t> and </a:t>
            </a:r>
            <a:r>
              <a:rPr lang="en-US" sz="2000" dirty="0">
                <a:latin typeface="Courier New" pitchFamily="49" charset="0"/>
              </a:rPr>
              <a:t>MAX_VALUE</a:t>
            </a:r>
            <a:r>
              <a:rPr lang="en-US" sz="2000" dirty="0"/>
              <a:t> named constants that come with the </a:t>
            </a:r>
            <a:r>
              <a:rPr lang="en-US" sz="2000" dirty="0" err="1" smtClean="0"/>
              <a:t>datatype's</a:t>
            </a:r>
            <a:r>
              <a:rPr lang="en-US" sz="2000" dirty="0" smtClean="0"/>
              <a:t> </a:t>
            </a:r>
            <a:r>
              <a:rPr lang="en-US" sz="2000" u="sng" dirty="0"/>
              <a:t>wrapper class</a:t>
            </a:r>
            <a:r>
              <a:rPr lang="en-US" sz="2000" dirty="0"/>
              <a:t>. </a:t>
            </a:r>
            <a:r>
              <a:rPr lang="en-US" sz="2000" dirty="0" smtClean="0"/>
              <a:t/>
            </a:r>
            <a:br>
              <a:rPr lang="en-US" sz="2000" dirty="0" smtClean="0"/>
            </a:br>
            <a:endParaRPr lang="en-US" sz="2000" dirty="0" smtClean="0"/>
          </a:p>
          <a:p>
            <a:pPr marL="342900" indent="-342900">
              <a:spcBef>
                <a:spcPct val="20000"/>
              </a:spcBef>
              <a:buClr>
                <a:schemeClr val="folHlink"/>
              </a:buClr>
              <a:buSzPct val="60000"/>
              <a:buFont typeface="Wingdings" pitchFamily="2" charset="2"/>
              <a:buChar char="n"/>
            </a:pPr>
            <a:r>
              <a:rPr lang="en-US" sz="2000" dirty="0" smtClean="0"/>
              <a:t>For example:</a:t>
            </a:r>
            <a:endParaRPr lang="en-US" sz="2000" dirty="0"/>
          </a:p>
          <a:p>
            <a:pPr marL="742950" lvl="1" indent="-285750">
              <a:spcBef>
                <a:spcPct val="50000"/>
              </a:spcBef>
              <a:buClr>
                <a:schemeClr val="folHlink"/>
              </a:buClr>
              <a:buSzPct val="60000"/>
              <a:buFont typeface="Wingdings" pitchFamily="2" charset="2"/>
              <a:buNone/>
            </a:pPr>
            <a:r>
              <a:rPr lang="en-US" sz="1600" dirty="0" err="1">
                <a:latin typeface="Courier New" pitchFamily="49" charset="0"/>
              </a:rPr>
              <a:t>System.out.println</a:t>
            </a:r>
            <a:r>
              <a:rPr lang="en-US" sz="1600" dirty="0">
                <a:latin typeface="Courier New" pitchFamily="49" charset="0"/>
              </a:rPr>
              <a:t>("Largest </a:t>
            </a:r>
            <a:r>
              <a:rPr lang="en-US" sz="1600" dirty="0" err="1">
                <a:latin typeface="Courier New" pitchFamily="49" charset="0"/>
              </a:rPr>
              <a:t>int</a:t>
            </a:r>
            <a:r>
              <a:rPr lang="en-US" sz="1600" dirty="0">
                <a:latin typeface="Courier New" pitchFamily="49" charset="0"/>
              </a:rPr>
              <a:t> = " + </a:t>
            </a:r>
            <a:r>
              <a:rPr lang="en-US" sz="1600" dirty="0" err="1">
                <a:latin typeface="Courier New" pitchFamily="49" charset="0"/>
              </a:rPr>
              <a:t>Integer.MAX_VALUE</a:t>
            </a:r>
            <a:r>
              <a:rPr lang="en-US" sz="1600" dirty="0">
                <a:latin typeface="Courier New" pitchFamily="49" charset="0"/>
              </a:rPr>
              <a:t>);</a:t>
            </a:r>
          </a:p>
        </p:txBody>
      </p:sp>
      <p:graphicFrame>
        <p:nvGraphicFramePr>
          <p:cNvPr id="515179" name="Group 107"/>
          <p:cNvGraphicFramePr>
            <a:graphicFrameLocks noGrp="1"/>
          </p:cNvGraphicFramePr>
          <p:nvPr>
            <p:ph sz="half" idx="2"/>
          </p:nvPr>
        </p:nvGraphicFramePr>
        <p:xfrm>
          <a:off x="762000" y="990600"/>
          <a:ext cx="7010400" cy="3122613"/>
        </p:xfrm>
        <a:graphic>
          <a:graphicData uri="http://schemas.openxmlformats.org/drawingml/2006/table">
            <a:tbl>
              <a:tblPr/>
              <a:tblGrid>
                <a:gridCol w="1749425"/>
                <a:gridCol w="1754188"/>
                <a:gridCol w="1757362"/>
                <a:gridCol w="1749425"/>
              </a:tblGrid>
              <a:tr h="666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Type</a:t>
                      </a:r>
                    </a:p>
                  </a:txBody>
                  <a:tcPr anchor="b" horzOverflow="overflow">
                    <a:lnL cap="flat">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Storage </a:t>
                      </a:r>
                      <a:r>
                        <a:rPr kumimoji="0" lang="en-US" sz="2000" b="0" i="0" u="none" strike="noStrike" cap="none" normalizeH="0" baseline="0" dirty="0" err="1" smtClean="0">
                          <a:ln>
                            <a:noFill/>
                          </a:ln>
                          <a:solidFill>
                            <a:schemeClr val="tx1"/>
                          </a:solidFill>
                          <a:effectLst/>
                          <a:latin typeface="Tahoma" pitchFamily="34" charset="0"/>
                        </a:rPr>
                        <a:t>Req’d</a:t>
                      </a:r>
                      <a:endParaRPr kumimoji="0" lang="en-US" sz="2000" b="0" i="0" u="none" strike="noStrike" cap="none" normalizeH="0" baseline="0" dirty="0" smtClean="0">
                        <a:ln>
                          <a:noFill/>
                        </a:ln>
                        <a:solidFill>
                          <a:schemeClr val="tx1"/>
                        </a:solidFill>
                        <a:effectLst/>
                        <a:latin typeface="Tahoma" pitchFamily="34" charset="0"/>
                      </a:endParaRPr>
                    </a:p>
                  </a:txBody>
                  <a:tcPr anchor="b"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Wrapper Class's</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Courier New" pitchFamily="49" charset="0"/>
                        </a:rPr>
                        <a:t>MIN_VALUE</a:t>
                      </a:r>
                    </a:p>
                  </a:txBody>
                  <a:tcPr anchor="b"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Wrapper Class's</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Courier New" pitchFamily="49" charset="0"/>
                        </a:rPr>
                        <a:t>MAX_VALUE</a:t>
                      </a:r>
                    </a:p>
                  </a:txBody>
                  <a:tcPr anchor="b"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r h="4587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Courier New" pitchFamily="49" charset="0"/>
                        </a:rPr>
                        <a:t>byte</a:t>
                      </a: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8 bits</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-128</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127</a:t>
                      </a: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Courier New" pitchFamily="49" charset="0"/>
                        </a:rPr>
                        <a:t>short</a:t>
                      </a: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16 bits</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-32768</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32767</a:t>
                      </a: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02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Courier New" pitchFamily="49" charset="0"/>
                        </a:rPr>
                        <a:t>int</a:t>
                      </a: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32 bits</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-2 billion</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2 billion</a:t>
                      </a: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Courier New" pitchFamily="49" charset="0"/>
                        </a:rPr>
                        <a:t>long</a:t>
                      </a: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64 bits</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-9*10</a:t>
                      </a:r>
                      <a:r>
                        <a:rPr kumimoji="0" lang="en-US" sz="2000" b="0" i="0" u="none" strike="noStrike" cap="none" normalizeH="0" baseline="30000" smtClean="0">
                          <a:ln>
                            <a:noFill/>
                          </a:ln>
                          <a:solidFill>
                            <a:schemeClr val="tx1"/>
                          </a:solidFill>
                          <a:effectLst/>
                          <a:latin typeface="Tahoma" pitchFamily="34" charset="0"/>
                          <a:sym typeface="Symbol" pitchFamily="18" charset="2"/>
                        </a:rPr>
                        <a:t>18</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sym typeface="Symbol" pitchFamily="18" charset="2"/>
                        </a:rPr>
                        <a:t> 9*10</a:t>
                      </a:r>
                      <a:r>
                        <a:rPr kumimoji="0" lang="en-US" sz="2000" b="0" i="0" u="none" strike="noStrike" cap="none" normalizeH="0" baseline="30000" dirty="0" smtClean="0">
                          <a:ln>
                            <a:noFill/>
                          </a:ln>
                          <a:solidFill>
                            <a:schemeClr val="tx1"/>
                          </a:solidFill>
                          <a:effectLst/>
                          <a:latin typeface="Tahoma" pitchFamily="34" charset="0"/>
                          <a:sym typeface="Symbol" pitchFamily="18" charset="2"/>
                        </a:rPr>
                        <a:t>18</a:t>
                      </a: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D757A22B-42FB-43ED-B60B-93D1E200841B}" type="slidenum">
              <a:rPr lang="en-US" smtClean="0"/>
              <a:pPr/>
              <a:t>4</a:t>
            </a:fld>
            <a:endParaRPr lang="en-US" smtClean="0"/>
          </a:p>
        </p:txBody>
      </p:sp>
      <p:sp>
        <p:nvSpPr>
          <p:cNvPr id="7171" name="Rectangle 2"/>
          <p:cNvSpPr>
            <a:spLocks noGrp="1" noChangeArrowheads="1"/>
          </p:cNvSpPr>
          <p:nvPr>
            <p:ph type="title"/>
          </p:nvPr>
        </p:nvSpPr>
        <p:spPr>
          <a:xfrm>
            <a:off x="304800" y="457200"/>
            <a:ext cx="7231062" cy="754062"/>
          </a:xfrm>
        </p:spPr>
        <p:txBody>
          <a:bodyPr/>
          <a:lstStyle/>
          <a:p>
            <a:pPr eaLnBrk="1" hangingPunct="1"/>
            <a:r>
              <a:rPr lang="en-US" dirty="0" smtClean="0"/>
              <a:t>The default integer literal constant </a:t>
            </a:r>
            <a:r>
              <a:rPr lang="en-US" dirty="0" err="1" smtClean="0"/>
              <a:t>datatype</a:t>
            </a:r>
            <a:r>
              <a:rPr lang="en-US" dirty="0" smtClean="0"/>
              <a:t> is </a:t>
            </a:r>
            <a:r>
              <a:rPr lang="en-US" u="sng" dirty="0" err="1" smtClean="0">
                <a:latin typeface="Courier New" pitchFamily="49" charset="0"/>
              </a:rPr>
              <a:t>int</a:t>
            </a:r>
            <a:endParaRPr lang="en-US" u="sng" dirty="0" smtClean="0"/>
          </a:p>
        </p:txBody>
      </p:sp>
      <p:sp>
        <p:nvSpPr>
          <p:cNvPr id="7172" name="Rectangle 3"/>
          <p:cNvSpPr>
            <a:spLocks noGrp="1" noChangeArrowheads="1"/>
          </p:cNvSpPr>
          <p:nvPr>
            <p:ph type="body" idx="1"/>
          </p:nvPr>
        </p:nvSpPr>
        <p:spPr>
          <a:xfrm>
            <a:off x="762000" y="1524000"/>
            <a:ext cx="8001000" cy="5029200"/>
          </a:xfrm>
          <a:noFill/>
        </p:spPr>
        <p:txBody>
          <a:bodyPr/>
          <a:lstStyle/>
          <a:p>
            <a:pPr eaLnBrk="1" hangingPunct="1">
              <a:buNone/>
            </a:pPr>
            <a:r>
              <a:rPr lang="en-US" dirty="0" smtClean="0">
                <a:solidFill>
                  <a:srgbClr val="0070C0"/>
                </a:solidFill>
              </a:rPr>
              <a:t>   That is, a literal value like 123 is an </a:t>
            </a:r>
            <a:r>
              <a:rPr lang="en-US" dirty="0" err="1" smtClean="0">
                <a:solidFill>
                  <a:srgbClr val="0070C0"/>
                </a:solidFill>
                <a:latin typeface="Courier New" pitchFamily="49" charset="0"/>
              </a:rPr>
              <a:t>int</a:t>
            </a:r>
            <a:r>
              <a:rPr lang="en-US" dirty="0" smtClean="0">
                <a:solidFill>
                  <a:srgbClr val="0070C0"/>
                </a:solidFill>
                <a:latin typeface="Courier New" pitchFamily="49" charset="0"/>
              </a:rPr>
              <a:t/>
            </a:r>
            <a:br>
              <a:rPr lang="en-US" dirty="0" smtClean="0">
                <a:solidFill>
                  <a:srgbClr val="0070C0"/>
                </a:solidFill>
                <a:latin typeface="Courier New" pitchFamily="49" charset="0"/>
              </a:rPr>
            </a:br>
            <a:endParaRPr lang="en-US" dirty="0" smtClean="0">
              <a:solidFill>
                <a:srgbClr val="0070C0"/>
              </a:solidFill>
            </a:endParaRPr>
          </a:p>
          <a:p>
            <a:pPr eaLnBrk="1" hangingPunct="1">
              <a:buNone/>
            </a:pPr>
            <a:r>
              <a:rPr lang="en-US" dirty="0" smtClean="0"/>
              <a:t>	To explicitly force an integer constant to be a </a:t>
            </a:r>
            <a:r>
              <a:rPr lang="en-US" dirty="0" smtClean="0">
                <a:latin typeface="Courier New" pitchFamily="49" charset="0"/>
              </a:rPr>
              <a:t>long</a:t>
            </a:r>
            <a:r>
              <a:rPr lang="en-US" dirty="0" smtClean="0"/>
              <a:t>, use an </a:t>
            </a:r>
            <a:r>
              <a:rPr lang="en-US" dirty="0" smtClean="0">
                <a:latin typeface="Courier New" pitchFamily="49" charset="0"/>
              </a:rPr>
              <a:t>l</a:t>
            </a:r>
            <a:r>
              <a:rPr lang="en-US" dirty="0" smtClean="0"/>
              <a:t> or </a:t>
            </a:r>
            <a:r>
              <a:rPr lang="en-US" dirty="0" smtClean="0">
                <a:latin typeface="Courier New" pitchFamily="49" charset="0"/>
              </a:rPr>
              <a:t>L</a:t>
            </a:r>
            <a:r>
              <a:rPr lang="en-US" dirty="0" smtClean="0"/>
              <a:t> suffix</a:t>
            </a:r>
          </a:p>
          <a:p>
            <a:pPr lvl="1" eaLnBrk="1" hangingPunct="1"/>
            <a:r>
              <a:rPr lang="en-US" dirty="0" smtClean="0">
                <a:solidFill>
                  <a:srgbClr val="0070C0"/>
                </a:solidFill>
              </a:rPr>
              <a:t>Thus, 123L is a </a:t>
            </a:r>
            <a:r>
              <a:rPr lang="en-US" dirty="0" smtClean="0">
                <a:solidFill>
                  <a:srgbClr val="0070C0"/>
                </a:solidFill>
                <a:latin typeface="Courier New" pitchFamily="49" charset="0"/>
              </a:rPr>
              <a:t>long</a:t>
            </a:r>
            <a:br>
              <a:rPr lang="en-US" dirty="0" smtClean="0">
                <a:solidFill>
                  <a:srgbClr val="0070C0"/>
                </a:solidFill>
                <a:latin typeface="Courier New" pitchFamily="49" charset="0"/>
              </a:rPr>
            </a:br>
            <a:endParaRPr lang="en-US" dirty="0" smtClean="0">
              <a:solidFill>
                <a:srgbClr val="0070C0"/>
              </a:solidFill>
            </a:endParaRPr>
          </a:p>
          <a:p>
            <a:pPr eaLnBrk="1" hangingPunct="1">
              <a:buNone/>
            </a:pPr>
            <a:r>
              <a:rPr lang="en-US" dirty="0" smtClean="0"/>
              <a:t>Examples:</a:t>
            </a:r>
          </a:p>
          <a:p>
            <a:pPr lvl="1" eaLnBrk="1" hangingPunct="1">
              <a:spcBef>
                <a:spcPct val="50000"/>
              </a:spcBef>
              <a:spcAft>
                <a:spcPct val="50000"/>
              </a:spcAft>
              <a:buFont typeface="Wingdings" pitchFamily="2" charset="2"/>
              <a:buNone/>
            </a:pPr>
            <a:r>
              <a:rPr lang="en-US" sz="1800" b="1" dirty="0" smtClean="0">
                <a:latin typeface="Courier New" pitchFamily="49" charset="0"/>
              </a:rPr>
              <a:t>long </a:t>
            </a:r>
            <a:r>
              <a:rPr lang="en-US" sz="1800" b="1" dirty="0" err="1" smtClean="0">
                <a:latin typeface="Courier New" pitchFamily="49" charset="0"/>
              </a:rPr>
              <a:t>ageOfPlanet</a:t>
            </a:r>
            <a:r>
              <a:rPr lang="en-US" sz="1800" b="1" dirty="0" smtClean="0">
                <a:latin typeface="Courier New" pitchFamily="49" charset="0"/>
              </a:rPr>
              <a:t> = 4540000000; // compiler error!</a:t>
            </a:r>
          </a:p>
          <a:p>
            <a:pPr lvl="1" eaLnBrk="1" hangingPunct="1">
              <a:spcBef>
                <a:spcPct val="50000"/>
              </a:spcBef>
              <a:buFont typeface="Wingdings" pitchFamily="2" charset="2"/>
              <a:buNone/>
            </a:pPr>
            <a:r>
              <a:rPr lang="en-US" sz="1800" b="1" dirty="0" smtClean="0">
                <a:latin typeface="Courier New" pitchFamily="49" charset="0"/>
              </a:rPr>
              <a:t>long </a:t>
            </a:r>
            <a:r>
              <a:rPr lang="en-US" sz="1800" b="1" dirty="0" err="1" smtClean="0">
                <a:latin typeface="Courier New" pitchFamily="49" charset="0"/>
              </a:rPr>
              <a:t>ageOfPlanet</a:t>
            </a:r>
            <a:r>
              <a:rPr lang="en-US" sz="1800" b="1" dirty="0" smtClean="0">
                <a:latin typeface="Courier New" pitchFamily="49" charset="0"/>
              </a:rPr>
              <a:t> = 4540000000L; // OK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1"/>
          </p:nvPr>
        </p:nvSpPr>
        <p:spPr>
          <a:noFill/>
        </p:spPr>
        <p:txBody>
          <a:bodyPr/>
          <a:lstStyle/>
          <a:p>
            <a:fld id="{FD6A0631-9361-4C65-911D-FA156DB2537A}" type="slidenum">
              <a:rPr lang="en-US" smtClean="0"/>
              <a:pPr/>
              <a:t>5</a:t>
            </a:fld>
            <a:endParaRPr lang="en-US" smtClean="0"/>
          </a:p>
        </p:txBody>
      </p:sp>
      <p:sp>
        <p:nvSpPr>
          <p:cNvPr id="8195" name="Rectangle 2"/>
          <p:cNvSpPr>
            <a:spLocks noGrp="1" noChangeArrowheads="1"/>
          </p:cNvSpPr>
          <p:nvPr>
            <p:ph type="title"/>
          </p:nvPr>
        </p:nvSpPr>
        <p:spPr>
          <a:xfrm>
            <a:off x="533400" y="457200"/>
            <a:ext cx="7078662" cy="754062"/>
          </a:xfrm>
        </p:spPr>
        <p:txBody>
          <a:bodyPr/>
          <a:lstStyle/>
          <a:p>
            <a:pPr eaLnBrk="1" hangingPunct="1"/>
            <a:r>
              <a:rPr lang="en-US" sz="2800" dirty="0" smtClean="0"/>
              <a:t>The Floating-Point </a:t>
            </a:r>
            <a:r>
              <a:rPr lang="en-US" sz="2800" dirty="0" err="1" smtClean="0"/>
              <a:t>datatypes</a:t>
            </a:r>
            <a:r>
              <a:rPr lang="en-US" sz="2800" dirty="0" smtClean="0"/>
              <a:t> – </a:t>
            </a:r>
            <a:br>
              <a:rPr lang="en-US" sz="2800" dirty="0" smtClean="0"/>
            </a:br>
            <a:r>
              <a:rPr lang="en-US" sz="2800" dirty="0" smtClean="0">
                <a:latin typeface="Courier New" pitchFamily="49" charset="0"/>
              </a:rPr>
              <a:t>float</a:t>
            </a:r>
            <a:r>
              <a:rPr lang="en-US" sz="2800" dirty="0" smtClean="0"/>
              <a:t> and </a:t>
            </a:r>
            <a:r>
              <a:rPr lang="en-US" sz="2800" dirty="0" smtClean="0">
                <a:latin typeface="Courier New" pitchFamily="49" charset="0"/>
              </a:rPr>
              <a:t>double</a:t>
            </a:r>
          </a:p>
        </p:txBody>
      </p:sp>
      <p:sp>
        <p:nvSpPr>
          <p:cNvPr id="8196" name="Rectangle 3"/>
          <p:cNvSpPr>
            <a:spLocks noChangeArrowheads="1"/>
          </p:cNvSpPr>
          <p:nvPr/>
        </p:nvSpPr>
        <p:spPr bwMode="auto">
          <a:xfrm>
            <a:off x="762000" y="4038600"/>
            <a:ext cx="7924800" cy="2438400"/>
          </a:xfrm>
          <a:prstGeom prst="rect">
            <a:avLst/>
          </a:prstGeom>
          <a:noFill/>
          <a:ln w="9525">
            <a:noFill/>
            <a:miter lim="800000"/>
            <a:headEnd/>
            <a:tailEnd/>
          </a:ln>
        </p:spPr>
        <p:txBody>
          <a:bodyPr/>
          <a:lstStyle/>
          <a:p>
            <a:pPr marL="342900" indent="-342900">
              <a:spcBef>
                <a:spcPct val="20000"/>
              </a:spcBef>
              <a:buClr>
                <a:schemeClr val="folHlink"/>
              </a:buClr>
              <a:buSzPct val="60000"/>
            </a:pPr>
            <a:r>
              <a:rPr lang="en-US" dirty="0" smtClean="0"/>
              <a:t>For </a:t>
            </a:r>
            <a:r>
              <a:rPr lang="en-US" dirty="0">
                <a:latin typeface="Courier New" pitchFamily="49" charset="0"/>
              </a:rPr>
              <a:t>double</a:t>
            </a:r>
            <a:r>
              <a:rPr lang="en-US" dirty="0">
                <a:latin typeface="Times New Roman" pitchFamily="18" charset="0"/>
              </a:rPr>
              <a:t>s</a:t>
            </a:r>
            <a:r>
              <a:rPr lang="en-US" dirty="0"/>
              <a:t>, the number of significant digits is approximately 15. For </a:t>
            </a:r>
            <a:r>
              <a:rPr lang="en-US" dirty="0">
                <a:latin typeface="Courier New" pitchFamily="49" charset="0"/>
              </a:rPr>
              <a:t>float</a:t>
            </a:r>
            <a:r>
              <a:rPr lang="en-US" dirty="0">
                <a:latin typeface="Times New Roman" pitchFamily="18" charset="0"/>
              </a:rPr>
              <a:t>s</a:t>
            </a:r>
            <a:r>
              <a:rPr lang="en-US" dirty="0"/>
              <a:t>, the number of significant digits is approximately 6</a:t>
            </a:r>
            <a:r>
              <a:rPr lang="en-US" dirty="0" smtClean="0"/>
              <a:t>.</a:t>
            </a:r>
          </a:p>
          <a:p>
            <a:pPr marL="342900" indent="-342900">
              <a:spcBef>
                <a:spcPct val="20000"/>
              </a:spcBef>
              <a:buClr>
                <a:schemeClr val="folHlink"/>
              </a:buClr>
              <a:buSzPct val="60000"/>
            </a:pPr>
            <a:endParaRPr lang="en-US" dirty="0"/>
          </a:p>
          <a:p>
            <a:pPr marL="342900" indent="-342900">
              <a:spcBef>
                <a:spcPct val="20000"/>
              </a:spcBef>
              <a:buClr>
                <a:schemeClr val="folHlink"/>
              </a:buClr>
              <a:buSzPct val="60000"/>
            </a:pPr>
            <a:r>
              <a:rPr lang="en-US" sz="2400" dirty="0" smtClean="0">
                <a:solidFill>
                  <a:srgbClr val="FF0000"/>
                </a:solidFill>
              </a:rPr>
              <a:t>Normally, the </a:t>
            </a:r>
            <a:r>
              <a:rPr lang="en-US" sz="2400" b="1" dirty="0" smtClean="0">
                <a:solidFill>
                  <a:srgbClr val="FF0000"/>
                </a:solidFill>
                <a:latin typeface="Courier New" pitchFamily="49" charset="0"/>
              </a:rPr>
              <a:t>double</a:t>
            </a:r>
            <a:r>
              <a:rPr lang="en-US" sz="2400" dirty="0" smtClean="0">
                <a:solidFill>
                  <a:srgbClr val="FF0000"/>
                </a:solidFill>
              </a:rPr>
              <a:t> type is preferred over the </a:t>
            </a:r>
            <a:r>
              <a:rPr lang="en-US" sz="2400" b="1" dirty="0" smtClean="0">
                <a:solidFill>
                  <a:srgbClr val="FF0000"/>
                </a:solidFill>
                <a:latin typeface="Courier New" pitchFamily="49" charset="0"/>
              </a:rPr>
              <a:t>float</a:t>
            </a:r>
            <a:r>
              <a:rPr lang="en-US" sz="2400" dirty="0" smtClean="0">
                <a:solidFill>
                  <a:srgbClr val="FF0000"/>
                </a:solidFill>
              </a:rPr>
              <a:t> type because the </a:t>
            </a:r>
            <a:r>
              <a:rPr lang="en-US" sz="2400" b="1" dirty="0" smtClean="0">
                <a:solidFill>
                  <a:srgbClr val="FF0000"/>
                </a:solidFill>
                <a:latin typeface="Courier New" pitchFamily="49" charset="0"/>
              </a:rPr>
              <a:t>double</a:t>
            </a:r>
            <a:r>
              <a:rPr lang="en-US" sz="2400" dirty="0" smtClean="0">
                <a:solidFill>
                  <a:srgbClr val="FF0000"/>
                </a:solidFill>
              </a:rPr>
              <a:t> type provides more </a:t>
            </a:r>
            <a:r>
              <a:rPr lang="en-US" sz="2400" b="1" u="sng" dirty="0" smtClean="0">
                <a:solidFill>
                  <a:srgbClr val="FF0000"/>
                </a:solidFill>
              </a:rPr>
              <a:t>accuracy</a:t>
            </a:r>
            <a:r>
              <a:rPr lang="en-US" sz="2400" dirty="0">
                <a:solidFill>
                  <a:srgbClr val="FF0000"/>
                </a:solidFill>
              </a:rPr>
              <a:t> </a:t>
            </a:r>
            <a:r>
              <a:rPr lang="en-US" sz="2400" dirty="0" smtClean="0">
                <a:solidFill>
                  <a:srgbClr val="FF0000"/>
                </a:solidFill>
              </a:rPr>
              <a:t>as well as greater </a:t>
            </a:r>
            <a:r>
              <a:rPr lang="en-US" sz="2400" b="1" u="sng" dirty="0" smtClean="0">
                <a:solidFill>
                  <a:srgbClr val="FF0000"/>
                </a:solidFill>
              </a:rPr>
              <a:t>range</a:t>
            </a:r>
            <a:endParaRPr lang="en-US" sz="2400" b="1" u="sng" dirty="0">
              <a:solidFill>
                <a:srgbClr val="FF0000"/>
              </a:solidFill>
            </a:endParaRPr>
          </a:p>
        </p:txBody>
      </p:sp>
      <p:graphicFrame>
        <p:nvGraphicFramePr>
          <p:cNvPr id="8227" name="Group 35"/>
          <p:cNvGraphicFramePr>
            <a:graphicFrameLocks noGrp="1"/>
          </p:cNvGraphicFramePr>
          <p:nvPr>
            <p:ph sz="half" idx="2"/>
          </p:nvPr>
        </p:nvGraphicFramePr>
        <p:xfrm>
          <a:off x="838200" y="1447800"/>
          <a:ext cx="7772400" cy="2164080"/>
        </p:xfrm>
        <a:graphic>
          <a:graphicData uri="http://schemas.openxmlformats.org/drawingml/2006/table">
            <a:tbl>
              <a:tblPr/>
              <a:tblGrid>
                <a:gridCol w="1143000"/>
                <a:gridCol w="1143000"/>
                <a:gridCol w="1219200"/>
                <a:gridCol w="2133600"/>
                <a:gridCol w="2133600"/>
              </a:tblGrid>
              <a:tr h="666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Type</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Storage</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de-DE" sz="2000" b="0" i="0" u="none" strike="noStrike" cap="none" normalizeH="0" baseline="0" smtClean="0">
                          <a:ln>
                            <a:noFill/>
                          </a:ln>
                          <a:solidFill>
                            <a:schemeClr val="tx1"/>
                          </a:solidFill>
                          <a:effectLst/>
                          <a:latin typeface="Tahoma" pitchFamily="34" charset="0"/>
                        </a:rPr>
                        <a:t>Precision</a:t>
                      </a:r>
                      <a:endParaRPr kumimoji="0" lang="en-US" sz="20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Wrapper Class's</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Courier New" pitchFamily="49" charset="0"/>
                        </a:rPr>
                        <a:t>MIN_NORMAL</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Wrapper Class's</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Courier New" pitchFamily="49" charset="0"/>
                        </a:rPr>
                        <a:t>MAX_VALUE</a:t>
                      </a:r>
                    </a:p>
                  </a:txBody>
                  <a:tcPr anchor="b"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5302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Courier New" pitchFamily="49" charset="0"/>
                        </a:rPr>
                        <a:t>float</a:t>
                      </a: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32 bits</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de-DE" sz="2000" b="0" i="0" u="none" strike="noStrike" cap="none" normalizeH="0" baseline="0" dirty="0" smtClean="0">
                          <a:ln>
                            <a:noFill/>
                          </a:ln>
                          <a:solidFill>
                            <a:srgbClr val="FF0000"/>
                          </a:solidFill>
                          <a:effectLst/>
                          <a:latin typeface="Tahoma" pitchFamily="34" charset="0"/>
                        </a:rPr>
                        <a:t>6-9</a:t>
                      </a:r>
                      <a:r>
                        <a:rPr kumimoji="0" lang="de-DE" sz="2000" b="0" i="0" u="none" strike="noStrike" cap="none" normalizeH="0" baseline="0" dirty="0" smtClean="0">
                          <a:ln>
                            <a:noFill/>
                          </a:ln>
                          <a:solidFill>
                            <a:schemeClr val="tx1"/>
                          </a:solidFill>
                          <a:effectLst/>
                          <a:latin typeface="Tahoma" pitchFamily="34" charset="0"/>
                        </a:rPr>
                        <a:t> digits</a:t>
                      </a:r>
                      <a:endParaRPr kumimoji="0" lang="en-US" sz="2000" b="0" i="0" u="none" strike="noStrike" cap="none" normalizeH="0" baseline="0" dirty="0" smtClean="0">
                        <a:ln>
                          <a:noFill/>
                        </a:ln>
                        <a:solidFill>
                          <a:schemeClr val="tx1"/>
                        </a:solidFill>
                        <a:effectLst/>
                        <a:latin typeface="Tahoma"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a:t>
                      </a:r>
                      <a:r>
                        <a:rPr kumimoji="0" lang="en-US" sz="2000" b="0" i="0" u="none" strike="noStrike" cap="none" normalizeH="0" baseline="0" smtClean="0">
                          <a:ln>
                            <a:noFill/>
                          </a:ln>
                          <a:solidFill>
                            <a:schemeClr val="tx1"/>
                          </a:solidFill>
                          <a:effectLst/>
                          <a:latin typeface="Tahoma" pitchFamily="34" charset="0"/>
                        </a:rPr>
                        <a:t>1.2 * 10</a:t>
                      </a:r>
                      <a:r>
                        <a:rPr kumimoji="0" lang="en-US" sz="2000" b="0" i="0" u="none" strike="noStrike" cap="none" normalizeH="0" baseline="30000" smtClean="0">
                          <a:ln>
                            <a:noFill/>
                          </a:ln>
                          <a:solidFill>
                            <a:schemeClr val="tx1"/>
                          </a:solidFill>
                          <a:effectLst/>
                          <a:latin typeface="Tahoma" pitchFamily="34" charset="0"/>
                        </a:rPr>
                        <a:t>-38</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3.4*10</a:t>
                      </a:r>
                      <a:r>
                        <a:rPr kumimoji="0" lang="en-US" sz="2000" b="0" i="0" u="none" strike="noStrike" cap="none" normalizeH="0" baseline="30000" smtClean="0">
                          <a:ln>
                            <a:noFill/>
                          </a:ln>
                          <a:solidFill>
                            <a:schemeClr val="tx1"/>
                          </a:solidFill>
                          <a:effectLst/>
                          <a:latin typeface="Tahoma" pitchFamily="34" charset="0"/>
                          <a:sym typeface="Symbol" pitchFamily="18" charset="2"/>
                        </a:rPr>
                        <a:t>38</a:t>
                      </a: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Courier New" pitchFamily="49" charset="0"/>
                        </a:rPr>
                        <a:t>double</a:t>
                      </a: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64 bits</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de-DE" sz="2000" b="0" i="0" u="none" strike="noStrike" cap="none" normalizeH="0" baseline="0" dirty="0" smtClean="0">
                          <a:ln>
                            <a:noFill/>
                          </a:ln>
                          <a:solidFill>
                            <a:srgbClr val="FF0000"/>
                          </a:solidFill>
                          <a:effectLst/>
                          <a:latin typeface="Tahoma" pitchFamily="34" charset="0"/>
                        </a:rPr>
                        <a:t>15-17</a:t>
                      </a:r>
                      <a:r>
                        <a:rPr kumimoji="0" lang="de-DE" sz="2000" b="0" i="0" u="none" strike="noStrike" cap="none" normalizeH="0" baseline="0" dirty="0" smtClean="0">
                          <a:ln>
                            <a:noFill/>
                          </a:ln>
                          <a:solidFill>
                            <a:schemeClr val="tx1"/>
                          </a:solidFill>
                          <a:effectLst/>
                          <a:latin typeface="Tahoma" pitchFamily="34" charset="0"/>
                        </a:rPr>
                        <a:t> digits</a:t>
                      </a:r>
                      <a:endParaRPr kumimoji="0" lang="en-US" sz="2000" b="0" i="0" u="none" strike="noStrike" cap="none" normalizeH="0" baseline="0" dirty="0" smtClean="0">
                        <a:ln>
                          <a:noFill/>
                        </a:ln>
                        <a:solidFill>
                          <a:schemeClr val="tx1"/>
                        </a:solidFill>
                        <a:effectLst/>
                        <a:latin typeface="Tahoma"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sym typeface="Symbol" pitchFamily="18" charset="2"/>
                        </a:rPr>
                        <a:t> </a:t>
                      </a:r>
                      <a:r>
                        <a:rPr kumimoji="0" lang="en-US" sz="2000" b="0" i="0" u="none" strike="noStrike" cap="none" normalizeH="0" baseline="0" smtClean="0">
                          <a:ln>
                            <a:noFill/>
                          </a:ln>
                          <a:solidFill>
                            <a:schemeClr val="tx1"/>
                          </a:solidFill>
                          <a:effectLst/>
                          <a:latin typeface="Tahoma" pitchFamily="34" charset="0"/>
                        </a:rPr>
                        <a:t>2.2 * 10</a:t>
                      </a:r>
                      <a:r>
                        <a:rPr kumimoji="0" lang="en-US" sz="2000" b="0" i="0" u="none" strike="noStrike" cap="none" normalizeH="0" baseline="30000" smtClean="0">
                          <a:ln>
                            <a:noFill/>
                          </a:ln>
                          <a:solidFill>
                            <a:schemeClr val="tx1"/>
                          </a:solidFill>
                          <a:effectLst/>
                          <a:latin typeface="Tahoma" pitchFamily="34" charset="0"/>
                        </a:rPr>
                        <a:t>-308</a:t>
                      </a: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sym typeface="Symbol" pitchFamily="18" charset="2"/>
                        </a:rPr>
                        <a:t> 1.8*10</a:t>
                      </a:r>
                      <a:r>
                        <a:rPr kumimoji="0" lang="en-US" sz="1800" b="0" i="0" u="none" strike="noStrike" cap="none" normalizeH="0" baseline="30000" dirty="0" smtClean="0">
                          <a:ln>
                            <a:noFill/>
                          </a:ln>
                          <a:solidFill>
                            <a:schemeClr val="tx1"/>
                          </a:solidFill>
                          <a:effectLst/>
                          <a:latin typeface="Tahoma" pitchFamily="34" charset="0"/>
                          <a:sym typeface="Symbol" pitchFamily="18" charset="2"/>
                        </a:rPr>
                        <a:t>308</a:t>
                      </a: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p:spPr>
        <p:txBody>
          <a:bodyPr/>
          <a:lstStyle/>
          <a:p>
            <a:fld id="{7AE994B5-E9C2-4152-A875-F01B16BC7CE9}" type="slidenum">
              <a:rPr lang="en-US" smtClean="0"/>
              <a:pPr/>
              <a:t>6</a:t>
            </a:fld>
            <a:endParaRPr lang="en-US" smtClean="0"/>
          </a:p>
        </p:txBody>
      </p:sp>
      <p:sp>
        <p:nvSpPr>
          <p:cNvPr id="9219" name="Rectangle 2"/>
          <p:cNvSpPr>
            <a:spLocks noGrp="1" noChangeArrowheads="1"/>
          </p:cNvSpPr>
          <p:nvPr>
            <p:ph type="title"/>
          </p:nvPr>
        </p:nvSpPr>
        <p:spPr>
          <a:xfrm>
            <a:off x="304800" y="0"/>
            <a:ext cx="7391400" cy="1752600"/>
          </a:xfrm>
        </p:spPr>
        <p:txBody>
          <a:bodyPr/>
          <a:lstStyle/>
          <a:p>
            <a:pPr eaLnBrk="1" hangingPunct="1"/>
            <a:r>
              <a:rPr lang="en-US" sz="2800" dirty="0" smtClean="0"/>
              <a:t>A floating-point data type's minimum and maximum values are defined via the </a:t>
            </a:r>
            <a:r>
              <a:rPr lang="en-US" sz="2800" dirty="0" smtClean="0">
                <a:latin typeface="Courier New" pitchFamily="49" charset="0"/>
              </a:rPr>
              <a:t>MIN_NORMAL</a:t>
            </a:r>
            <a:r>
              <a:rPr lang="en-US" sz="2800" dirty="0" smtClean="0"/>
              <a:t> and </a:t>
            </a:r>
            <a:r>
              <a:rPr lang="en-US" sz="2800" dirty="0" smtClean="0">
                <a:latin typeface="Courier New" pitchFamily="49" charset="0"/>
              </a:rPr>
              <a:t>MAX_VALUE</a:t>
            </a:r>
            <a:r>
              <a:rPr lang="en-US" sz="2800" dirty="0" smtClean="0"/>
              <a:t> named constants</a:t>
            </a:r>
            <a:endParaRPr lang="en-US" sz="2800" dirty="0" smtClean="0">
              <a:latin typeface="Courier New" pitchFamily="49" charset="0"/>
            </a:endParaRPr>
          </a:p>
        </p:txBody>
      </p:sp>
      <p:sp>
        <p:nvSpPr>
          <p:cNvPr id="9220" name="Rectangle 3"/>
          <p:cNvSpPr>
            <a:spLocks noChangeArrowheads="1"/>
          </p:cNvSpPr>
          <p:nvPr/>
        </p:nvSpPr>
        <p:spPr bwMode="auto">
          <a:xfrm>
            <a:off x="762000" y="1981200"/>
            <a:ext cx="7924800" cy="4495800"/>
          </a:xfrm>
          <a:prstGeom prst="rect">
            <a:avLst/>
          </a:prstGeom>
          <a:noFill/>
          <a:ln w="9525">
            <a:noFill/>
            <a:miter lim="800000"/>
            <a:headEnd/>
            <a:tailEnd/>
          </a:ln>
        </p:spPr>
        <p:txBody>
          <a:bodyPr/>
          <a:lstStyle/>
          <a:p>
            <a:pPr marL="342900" indent="-342900">
              <a:spcBef>
                <a:spcPct val="20000"/>
              </a:spcBef>
              <a:buClr>
                <a:schemeClr val="folHlink"/>
              </a:buClr>
              <a:buSzPct val="60000"/>
            </a:pPr>
            <a:r>
              <a:rPr lang="en-US" sz="2000" dirty="0" smtClean="0"/>
              <a:t>Note </a:t>
            </a:r>
            <a:r>
              <a:rPr lang="en-US" sz="2000" dirty="0"/>
              <a:t>that a floating-point </a:t>
            </a:r>
            <a:r>
              <a:rPr lang="en-US" sz="2000" b="1" u="sng" dirty="0">
                <a:latin typeface="Courier New" pitchFamily="49" charset="0"/>
              </a:rPr>
              <a:t>MIN_NORMAL</a:t>
            </a:r>
            <a:r>
              <a:rPr lang="en-US" sz="2000" dirty="0"/>
              <a:t> is qualitatively different from an integer </a:t>
            </a:r>
            <a:r>
              <a:rPr lang="en-US" sz="2000" b="1" u="sng" dirty="0">
                <a:latin typeface="Courier New" pitchFamily="49" charset="0"/>
              </a:rPr>
              <a:t>MIN_VALUE</a:t>
            </a:r>
            <a:r>
              <a:rPr lang="en-US" sz="2000" dirty="0"/>
              <a:t>. Instead of being the largest-magnitude negative value, it's the smallest-magnitude positive value</a:t>
            </a:r>
            <a:r>
              <a:rPr lang="en-US" sz="2000" dirty="0" smtClean="0"/>
              <a:t>.</a:t>
            </a:r>
            <a:br>
              <a:rPr lang="en-US" sz="2000" dirty="0" smtClean="0"/>
            </a:br>
            <a:r>
              <a:rPr lang="en-US" sz="2000" dirty="0" smtClean="0"/>
              <a:t/>
            </a:r>
            <a:br>
              <a:rPr lang="en-US" sz="2000" dirty="0" smtClean="0"/>
            </a:br>
            <a:endParaRPr lang="en-US" sz="2000" dirty="0"/>
          </a:p>
          <a:p>
            <a:pPr marL="342900" indent="-342900">
              <a:spcBef>
                <a:spcPct val="20000"/>
              </a:spcBef>
              <a:buClr>
                <a:schemeClr val="folHlink"/>
              </a:buClr>
              <a:buSzPct val="60000"/>
            </a:pPr>
            <a:r>
              <a:rPr lang="en-US" sz="2000" dirty="0"/>
              <a:t>For floating-point numbers, if you want the largest-magnitude negative value, use the negation operator (-) with the </a:t>
            </a:r>
            <a:r>
              <a:rPr lang="en-US" sz="2000" dirty="0">
                <a:latin typeface="Courier New" pitchFamily="49" charset="0"/>
              </a:rPr>
              <a:t>MAX_VALUE</a:t>
            </a:r>
            <a:r>
              <a:rPr lang="en-US" sz="2000" dirty="0"/>
              <a:t> named constant. For example, here's how to print the largest-magnitude negative </a:t>
            </a:r>
            <a:r>
              <a:rPr lang="en-US" sz="2000" dirty="0">
                <a:latin typeface="Courier New" pitchFamily="49" charset="0"/>
              </a:rPr>
              <a:t>float</a:t>
            </a:r>
            <a:r>
              <a:rPr lang="en-US" sz="2000" dirty="0"/>
              <a:t> value:</a:t>
            </a:r>
          </a:p>
          <a:p>
            <a:pPr marL="742950" lvl="1" indent="-285750">
              <a:spcBef>
                <a:spcPct val="50000"/>
              </a:spcBef>
              <a:buClr>
                <a:schemeClr val="folHlink"/>
              </a:buClr>
              <a:buSzPct val="60000"/>
              <a:buFont typeface="Wingdings" pitchFamily="2" charset="2"/>
              <a:buNone/>
            </a:pPr>
            <a:r>
              <a:rPr lang="en-US" sz="1800" dirty="0" err="1">
                <a:latin typeface="Courier New" pitchFamily="49" charset="0"/>
              </a:rPr>
              <a:t>System.out.println</a:t>
            </a:r>
            <a:r>
              <a:rPr lang="en-US" sz="1800" dirty="0">
                <a:latin typeface="Courier New" pitchFamily="49" charset="0"/>
              </a:rPr>
              <a:t>(</a:t>
            </a:r>
          </a:p>
          <a:p>
            <a:pPr marL="742950" lvl="1" indent="-285750">
              <a:spcBef>
                <a:spcPct val="20000"/>
              </a:spcBef>
              <a:buClr>
                <a:schemeClr val="folHlink"/>
              </a:buClr>
              <a:buSzPct val="60000"/>
              <a:buFont typeface="Wingdings" pitchFamily="2" charset="2"/>
              <a:buNone/>
            </a:pPr>
            <a:r>
              <a:rPr lang="en-US" sz="1800" dirty="0">
                <a:latin typeface="Courier New" pitchFamily="49" charset="0"/>
              </a:rPr>
              <a:t>  "Largest-magnitude negative float = " +</a:t>
            </a:r>
          </a:p>
          <a:p>
            <a:pPr marL="742950" lvl="1" indent="-285750">
              <a:spcBef>
                <a:spcPct val="20000"/>
              </a:spcBef>
              <a:buClr>
                <a:schemeClr val="folHlink"/>
              </a:buClr>
              <a:buSzPct val="60000"/>
              <a:buFont typeface="Wingdings" pitchFamily="2" charset="2"/>
              <a:buNone/>
            </a:pPr>
            <a:r>
              <a:rPr lang="en-US" sz="1800" dirty="0">
                <a:latin typeface="Courier New" pitchFamily="49" charset="0"/>
              </a:rPr>
              <a:t>  -</a:t>
            </a:r>
            <a:r>
              <a:rPr lang="en-US" sz="1800" dirty="0" err="1">
                <a:latin typeface="Courier New" pitchFamily="49" charset="0"/>
              </a:rPr>
              <a:t>Float.MAX_VALUE</a:t>
            </a:r>
            <a:r>
              <a:rPr lang="en-US" sz="1800" dirty="0">
                <a:latin typeface="Courier New" pitchFamily="49"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A922E312-B4E8-49AB-A59D-E0DFD0EB5AED}" type="slidenum">
              <a:rPr lang="en-US" smtClean="0"/>
              <a:pPr/>
              <a:t>7</a:t>
            </a:fld>
            <a:endParaRPr lang="en-US" smtClean="0"/>
          </a:p>
        </p:txBody>
      </p:sp>
      <p:sp>
        <p:nvSpPr>
          <p:cNvPr id="10243" name="Rectangle 2"/>
          <p:cNvSpPr>
            <a:spLocks noGrp="1" noChangeArrowheads="1"/>
          </p:cNvSpPr>
          <p:nvPr>
            <p:ph type="title"/>
          </p:nvPr>
        </p:nvSpPr>
        <p:spPr>
          <a:xfrm>
            <a:off x="381000" y="457200"/>
            <a:ext cx="7154862" cy="754062"/>
          </a:xfrm>
        </p:spPr>
        <p:txBody>
          <a:bodyPr/>
          <a:lstStyle/>
          <a:p>
            <a:pPr eaLnBrk="1" hangingPunct="1"/>
            <a:r>
              <a:rPr lang="en-US" sz="2800" dirty="0" smtClean="0"/>
              <a:t>The default floating-point literal constant </a:t>
            </a:r>
            <a:r>
              <a:rPr lang="en-US" sz="2800" dirty="0" err="1" smtClean="0"/>
              <a:t>datatype</a:t>
            </a:r>
            <a:r>
              <a:rPr lang="en-US" sz="2800" dirty="0" smtClean="0"/>
              <a:t> is </a:t>
            </a:r>
            <a:r>
              <a:rPr lang="en-US" sz="2800" u="sng" dirty="0" smtClean="0">
                <a:latin typeface="Courier New" pitchFamily="49" charset="0"/>
              </a:rPr>
              <a:t>double</a:t>
            </a:r>
          </a:p>
        </p:txBody>
      </p:sp>
      <p:sp>
        <p:nvSpPr>
          <p:cNvPr id="10244" name="Rectangle 3"/>
          <p:cNvSpPr>
            <a:spLocks noGrp="1" noChangeArrowheads="1"/>
          </p:cNvSpPr>
          <p:nvPr>
            <p:ph type="body" idx="1"/>
          </p:nvPr>
        </p:nvSpPr>
        <p:spPr>
          <a:xfrm>
            <a:off x="381000" y="1524000"/>
            <a:ext cx="7848600" cy="4953000"/>
          </a:xfrm>
          <a:noFill/>
        </p:spPr>
        <p:txBody>
          <a:bodyPr/>
          <a:lstStyle/>
          <a:p>
            <a:pPr eaLnBrk="1" hangingPunct="1">
              <a:buNone/>
            </a:pPr>
            <a:r>
              <a:rPr lang="en-US" dirty="0" smtClean="0">
                <a:solidFill>
                  <a:srgbClr val="0070C0"/>
                </a:solidFill>
              </a:rPr>
              <a:t>That is, a literal value like 123.0 is a </a:t>
            </a:r>
            <a:r>
              <a:rPr lang="en-US" b="1" u="sng" dirty="0" smtClean="0">
                <a:solidFill>
                  <a:srgbClr val="0070C0"/>
                </a:solidFill>
                <a:latin typeface="Courier New" pitchFamily="49" charset="0"/>
              </a:rPr>
              <a:t>double</a:t>
            </a:r>
            <a:endParaRPr lang="en-US" b="1" u="sng" dirty="0" smtClean="0"/>
          </a:p>
          <a:p>
            <a:pPr eaLnBrk="1" hangingPunct="1">
              <a:buNone/>
            </a:pPr>
            <a:r>
              <a:rPr lang="en-US" dirty="0" smtClean="0"/>
              <a:t/>
            </a:r>
            <a:br>
              <a:rPr lang="en-US" dirty="0" smtClean="0"/>
            </a:br>
            <a:r>
              <a:rPr lang="en-US" dirty="0" smtClean="0"/>
              <a:t>If you declare a variable to be a </a:t>
            </a:r>
            <a:r>
              <a:rPr lang="en-US" b="1" u="sng" dirty="0" smtClean="0">
                <a:latin typeface="Courier New" pitchFamily="49" charset="0"/>
              </a:rPr>
              <a:t>float</a:t>
            </a:r>
            <a:r>
              <a:rPr lang="en-US" dirty="0" smtClean="0"/>
              <a:t>, you must append an </a:t>
            </a:r>
            <a:r>
              <a:rPr lang="en-US" dirty="0" smtClean="0">
                <a:latin typeface="Courier New" pitchFamily="49" charset="0"/>
              </a:rPr>
              <a:t>f</a:t>
            </a:r>
            <a:r>
              <a:rPr lang="en-US" dirty="0" smtClean="0"/>
              <a:t> or </a:t>
            </a:r>
            <a:r>
              <a:rPr lang="en-US" dirty="0" smtClean="0">
                <a:latin typeface="Courier New" pitchFamily="49" charset="0"/>
              </a:rPr>
              <a:t>F</a:t>
            </a:r>
            <a:r>
              <a:rPr lang="en-US" dirty="0" smtClean="0"/>
              <a:t> suffix to all floating-point constants that go into it, like this:</a:t>
            </a:r>
          </a:p>
          <a:p>
            <a:pPr lvl="1" eaLnBrk="1" hangingPunct="1">
              <a:spcBef>
                <a:spcPct val="50000"/>
              </a:spcBef>
              <a:buFont typeface="Wingdings" pitchFamily="2" charset="2"/>
              <a:buNone/>
            </a:pPr>
            <a:r>
              <a:rPr lang="en-US" sz="1600" b="1" dirty="0" smtClean="0">
                <a:latin typeface="Courier New" pitchFamily="49" charset="0"/>
              </a:rPr>
              <a:t>float gpa1 = 3.22f; // OK</a:t>
            </a:r>
          </a:p>
          <a:p>
            <a:pPr lvl="1" eaLnBrk="1" hangingPunct="1">
              <a:buFont typeface="Wingdings" pitchFamily="2" charset="2"/>
              <a:buNone/>
            </a:pPr>
            <a:r>
              <a:rPr lang="en-US" sz="1600" b="1" dirty="0" smtClean="0">
                <a:latin typeface="Courier New" pitchFamily="49" charset="0"/>
              </a:rPr>
              <a:t>float gpa2 = 2.75F;	// OK</a:t>
            </a:r>
          </a:p>
          <a:p>
            <a:pPr lvl="1" eaLnBrk="1" hangingPunct="1">
              <a:spcAft>
                <a:spcPct val="50000"/>
              </a:spcAft>
              <a:buFont typeface="Wingdings" pitchFamily="2" charset="2"/>
              <a:buNone/>
            </a:pPr>
            <a:r>
              <a:rPr lang="en-US" sz="1600" b="1" dirty="0" smtClean="0">
                <a:latin typeface="Courier New" pitchFamily="49" charset="0"/>
              </a:rPr>
              <a:t>float gpa3 = 4.0;	// error!!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03E00711-985A-4735-BB52-BB04347B0FE3}" type="slidenum">
              <a:rPr lang="en-US" smtClean="0"/>
              <a:pPr/>
              <a:t>8</a:t>
            </a:fld>
            <a:endParaRPr lang="en-US" smtClean="0"/>
          </a:p>
        </p:txBody>
      </p:sp>
      <p:sp>
        <p:nvSpPr>
          <p:cNvPr id="11267" name="Rectangle 2"/>
          <p:cNvSpPr>
            <a:spLocks noGrp="1" noChangeArrowheads="1"/>
          </p:cNvSpPr>
          <p:nvPr>
            <p:ph type="title"/>
          </p:nvPr>
        </p:nvSpPr>
        <p:spPr>
          <a:xfrm>
            <a:off x="457200" y="122238"/>
            <a:ext cx="7543800" cy="868362"/>
          </a:xfrm>
        </p:spPr>
        <p:txBody>
          <a:bodyPr/>
          <a:lstStyle/>
          <a:p>
            <a:pPr eaLnBrk="1" hangingPunct="1"/>
            <a:r>
              <a:rPr lang="en-US" dirty="0" smtClean="0"/>
              <a:t>The </a:t>
            </a:r>
            <a:r>
              <a:rPr lang="en-US" dirty="0" smtClean="0">
                <a:latin typeface="Courier New" pitchFamily="49" charset="0"/>
              </a:rPr>
              <a:t>char</a:t>
            </a:r>
            <a:r>
              <a:rPr lang="en-US" dirty="0" smtClean="0"/>
              <a:t> </a:t>
            </a:r>
            <a:r>
              <a:rPr lang="en-US" dirty="0" err="1" smtClean="0"/>
              <a:t>datatype</a:t>
            </a:r>
            <a:endParaRPr lang="en-US" dirty="0" smtClean="0"/>
          </a:p>
        </p:txBody>
      </p:sp>
      <p:sp>
        <p:nvSpPr>
          <p:cNvPr id="11268" name="Rectangle 3"/>
          <p:cNvSpPr>
            <a:spLocks noGrp="1" noChangeArrowheads="1"/>
          </p:cNvSpPr>
          <p:nvPr>
            <p:ph type="body" idx="1"/>
          </p:nvPr>
        </p:nvSpPr>
        <p:spPr>
          <a:xfrm>
            <a:off x="304800" y="1066800"/>
            <a:ext cx="8229600" cy="4991100"/>
          </a:xfrm>
        </p:spPr>
        <p:txBody>
          <a:bodyPr/>
          <a:lstStyle/>
          <a:p>
            <a:pPr eaLnBrk="1" hangingPunct="1">
              <a:lnSpc>
                <a:spcPct val="90000"/>
              </a:lnSpc>
              <a:buNone/>
            </a:pPr>
            <a:r>
              <a:rPr lang="en-US" dirty="0" smtClean="0"/>
              <a:t>For most languages (including Java), character values have an underlying </a:t>
            </a:r>
            <a:r>
              <a:rPr lang="en-US" u="sng" dirty="0" smtClean="0"/>
              <a:t>numeric</a:t>
            </a:r>
            <a:r>
              <a:rPr lang="en-US" dirty="0" smtClean="0"/>
              <a:t> value. </a:t>
            </a:r>
          </a:p>
          <a:p>
            <a:pPr lvl="1" eaLnBrk="1" hangingPunct="1">
              <a:lnSpc>
                <a:spcPct val="90000"/>
              </a:lnSpc>
            </a:pPr>
            <a:r>
              <a:rPr lang="en-US" dirty="0" smtClean="0"/>
              <a:t>For example, the letter 'A' has the underlying value of 65.</a:t>
            </a:r>
            <a:br>
              <a:rPr lang="en-US" dirty="0" smtClean="0"/>
            </a:br>
            <a:r>
              <a:rPr lang="en-US" dirty="0" smtClean="0"/>
              <a:t/>
            </a:r>
            <a:br>
              <a:rPr lang="en-US" dirty="0" smtClean="0"/>
            </a:br>
            <a:endParaRPr lang="en-US" dirty="0" smtClean="0"/>
          </a:p>
          <a:p>
            <a:pPr eaLnBrk="1" hangingPunct="1">
              <a:lnSpc>
                <a:spcPct val="90000"/>
              </a:lnSpc>
              <a:buNone/>
            </a:pPr>
            <a:r>
              <a:rPr lang="en-US" dirty="0" smtClean="0"/>
              <a:t>For most languages, </a:t>
            </a:r>
            <a:r>
              <a:rPr lang="en-US" dirty="0" smtClean="0">
                <a:solidFill>
                  <a:srgbClr val="FF0000"/>
                </a:solidFill>
              </a:rPr>
              <a:t>the ASCII table</a:t>
            </a:r>
            <a:r>
              <a:rPr lang="en-US" dirty="0" smtClean="0"/>
              <a:t> specifies the underlying numeric values for characters.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p:cNvSpPr>
            <a:spLocks noGrp="1"/>
          </p:cNvSpPr>
          <p:nvPr>
            <p:ph type="sldNum" sz="quarter" idx="11"/>
          </p:nvPr>
        </p:nvSpPr>
        <p:spPr>
          <a:noFill/>
        </p:spPr>
        <p:txBody>
          <a:bodyPr/>
          <a:lstStyle/>
          <a:p>
            <a:fld id="{50A35D19-A7D6-4AA8-A1CB-9288C5F6AAEB}" type="slidenum">
              <a:rPr lang="en-US" smtClean="0"/>
              <a:pPr/>
              <a:t>9</a:t>
            </a:fld>
            <a:endParaRPr lang="en-US" smtClean="0"/>
          </a:p>
        </p:txBody>
      </p:sp>
      <p:sp>
        <p:nvSpPr>
          <p:cNvPr id="1028" name="Rectangle 2"/>
          <p:cNvSpPr>
            <a:spLocks noGrp="1" noChangeArrowheads="1"/>
          </p:cNvSpPr>
          <p:nvPr>
            <p:ph type="title"/>
          </p:nvPr>
        </p:nvSpPr>
        <p:spPr>
          <a:xfrm>
            <a:off x="457200" y="122238"/>
            <a:ext cx="7543800" cy="715962"/>
          </a:xfrm>
        </p:spPr>
        <p:txBody>
          <a:bodyPr/>
          <a:lstStyle/>
          <a:p>
            <a:pPr eaLnBrk="1" hangingPunct="1"/>
            <a:r>
              <a:rPr lang="en-US" dirty="0" smtClean="0"/>
              <a:t>The ASCII Table</a:t>
            </a:r>
          </a:p>
        </p:txBody>
      </p:sp>
      <p:sp>
        <p:nvSpPr>
          <p:cNvPr id="1029" name="Rectangle 14"/>
          <p:cNvSpPr>
            <a:spLocks noChangeArrowheads="1"/>
          </p:cNvSpPr>
          <p:nvPr/>
        </p:nvSpPr>
        <p:spPr bwMode="auto">
          <a:xfrm>
            <a:off x="762000" y="1524000"/>
            <a:ext cx="7924800" cy="495300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endParaRPr lang="en-US"/>
          </a:p>
        </p:txBody>
      </p:sp>
      <p:graphicFrame>
        <p:nvGraphicFramePr>
          <p:cNvPr id="1026" name="Object 29"/>
          <p:cNvGraphicFramePr>
            <a:graphicFrameLocks noChangeAspect="1"/>
          </p:cNvGraphicFramePr>
          <p:nvPr>
            <p:ph idx="1"/>
          </p:nvPr>
        </p:nvGraphicFramePr>
        <p:xfrm>
          <a:off x="1057275" y="868363"/>
          <a:ext cx="5734050" cy="5927725"/>
        </p:xfrm>
        <a:graphic>
          <a:graphicData uri="http://schemas.openxmlformats.org/presentationml/2006/ole">
            <p:oleObj spid="_x0000_s24578" name="Worksheet" r:id="rId4" imgW="5638800" imgH="5829300" progId="Excel.Sheet.8">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Network">
  <a:themeElements>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9356</TotalTime>
  <Words>5009</Words>
  <Application>Microsoft PowerPoint</Application>
  <PresentationFormat>On-screen Show (4:3)</PresentationFormat>
  <Paragraphs>639</Paragraphs>
  <Slides>28</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2_Network</vt:lpstr>
      <vt:lpstr>Worksheet</vt:lpstr>
      <vt:lpstr>Java Fundamentals Expanded</vt:lpstr>
      <vt:lpstr>In Java, there are two basic categories of datatypes – primitives and classes</vt:lpstr>
      <vt:lpstr>The Integer Types </vt:lpstr>
      <vt:lpstr>The default integer literal constant datatype is int</vt:lpstr>
      <vt:lpstr>The Floating-Point datatypes –  float and double</vt:lpstr>
      <vt:lpstr>A floating-point data type's minimum and maximum values are defined via the MIN_NORMAL and MAX_VALUE named constants</vt:lpstr>
      <vt:lpstr>The default floating-point literal constant datatype is double</vt:lpstr>
      <vt:lpstr>The char datatype</vt:lpstr>
      <vt:lpstr>The ASCII Table</vt:lpstr>
      <vt:lpstr>What's the point of having an underlying numeric value?</vt:lpstr>
      <vt:lpstr>You can concatenate a char value to a String using the + operator</vt:lpstr>
      <vt:lpstr>Be wary of applying the + operator to two chars</vt:lpstr>
      <vt:lpstr>Java is a strongly-typed language</vt:lpstr>
      <vt:lpstr>Primitive datatype Conversions</vt:lpstr>
      <vt:lpstr>There are two types of conversion:  Promotion and Type casting</vt:lpstr>
      <vt:lpstr>Examples of Promotions</vt:lpstr>
      <vt:lpstr>Promotions typically occur as part of assignment statements, mixed expressions, and method calls.</vt:lpstr>
      <vt:lpstr>Type casting = an explicit type conversion.</vt:lpstr>
      <vt:lpstr>Example from p 444</vt:lpstr>
      <vt:lpstr>There are two different modes for the ++ increment operator – prefix and postfix.</vt:lpstr>
      <vt:lpstr>Trace this code fragment</vt:lpstr>
      <vt:lpstr>Decrement operators work the same as increment operators</vt:lpstr>
      <vt:lpstr>Assignment expressions are sometimes embedded inside larger expressions</vt:lpstr>
      <vt:lpstr>Conditional operator expressions implement if else logic using a more compact form</vt:lpstr>
      <vt:lpstr>A conditional operator expression cannot appear on a line by itself</vt:lpstr>
      <vt:lpstr>Short-Circuit Evaluation</vt:lpstr>
      <vt:lpstr>The empty statement is a statement that does nothing.</vt:lpstr>
      <vt:lpstr>Empty Statements can also cause errors!</vt:lpstr>
    </vt:vector>
  </TitlesOfParts>
  <Company>MSOE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nw8440</cp:lastModifiedBy>
  <cp:revision>877</cp:revision>
  <cp:lastPrinted>1601-01-01T00:00:00Z</cp:lastPrinted>
  <dcterms:created xsi:type="dcterms:W3CDTF">1999-09-06T21:32:20Z</dcterms:created>
  <dcterms:modified xsi:type="dcterms:W3CDTF">2009-12-03T14:54:47Z</dcterms:modified>
</cp:coreProperties>
</file>