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44" r:id="rId2"/>
    <p:sldId id="345" r:id="rId3"/>
    <p:sldId id="347" r:id="rId4"/>
    <p:sldId id="346" r:id="rId5"/>
    <p:sldId id="362" r:id="rId6"/>
    <p:sldId id="361" r:id="rId7"/>
    <p:sldId id="354" r:id="rId8"/>
    <p:sldId id="353" r:id="rId9"/>
    <p:sldId id="351" r:id="rId10"/>
    <p:sldId id="352" r:id="rId11"/>
    <p:sldId id="349" r:id="rId12"/>
    <p:sldId id="35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A0075"/>
    <a:srgbClr val="5600AC"/>
    <a:srgbClr val="34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86420" autoAdjust="0"/>
  </p:normalViewPr>
  <p:slideViewPr>
    <p:cSldViewPr>
      <p:cViewPr>
        <p:scale>
          <a:sx n="100" d="100"/>
          <a:sy n="100" d="100"/>
        </p:scale>
        <p:origin x="9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3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5 November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3EDF2C0-2F4B-4B71-B004-4359ACF5A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7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9E967D0-34A0-4515-8FC1-01D1B5162F55}" type="datetime1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41750D0-5A37-496C-8D4A-655F4C878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3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5430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34B0-95B8-4C9F-9A50-6313F06BA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E52EF-A10E-43BB-A9B2-DFFB0B793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3E53-167F-4BAA-ABFC-5BE7A88F1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9839-F8F1-41CE-B1BF-57521F736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1A11-392A-46C6-92E9-DC86A195B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BE69-73AA-4F90-94F3-BD3EED311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D1AA-3FA6-4EC6-9560-91AEED662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8861B-31DE-49EE-B2C3-57377FFC7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ED0FB-BAFF-498D-A100-132445DD18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63F5-B1DC-414C-B1B5-4369E6278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ADFC-7FCC-4A18-9DF4-A270F6878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7CFB993-B776-4421-BF1F-9E329D8B1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State Machines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State diagrams</a:t>
            </a:r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B1E19-40C4-4926-9B77-EAB854A49B1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1295400"/>
          </a:xfrm>
        </p:spPr>
        <p:txBody>
          <a:bodyPr/>
          <a:lstStyle/>
          <a:p>
            <a:r>
              <a:rPr lang="en-US" sz="2800"/>
              <a:t>In a </a:t>
            </a:r>
            <a:r>
              <a:rPr lang="en-US" sz="2800" i="1"/>
              <a:t>complex</a:t>
            </a:r>
            <a:r>
              <a:rPr lang="en-US" sz="2800"/>
              <a:t> system, different events may cause transitions to different states or to the same state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D2E00-B815-416A-993B-BBB87101AAA4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4038"/>
            <a:ext cx="7543800" cy="436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Initial</a:t>
            </a:r>
            <a:r>
              <a:rPr lang="en-US"/>
              <a:t> and </a:t>
            </a:r>
            <a:r>
              <a:rPr lang="en-US" i="1"/>
              <a:t>Final</a:t>
            </a:r>
            <a:r>
              <a:rPr lang="en-US"/>
              <a:t> states may be indicated as follows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E4623-646D-4717-97E3-859D3CDB6D24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696200" cy="390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52400" y="5410200"/>
            <a:ext cx="90460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Initial and Final states are special in that once a system leaves an Initial state, it cannot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to that state, and once a system achieves a Final state, it stays in that state.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7848600" cy="1295400"/>
          </a:xfrm>
        </p:spPr>
        <p:txBody>
          <a:bodyPr/>
          <a:lstStyle/>
          <a:p>
            <a:r>
              <a:rPr lang="en-US" sz="2800" dirty="0"/>
              <a:t>Demo: Describe the logic in a lamp controller via a state diagram, and implement the controller as a State Machine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9839-F8F1-41CE-B1BF-57521F736B3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D3E5B5-105C-4115-B822-D51E6CE8D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1752599"/>
            <a:ext cx="5510212" cy="46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0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3DE61-9741-4828-AC82-AD2E6A621D63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sz="3100" dirty="0"/>
              <a:t>A UML State Diagram can be a powerful aid in helping you to define the operation of a Controller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694372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1143000" y="4572000"/>
            <a:ext cx="6737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State Diagrams illustrate the </a:t>
            </a:r>
            <a:r>
              <a:rPr lang="en-US" u="sng" dirty="0"/>
              <a:t>dynamic behavior of a system </a:t>
            </a:r>
            <a:r>
              <a:rPr lang="en-US" dirty="0"/>
              <a:t>(i.e.</a:t>
            </a:r>
            <a:br>
              <a:rPr lang="en-US" dirty="0"/>
            </a:br>
            <a:r>
              <a:rPr lang="en-US" dirty="0"/>
              <a:t>how a Controller functions) where </a:t>
            </a:r>
            <a:r>
              <a:rPr lang="en-US" b="1" i="1" dirty="0">
                <a:solidFill>
                  <a:srgbClr val="0070C0"/>
                </a:solidFill>
              </a:rPr>
              <a:t>events</a:t>
            </a:r>
            <a:r>
              <a:rPr lang="en-US" dirty="0"/>
              <a:t> (perhaps from the UI) </a:t>
            </a:r>
            <a:br>
              <a:rPr lang="en-US" dirty="0"/>
            </a:br>
            <a:r>
              <a:rPr lang="en-US" dirty="0"/>
              <a:t>trigger </a:t>
            </a:r>
            <a:r>
              <a:rPr lang="en-US" u="sng" dirty="0"/>
              <a:t>one or more</a:t>
            </a:r>
            <a:r>
              <a:rPr lang="en-US" dirty="0"/>
              <a:t> </a:t>
            </a:r>
            <a:r>
              <a:rPr lang="en-US" b="1" i="1" dirty="0">
                <a:solidFill>
                  <a:srgbClr val="00B050"/>
                </a:solidFill>
              </a:rPr>
              <a:t>actions</a:t>
            </a:r>
            <a:r>
              <a:rPr lang="en-US" dirty="0"/>
              <a:t> and cause the system (Controller) </a:t>
            </a:r>
            <a:br>
              <a:rPr lang="en-US" dirty="0"/>
            </a:br>
            <a:r>
              <a:rPr lang="en-US" dirty="0"/>
              <a:t>to change its </a:t>
            </a:r>
            <a:r>
              <a:rPr lang="en-US" b="1" i="1" dirty="0"/>
              <a:t>state</a:t>
            </a:r>
            <a:r>
              <a:rPr lang="en-US" dirty="0"/>
              <a:t>.</a:t>
            </a:r>
          </a:p>
        </p:txBody>
      </p:sp>
      <p:sp>
        <p:nvSpPr>
          <p:cNvPr id="3079" name="Rounded Rectangle 6"/>
          <p:cNvSpPr>
            <a:spLocks noChangeArrowheads="1"/>
          </p:cNvSpPr>
          <p:nvPr/>
        </p:nvSpPr>
        <p:spPr bwMode="auto">
          <a:xfrm>
            <a:off x="3505200" y="2971800"/>
            <a:ext cx="685800" cy="228600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" name="Rounded Rectangle 7"/>
          <p:cNvSpPr>
            <a:spLocks noChangeArrowheads="1"/>
          </p:cNvSpPr>
          <p:nvPr/>
        </p:nvSpPr>
        <p:spPr bwMode="auto">
          <a:xfrm>
            <a:off x="4267200" y="2971800"/>
            <a:ext cx="6858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 State Diagram for a light bulb controlled with a pushbutton switch</a:t>
            </a:r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C2027-C325-4300-8500-7B4E015930D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143000" y="4572000"/>
            <a:ext cx="6388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/>
              <a:t>The same </a:t>
            </a:r>
            <a:r>
              <a:rPr lang="en-US" i="1" u="sng" dirty="0">
                <a:solidFill>
                  <a:srgbClr val="00B0F0"/>
                </a:solidFill>
              </a:rPr>
              <a:t>event</a:t>
            </a:r>
            <a:r>
              <a:rPr lang="en-US" b="1" u="sng" dirty="0"/>
              <a:t> </a:t>
            </a:r>
            <a:r>
              <a:rPr lang="en-US" dirty="0"/>
              <a:t>(</a:t>
            </a:r>
            <a:r>
              <a:rPr lang="en-US" b="1" dirty="0"/>
              <a:t>button pressed</a:t>
            </a:r>
            <a:r>
              <a:rPr lang="en-US" dirty="0"/>
              <a:t>) triggers </a:t>
            </a:r>
            <a:r>
              <a:rPr lang="en-US" u="sng" dirty="0"/>
              <a:t>different </a:t>
            </a:r>
            <a:r>
              <a:rPr lang="en-US" i="1" u="sng" dirty="0">
                <a:solidFill>
                  <a:srgbClr val="00B050"/>
                </a:solidFill>
              </a:rPr>
              <a:t>actions </a:t>
            </a:r>
          </a:p>
          <a:p>
            <a:r>
              <a:rPr lang="en-US" i="1" dirty="0"/>
              <a:t>depending upon its current </a:t>
            </a:r>
            <a:r>
              <a:rPr lang="en-US" b="1" i="1" dirty="0"/>
              <a:t>state</a:t>
            </a:r>
            <a:r>
              <a:rPr lang="en-US" dirty="0"/>
              <a:t>.</a:t>
            </a: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7024688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ounded Rectangle 6"/>
          <p:cNvSpPr>
            <a:spLocks noChangeArrowheads="1"/>
          </p:cNvSpPr>
          <p:nvPr/>
        </p:nvSpPr>
        <p:spPr bwMode="auto">
          <a:xfrm>
            <a:off x="3962400" y="2514600"/>
            <a:ext cx="1295400" cy="228600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8" name="Rounded Rectangle 7"/>
          <p:cNvSpPr>
            <a:spLocks noChangeArrowheads="1"/>
          </p:cNvSpPr>
          <p:nvPr/>
        </p:nvSpPr>
        <p:spPr bwMode="auto">
          <a:xfrm>
            <a:off x="3962400" y="2743200"/>
            <a:ext cx="10668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Rounded Rectangle 8"/>
          <p:cNvSpPr>
            <a:spLocks noChangeArrowheads="1"/>
          </p:cNvSpPr>
          <p:nvPr/>
        </p:nvSpPr>
        <p:spPr bwMode="auto">
          <a:xfrm>
            <a:off x="3886200" y="3048000"/>
            <a:ext cx="1203325" cy="228600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0" name="Rounded Rectangle 9"/>
          <p:cNvSpPr>
            <a:spLocks noChangeArrowheads="1"/>
          </p:cNvSpPr>
          <p:nvPr/>
        </p:nvSpPr>
        <p:spPr bwMode="auto">
          <a:xfrm>
            <a:off x="3886200" y="3276600"/>
            <a:ext cx="15240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 State Diagram for a light bulb controlled with a toggle switch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2EF05-ADB8-48AE-9322-9D4F01BA774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143000" y="4572000"/>
            <a:ext cx="7302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</a:t>
            </a:r>
            <a:r>
              <a:rPr lang="en-US" i="1">
                <a:solidFill>
                  <a:srgbClr val="00B0F0"/>
                </a:solidFill>
              </a:rPr>
              <a:t>event</a:t>
            </a:r>
            <a:r>
              <a:rPr lang="en-US" b="1"/>
              <a:t>  flip switch to ‘1’ </a:t>
            </a:r>
            <a:r>
              <a:rPr lang="en-US"/>
              <a:t>triggers the </a:t>
            </a:r>
            <a:r>
              <a:rPr lang="en-US" i="1">
                <a:solidFill>
                  <a:srgbClr val="00B050"/>
                </a:solidFill>
              </a:rPr>
              <a:t>action</a:t>
            </a:r>
            <a:r>
              <a:rPr lang="en-US"/>
              <a:t> </a:t>
            </a:r>
            <a:r>
              <a:rPr lang="en-US" b="1"/>
              <a:t>current flows </a:t>
            </a:r>
            <a:br>
              <a:rPr lang="en-US" b="1"/>
            </a:br>
            <a:r>
              <a:rPr lang="en-US"/>
              <a:t>and the transition to the </a:t>
            </a:r>
            <a:r>
              <a:rPr lang="en-US" b="1"/>
              <a:t>on</a:t>
            </a:r>
            <a:r>
              <a:rPr lang="en-US"/>
              <a:t> </a:t>
            </a:r>
            <a:r>
              <a:rPr lang="en-US" i="1"/>
              <a:t>state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r>
              <a:rPr lang="en-US"/>
              <a:t>The </a:t>
            </a:r>
            <a:r>
              <a:rPr lang="en-US" i="1">
                <a:solidFill>
                  <a:srgbClr val="00B0F0"/>
                </a:solidFill>
              </a:rPr>
              <a:t>event</a:t>
            </a:r>
            <a:r>
              <a:rPr lang="en-US" b="1"/>
              <a:t>  flip switch to ‘0’ </a:t>
            </a:r>
            <a:r>
              <a:rPr lang="en-US"/>
              <a:t>triggers the </a:t>
            </a:r>
            <a:r>
              <a:rPr lang="en-US" i="1">
                <a:solidFill>
                  <a:srgbClr val="00B050"/>
                </a:solidFill>
              </a:rPr>
              <a:t>action</a:t>
            </a:r>
            <a:r>
              <a:rPr lang="en-US"/>
              <a:t> </a:t>
            </a:r>
            <a:r>
              <a:rPr lang="en-US" b="1"/>
              <a:t>current stops flowing</a:t>
            </a:r>
            <a:br>
              <a:rPr lang="en-US" b="1"/>
            </a:br>
            <a:r>
              <a:rPr lang="en-US"/>
              <a:t>and the transition to the </a:t>
            </a:r>
            <a:r>
              <a:rPr lang="en-US" b="1"/>
              <a:t>off</a:t>
            </a:r>
            <a:r>
              <a:rPr lang="en-US"/>
              <a:t> </a:t>
            </a:r>
            <a:r>
              <a:rPr lang="en-US" i="1"/>
              <a:t>state</a:t>
            </a:r>
            <a:r>
              <a:rPr lang="en-US"/>
              <a:t>.</a:t>
            </a:r>
          </a:p>
          <a:p>
            <a:endParaRPr lang="en-US"/>
          </a:p>
        </p:txBody>
      </p:sp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79184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ounded Rectangle 6"/>
          <p:cNvSpPr>
            <a:spLocks noChangeArrowheads="1"/>
          </p:cNvSpPr>
          <p:nvPr/>
        </p:nvSpPr>
        <p:spPr bwMode="auto">
          <a:xfrm>
            <a:off x="3733800" y="2667000"/>
            <a:ext cx="1295400" cy="228600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" name="Rounded Rectangle 7"/>
          <p:cNvSpPr>
            <a:spLocks noChangeArrowheads="1"/>
          </p:cNvSpPr>
          <p:nvPr/>
        </p:nvSpPr>
        <p:spPr bwMode="auto">
          <a:xfrm>
            <a:off x="3581400" y="3505200"/>
            <a:ext cx="16764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" name="Rounded Rectangle 8"/>
          <p:cNvSpPr>
            <a:spLocks noChangeArrowheads="1"/>
          </p:cNvSpPr>
          <p:nvPr/>
        </p:nvSpPr>
        <p:spPr bwMode="auto">
          <a:xfrm>
            <a:off x="3733800" y="2895600"/>
            <a:ext cx="10668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" name="Rounded Rectangle 9"/>
          <p:cNvSpPr>
            <a:spLocks noChangeArrowheads="1"/>
          </p:cNvSpPr>
          <p:nvPr/>
        </p:nvSpPr>
        <p:spPr bwMode="auto">
          <a:xfrm>
            <a:off x="3505200" y="3276600"/>
            <a:ext cx="1295400" cy="228600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23665"/>
            <a:ext cx="3886200" cy="487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219200"/>
          </a:xfrm>
        </p:spPr>
        <p:txBody>
          <a:bodyPr/>
          <a:lstStyle/>
          <a:p>
            <a:r>
              <a:rPr lang="en-US" sz="2400" b="0" dirty="0"/>
              <a:t>A traffic light controller changes states based on </a:t>
            </a:r>
            <a:r>
              <a:rPr lang="en-US" sz="2400" dirty="0"/>
              <a:t>events from a timer </a:t>
            </a:r>
            <a:r>
              <a:rPr lang="en-US" sz="2400" b="0" dirty="0"/>
              <a:t>that fires at regular intervals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A2557-5657-4281-A3F5-27AB060A5ED8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12294" name="Picture 11" descr="C:\Documents and Settings\hornick\Local Settings\Temporary Internet Files\Content.IE5\79P9BVPJ\MCj043523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00200"/>
            <a:ext cx="3251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0083" y="581086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</a:t>
            </a:r>
            <a:r>
              <a:rPr lang="en-US" u="sng" dirty="0">
                <a:solidFill>
                  <a:srgbClr val="FF0000"/>
                </a:solidFill>
              </a:rPr>
              <a:t>multiple</a:t>
            </a:r>
            <a:r>
              <a:rPr lang="en-US" dirty="0">
                <a:solidFill>
                  <a:srgbClr val="FF0000"/>
                </a:solidFill>
              </a:rPr>
              <a:t> actions</a:t>
            </a:r>
          </a:p>
        </p:txBody>
      </p:sp>
      <p:sp>
        <p:nvSpPr>
          <p:cNvPr id="8" name="Rounded Rectangle 8"/>
          <p:cNvSpPr>
            <a:spLocks noChangeArrowheads="1"/>
          </p:cNvSpPr>
          <p:nvPr/>
        </p:nvSpPr>
        <p:spPr bwMode="auto">
          <a:xfrm>
            <a:off x="1066800" y="2590800"/>
            <a:ext cx="13716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429000" y="3962400"/>
            <a:ext cx="13716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" name="Rounded Rectangle 8"/>
          <p:cNvSpPr>
            <a:spLocks noChangeArrowheads="1"/>
          </p:cNvSpPr>
          <p:nvPr/>
        </p:nvSpPr>
        <p:spPr bwMode="auto">
          <a:xfrm>
            <a:off x="1590446" y="4684466"/>
            <a:ext cx="1457554" cy="218765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3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" y="2590800"/>
            <a:ext cx="7496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Winter 2005/2006</a:t>
            </a:r>
          </a:p>
          <a:p>
            <a:endParaRPr lang="en-US" altLang="en-US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10E1CC-BD9F-44FE-8F99-15DD523DA82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sz="3100"/>
              <a:t>A </a:t>
            </a:r>
            <a:r>
              <a:rPr lang="en-US" sz="3100" i="1"/>
              <a:t>guard</a:t>
            </a:r>
            <a:r>
              <a:rPr lang="en-US" sz="3100"/>
              <a:t> may be used to illustrate a condition that must be satisfied before a state transition can occur.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2286000" y="41148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guard appears in brackets: [&lt;guard&gt;]</a:t>
            </a:r>
          </a:p>
        </p:txBody>
      </p:sp>
      <p:sp>
        <p:nvSpPr>
          <p:cNvPr id="11272" name="Rounded Rectangle 7"/>
          <p:cNvSpPr>
            <a:spLocks noChangeArrowheads="1"/>
          </p:cNvSpPr>
          <p:nvPr/>
        </p:nvSpPr>
        <p:spPr bwMode="auto">
          <a:xfrm>
            <a:off x="3124200" y="2743200"/>
            <a:ext cx="2286000" cy="228600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3" name="Rounded Rectangle 8"/>
          <p:cNvSpPr>
            <a:spLocks noChangeArrowheads="1"/>
          </p:cNvSpPr>
          <p:nvPr/>
        </p:nvSpPr>
        <p:spPr bwMode="auto">
          <a:xfrm>
            <a:off x="4419600" y="2971800"/>
            <a:ext cx="457200" cy="228600"/>
          </a:xfrm>
          <a:prstGeom prst="roundRect">
            <a:avLst>
              <a:gd name="adj" fmla="val 16667"/>
            </a:avLst>
          </a:prstGeom>
          <a:solidFill>
            <a:srgbClr val="00B05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4" name="Rounded Rectangle 9"/>
          <p:cNvSpPr>
            <a:spLocks noChangeArrowheads="1"/>
          </p:cNvSpPr>
          <p:nvPr/>
        </p:nvSpPr>
        <p:spPr bwMode="auto">
          <a:xfrm>
            <a:off x="3124200" y="2971800"/>
            <a:ext cx="1295400" cy="228600"/>
          </a:xfrm>
          <a:prstGeom prst="roundRect">
            <a:avLst>
              <a:gd name="adj" fmla="val 16667"/>
            </a:avLst>
          </a:prstGeom>
          <a:solidFill>
            <a:srgbClr val="FF000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5" name="Rounded Rectangle 10"/>
          <p:cNvSpPr>
            <a:spLocks noChangeArrowheads="1"/>
          </p:cNvSpPr>
          <p:nvPr/>
        </p:nvSpPr>
        <p:spPr bwMode="auto">
          <a:xfrm>
            <a:off x="5658688" y="4179888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FF000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5079497"/>
            <a:ext cx="5198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Q: is there a guard that prevents you from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shutting down your laptop with the power button?</a:t>
            </a:r>
          </a:p>
        </p:txBody>
      </p:sp>
    </p:spTree>
    <p:extLst>
      <p:ext uri="{BB962C8B-B14F-4D97-AF65-F5344CB8AC3E}">
        <p14:creationId xmlns:p14="http://schemas.microsoft.com/office/powerpoint/2010/main" val="33969800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0" y="1579516"/>
            <a:ext cx="3733800" cy="1295400"/>
          </a:xfrm>
        </p:spPr>
        <p:txBody>
          <a:bodyPr/>
          <a:lstStyle/>
          <a:p>
            <a:r>
              <a:rPr lang="en-US" sz="2000" dirty="0"/>
              <a:t>Different events may also cause transitions to the </a:t>
            </a:r>
            <a:r>
              <a:rPr lang="en-US" sz="2000" i="1" dirty="0"/>
              <a:t>same</a:t>
            </a:r>
            <a:r>
              <a:rPr lang="en-US" sz="2000" dirty="0"/>
              <a:t> state</a:t>
            </a: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2E16E6-7C94-4ECA-8D53-9877834900F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524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2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Different events may cause transitions to different states</a:t>
            </a:r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685800" y="4495800"/>
            <a:ext cx="3124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However, state transitions must be </a:t>
            </a:r>
            <a:r>
              <a:rPr lang="en-US" b="1">
                <a:solidFill>
                  <a:srgbClr val="FF0000"/>
                </a:solidFill>
              </a:rPr>
              <a:t>deterministic</a:t>
            </a:r>
            <a:r>
              <a:rPr lang="en-US">
                <a:solidFill>
                  <a:srgbClr val="FF0000"/>
                </a:solidFill>
              </a:rPr>
              <a:t>; that is, the </a:t>
            </a:r>
            <a:r>
              <a:rPr lang="en-US" b="1">
                <a:solidFill>
                  <a:srgbClr val="FF0000"/>
                </a:solidFill>
              </a:rPr>
              <a:t>same</a:t>
            </a:r>
            <a:r>
              <a:rPr lang="en-US">
                <a:solidFill>
                  <a:srgbClr val="FF0000"/>
                </a:solidFill>
              </a:rPr>
              <a:t> event</a:t>
            </a:r>
            <a:br>
              <a:rPr lang="en-US">
                <a:solidFill>
                  <a:srgbClr val="FF0000"/>
                </a:solidFill>
              </a:rPr>
            </a:br>
            <a:r>
              <a:rPr lang="en-US" u="sng">
                <a:solidFill>
                  <a:srgbClr val="FF0000"/>
                </a:solidFill>
              </a:rPr>
              <a:t>cannot</a:t>
            </a:r>
            <a:r>
              <a:rPr lang="en-US">
                <a:solidFill>
                  <a:srgbClr val="FF0000"/>
                </a:solidFill>
              </a:rPr>
              <a:t> cause a transition from one given state to </a:t>
            </a:r>
            <a:r>
              <a:rPr lang="en-US" u="sng">
                <a:solidFill>
                  <a:srgbClr val="FF0000"/>
                </a:solidFill>
              </a:rPr>
              <a:t>more than one</a:t>
            </a:r>
            <a:r>
              <a:rPr lang="en-US">
                <a:solidFill>
                  <a:srgbClr val="FF0000"/>
                </a:solidFill>
              </a:rPr>
              <a:t> subsequent state.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254034"/>
            <a:ext cx="3977486" cy="324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74916"/>
            <a:ext cx="3941762" cy="322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1295400"/>
          </a:xfrm>
        </p:spPr>
        <p:txBody>
          <a:bodyPr/>
          <a:lstStyle/>
          <a:p>
            <a:r>
              <a:rPr lang="en-US" sz="3200"/>
              <a:t>The same event can cause different states to transition to the same state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9D325D-0671-4EF0-9243-ED602413604D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152400" y="5410200"/>
            <a:ext cx="8789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state transitions are still </a:t>
            </a:r>
            <a:r>
              <a:rPr lang="en-US" b="1" dirty="0">
                <a:solidFill>
                  <a:srgbClr val="FF0000"/>
                </a:solidFill>
              </a:rPr>
              <a:t>deterministic</a:t>
            </a:r>
            <a:r>
              <a:rPr lang="en-US" dirty="0">
                <a:solidFill>
                  <a:srgbClr val="FF0000"/>
                </a:solidFill>
              </a:rPr>
              <a:t> since the </a:t>
            </a:r>
            <a:r>
              <a:rPr lang="en-US" b="1" dirty="0">
                <a:solidFill>
                  <a:srgbClr val="FF0000"/>
                </a:solidFill>
              </a:rPr>
              <a:t>same</a:t>
            </a:r>
            <a:r>
              <a:rPr lang="en-US" dirty="0">
                <a:solidFill>
                  <a:srgbClr val="FF0000"/>
                </a:solidFill>
              </a:rPr>
              <a:t> event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does </a:t>
            </a:r>
            <a:r>
              <a:rPr lang="en-US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cause a transition from one given state to more than one subsequent state.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019800" cy="354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295400"/>
          </a:xfrm>
        </p:spPr>
        <p:txBody>
          <a:bodyPr/>
          <a:lstStyle/>
          <a:p>
            <a:r>
              <a:rPr lang="en-US" dirty="0"/>
              <a:t>It is common for an event to result in an </a:t>
            </a:r>
            <a:r>
              <a:rPr lang="en-US" u="sng" dirty="0"/>
              <a:t>action</a:t>
            </a:r>
            <a:r>
              <a:rPr lang="en-US" dirty="0"/>
              <a:t>, but no state transition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SE-2030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0B6F61-B88C-4CA9-8E90-D647C05994BD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89" y="1797424"/>
            <a:ext cx="689851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8D3D6D-E191-4998-86F1-D4938B473355}"/>
              </a:ext>
            </a:extLst>
          </p:cNvPr>
          <p:cNvSpPr txBox="1"/>
          <p:nvPr/>
        </p:nvSpPr>
        <p:spPr>
          <a:xfrm>
            <a:off x="4419600" y="4038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CFF43-8904-4DF8-BB40-AED9E7E280EB}"/>
              </a:ext>
            </a:extLst>
          </p:cNvPr>
          <p:cNvSpPr txBox="1"/>
          <p:nvPr/>
        </p:nvSpPr>
        <p:spPr>
          <a:xfrm>
            <a:off x="990600" y="3823156"/>
            <a:ext cx="4729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ighlight>
                  <a:srgbClr val="FFFFFF"/>
                </a:highlight>
              </a:rPr>
              <a:t>Back button pressed/rewind 3s and play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21716</TotalTime>
  <Words>381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2_Network</vt:lpstr>
      <vt:lpstr>State Machines</vt:lpstr>
      <vt:lpstr>A UML State Diagram can be a powerful aid in helping you to define the operation of a Controller</vt:lpstr>
      <vt:lpstr>A State Diagram for a light bulb controlled with a pushbutton switch</vt:lpstr>
      <vt:lpstr>A State Diagram for a light bulb controlled with a toggle switch</vt:lpstr>
      <vt:lpstr>A traffic light controller changes states based on events from a timer that fires at regular intervals</vt:lpstr>
      <vt:lpstr>A guard may be used to illustrate a condition that must be satisfied before a state transition can occur.</vt:lpstr>
      <vt:lpstr>Different events may also cause transitions to the same state</vt:lpstr>
      <vt:lpstr>The same event can cause different states to transition to the same state</vt:lpstr>
      <vt:lpstr>It is common for an event to result in an action, but no state transition</vt:lpstr>
      <vt:lpstr>In a complex system, different events may cause transitions to different states or to the same state</vt:lpstr>
      <vt:lpstr>Initial and Final states may be indicated as follows</vt:lpstr>
      <vt:lpstr>Demo: Describe the logic in a lamp controller via a state diagram, and implement the controller as a State Machine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SE-2030</dc:title>
  <dc:creator>Dr. Mark Hornick</dc:creator>
  <cp:lastModifiedBy>Mark Hornick</cp:lastModifiedBy>
  <cp:revision>907</cp:revision>
  <cp:lastPrinted>1601-01-01T00:00:00Z</cp:lastPrinted>
  <dcterms:created xsi:type="dcterms:W3CDTF">1999-09-06T21:32:20Z</dcterms:created>
  <dcterms:modified xsi:type="dcterms:W3CDTF">2019-11-06T13:32:20Z</dcterms:modified>
</cp:coreProperties>
</file>