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handoutMasterIdLst>
    <p:handoutMasterId r:id="rId11"/>
  </p:handoutMasterIdLst>
  <p:sldIdLst>
    <p:sldId id="340" r:id="rId2"/>
    <p:sldId id="345" r:id="rId3"/>
    <p:sldId id="347" r:id="rId4"/>
    <p:sldId id="346" r:id="rId5"/>
    <p:sldId id="341" r:id="rId6"/>
    <p:sldId id="348" r:id="rId7"/>
    <p:sldId id="349" r:id="rId8"/>
    <p:sldId id="350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600AC"/>
    <a:srgbClr val="340068"/>
    <a:srgbClr val="FFFFFF"/>
    <a:srgbClr val="9A0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00" autoAdjust="0"/>
    <p:restoredTop sz="94689" autoAdjust="0"/>
  </p:normalViewPr>
  <p:slideViewPr>
    <p:cSldViewPr>
      <p:cViewPr varScale="1">
        <p:scale>
          <a:sx n="86" d="100"/>
          <a:sy n="86" d="100"/>
        </p:scale>
        <p:origin x="82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A61E8E6C-6D24-4541-A204-E23D626B8FEC}" type="datetime3">
              <a:rPr lang="en-US"/>
              <a:pPr>
                <a:defRPr/>
              </a:pPr>
              <a:t>16 September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64D26FB2-517E-4556-97D6-D1AB78258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1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F208DE0-A001-4823-8B87-B7DDB8AE24CD}" type="datetime1">
              <a:rPr lang="en-US"/>
              <a:pPr>
                <a:defRPr/>
              </a:pPr>
              <a:t>9/16/2019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BB86850-6FFF-4BC8-92D4-BE8D331D2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769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DDF87-5FF5-4CF6-B265-1CE50EB829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77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9DE0F-E5A8-43E4-8DFB-0E494FECE2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24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9B7BC-78E6-4AC8-8AE3-6F2164F444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29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ED364-336E-48CD-8B2B-B538FE8BF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31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E50F-B31B-4ABD-AF4F-BC8FFB0642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39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83537-7DBD-4F2F-8102-6E5ADFE79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27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A4A7-2A00-4A23-B91D-446A9432C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55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11584-5A86-4E87-BCEB-6531AD0A3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60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488B4-D05A-4988-84F1-B19D46AF98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95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2A948-99AC-49D5-AC3E-5F245C690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11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F3BF-9D0C-4C08-83B3-1177062EA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04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</a:t>
            </a:r>
            <a:r>
              <a:rPr lang="en-US" altLang="en-US" err="1"/>
              <a:t>Hornick</a:t>
            </a:r>
            <a:endParaRPr lang="en-US" altLang="en-US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BDB074-4652-4DAE-B770-96DF85CD6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55" r:id="rId2"/>
    <p:sldLayoutId id="2147484156" r:id="rId3"/>
    <p:sldLayoutId id="2147484157" r:id="rId4"/>
    <p:sldLayoutId id="2147484158" r:id="rId5"/>
    <p:sldLayoutId id="2147484159" r:id="rId6"/>
    <p:sldLayoutId id="2147484160" r:id="rId7"/>
    <p:sldLayoutId id="2147484161" r:id="rId8"/>
    <p:sldLayoutId id="2147484162" r:id="rId9"/>
    <p:sldLayoutId id="2147484163" r:id="rId10"/>
    <p:sldLayoutId id="214748416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UML Review</a:t>
            </a:r>
            <a:br>
              <a:rPr lang="en-US" dirty="0"/>
            </a:br>
            <a:r>
              <a:rPr lang="en-US" dirty="0"/>
              <a:t>Sequence Diagrams</a:t>
            </a:r>
          </a:p>
        </p:txBody>
      </p:sp>
      <p:sp>
        <p:nvSpPr>
          <p:cNvPr id="3075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SE-2030</a:t>
            </a:r>
          </a:p>
          <a:p>
            <a:pPr eaLnBrk="1" hangingPunct="1"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B43F53-ABAD-43CC-9E11-BB4090A85056}" type="slidenum">
              <a:rPr lang="en-US" altLang="en-US" smtClean="0"/>
              <a:pPr eaLnBrk="1" hangingPunct="1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229600" cy="9477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Sequence diagram from SE1021 Lab 9:</a:t>
            </a:r>
          </a:p>
          <a:p>
            <a:pPr>
              <a:buFont typeface="Wingdings" pitchFamily="2" charset="2"/>
              <a:buNone/>
            </a:pPr>
            <a:r>
              <a:rPr lang="en-US" sz="1200">
                <a:solidFill>
                  <a:srgbClr val="0070C0"/>
                </a:solidFill>
              </a:rPr>
              <a:t>http://people.msoe.edu/~hornick/Courses/se1021/labs/se1021_Drawing%20Program%202010%20Part%202.htm</a:t>
            </a:r>
            <a:endParaRPr lang="en-US" sz="1100">
              <a:solidFill>
                <a:srgbClr val="0070C0"/>
              </a:solidFill>
            </a:endParaRPr>
          </a:p>
        </p:txBody>
      </p:sp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SE-2030</a:t>
            </a:r>
          </a:p>
          <a:p>
            <a:pPr eaLnBrk="1" hangingPunct="1"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48BE640-E3B9-4BF6-AF25-CCC2E0AFFB4E}" type="slidenum">
              <a:rPr lang="en-US" altLang="en-US" smtClean="0"/>
              <a:pPr eaLnBrk="1" hangingPunct="1">
                <a:defRPr/>
              </a:pPr>
              <a:t>2</a:t>
            </a:fld>
            <a:endParaRPr lang="en-US" altLang="en-US"/>
          </a:p>
        </p:txBody>
      </p:sp>
      <p:pic>
        <p:nvPicPr>
          <p:cNvPr id="4101" name="Picture 2" descr="D:\MyDocs\Documents\MSOE\Courses\Website\Courses\se1021\labs\FileLoadSa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838200"/>
            <a:ext cx="4953000" cy="583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381000" y="2286000"/>
            <a:ext cx="2582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What does a Sequence</a:t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>diagram illustrate?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/>
              <a:t>Startup Sequence 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ATM {  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private static Account checking = new Account();	private static Account savings = new Account(); 	private ATM() {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main(String[]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// perform some initial transactions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status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checking.withdraw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(100);		     status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savings.deposit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(100);</a:t>
            </a:r>
            <a:b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}	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 //end ATM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SE-2030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ED364-336E-48CD-8B2B-B538FE8BF33F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914400" y="4192179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ATM</a:t>
            </a:r>
          </a:p>
        </p:txBody>
      </p:sp>
      <p:cxnSp>
        <p:nvCxnSpPr>
          <p:cNvPr id="7" name="Straight Arrow Connector 15"/>
          <p:cNvCxnSpPr>
            <a:cxnSpLocks noChangeShapeType="1"/>
          </p:cNvCxnSpPr>
          <p:nvPr/>
        </p:nvCxnSpPr>
        <p:spPr bwMode="auto">
          <a:xfrm flipH="1">
            <a:off x="1903414" y="4915451"/>
            <a:ext cx="1586" cy="951949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429000" y="4191000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checking : Account</a:t>
            </a:r>
          </a:p>
        </p:txBody>
      </p:sp>
      <p:cxnSp>
        <p:nvCxnSpPr>
          <p:cNvPr id="9" name="Straight Arrow Connector 15"/>
          <p:cNvCxnSpPr>
            <a:cxnSpLocks noChangeShapeType="1"/>
          </p:cNvCxnSpPr>
          <p:nvPr/>
        </p:nvCxnSpPr>
        <p:spPr bwMode="auto">
          <a:xfrm rot="5400000">
            <a:off x="3963987" y="5347171"/>
            <a:ext cx="914400" cy="3175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248400" y="4198831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savings : Account</a:t>
            </a:r>
          </a:p>
        </p:txBody>
      </p:sp>
      <p:cxnSp>
        <p:nvCxnSpPr>
          <p:cNvPr id="11" name="Straight Arrow Connector 15"/>
          <p:cNvCxnSpPr>
            <a:cxnSpLocks noChangeShapeType="1"/>
          </p:cNvCxnSpPr>
          <p:nvPr/>
        </p:nvCxnSpPr>
        <p:spPr bwMode="auto">
          <a:xfrm rot="5400000">
            <a:off x="6783387" y="5355002"/>
            <a:ext cx="914400" cy="3175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endCxn id="16" idx="0"/>
          </p:cNvCxnSpPr>
          <p:nvPr/>
        </p:nvCxnSpPr>
        <p:spPr bwMode="auto">
          <a:xfrm flipV="1">
            <a:off x="1924342" y="5325811"/>
            <a:ext cx="2527058" cy="2294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943100" y="5026167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status = withdraw(100);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903414" y="5778665"/>
            <a:ext cx="533558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800600" y="5364721"/>
            <a:ext cx="2165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status = deposit(100);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375596" y="5325811"/>
            <a:ext cx="151607" cy="3385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215273" y="5778665"/>
            <a:ext cx="151607" cy="3385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791493" y="5195443"/>
            <a:ext cx="151607" cy="67195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457200" y="5195444"/>
            <a:ext cx="133760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13870" y="4856889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main();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AA01B5D-D8B4-46FD-BBDF-E4B9D83D1880}"/>
              </a:ext>
            </a:extLst>
          </p:cNvPr>
          <p:cNvSpPr/>
          <p:nvPr/>
        </p:nvSpPr>
        <p:spPr bwMode="auto">
          <a:xfrm>
            <a:off x="202778" y="4673266"/>
            <a:ext cx="232569" cy="26285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281EB18-6479-418A-B2D8-E3FF301652F8}"/>
              </a:ext>
            </a:extLst>
          </p:cNvPr>
          <p:cNvCxnSpPr>
            <a:cxnSpLocks/>
          </p:cNvCxnSpPr>
          <p:nvPr/>
        </p:nvCxnSpPr>
        <p:spPr bwMode="auto">
          <a:xfrm>
            <a:off x="320973" y="4932041"/>
            <a:ext cx="0" cy="5365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647D986-58D2-4D77-8FA6-40AF65643616}"/>
              </a:ext>
            </a:extLst>
          </p:cNvPr>
          <p:cNvCxnSpPr/>
          <p:nvPr/>
        </p:nvCxnSpPr>
        <p:spPr bwMode="auto">
          <a:xfrm>
            <a:off x="319062" y="5443954"/>
            <a:ext cx="264716" cy="1692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99E099B-0B2D-43CB-B5CC-F5D4449F5916}"/>
              </a:ext>
            </a:extLst>
          </p:cNvPr>
          <p:cNvCxnSpPr/>
          <p:nvPr/>
        </p:nvCxnSpPr>
        <p:spPr bwMode="auto">
          <a:xfrm>
            <a:off x="202778" y="5105400"/>
            <a:ext cx="2486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E53147-D1D6-4F81-9130-3E66CFEFE634}"/>
              </a:ext>
            </a:extLst>
          </p:cNvPr>
          <p:cNvCxnSpPr/>
          <p:nvPr/>
        </p:nvCxnSpPr>
        <p:spPr bwMode="auto">
          <a:xfrm flipH="1">
            <a:off x="82604" y="5468604"/>
            <a:ext cx="236458" cy="1034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0040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325562"/>
          </a:xfrm>
        </p:spPr>
        <p:txBody>
          <a:bodyPr/>
          <a:lstStyle/>
          <a:p>
            <a:r>
              <a:rPr lang="en-US" sz="2800" dirty="0"/>
              <a:t>Sequence diagrams illustrate high-level interactions (method calls) between class instances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909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A UML Sequence Diagram represents </a:t>
            </a:r>
            <a:r>
              <a:rPr lang="en-US" sz="2000" i="1" dirty="0"/>
              <a:t>classes and/or class instances </a:t>
            </a:r>
            <a:r>
              <a:rPr lang="en-US" sz="2000" dirty="0"/>
              <a:t>(objects) and their interactions with one another</a:t>
            </a:r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Classes and objects can interact with one another in many different ways during the course of execution of a program</a:t>
            </a:r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A given Sequence Diagram </a:t>
            </a:r>
            <a:r>
              <a:rPr lang="en-US" sz="1800" u="sng" dirty="0">
                <a:solidFill>
                  <a:srgbClr val="0070C0"/>
                </a:solidFill>
              </a:rPr>
              <a:t>shows just one interaction </a:t>
            </a:r>
            <a:r>
              <a:rPr lang="en-US" sz="1800" dirty="0">
                <a:solidFill>
                  <a:srgbClr val="0070C0"/>
                </a:solidFill>
              </a:rPr>
              <a:t>for a specific circumstance (e.g. startup, shutdown, processing a single button click,…)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SE-2030</a:t>
            </a:r>
          </a:p>
          <a:p>
            <a:pPr eaLnBrk="1" hangingPunct="1"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F14826-7850-49D5-A0D3-F4B5B02D467E}" type="slidenum">
              <a:rPr lang="en-US" altLang="en-US" smtClean="0"/>
              <a:pPr eaLnBrk="1" hangingPunct="1">
                <a:defRPr/>
              </a:pPr>
              <a:t>4</a:t>
            </a:fld>
            <a:endParaRPr lang="en-US" altLang="en-US"/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914400" y="4192179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ATM</a:t>
            </a:r>
          </a:p>
        </p:txBody>
      </p:sp>
      <p:cxnSp>
        <p:nvCxnSpPr>
          <p:cNvPr id="5128" name="Straight Arrow Connector 15"/>
          <p:cNvCxnSpPr>
            <a:cxnSpLocks noChangeShapeType="1"/>
          </p:cNvCxnSpPr>
          <p:nvPr/>
        </p:nvCxnSpPr>
        <p:spPr bwMode="auto">
          <a:xfrm flipH="1">
            <a:off x="1903414" y="4915451"/>
            <a:ext cx="1586" cy="951949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429000" y="4191000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checking : Account</a:t>
            </a:r>
          </a:p>
        </p:txBody>
      </p: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 rot="5400000">
            <a:off x="3963987" y="5347171"/>
            <a:ext cx="914400" cy="3175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248400" y="4198831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savings : Account</a:t>
            </a:r>
          </a:p>
        </p:txBody>
      </p:sp>
      <p:cxnSp>
        <p:nvCxnSpPr>
          <p:cNvPr id="12" name="Straight Arrow Connector 15"/>
          <p:cNvCxnSpPr>
            <a:cxnSpLocks noChangeShapeType="1"/>
          </p:cNvCxnSpPr>
          <p:nvPr/>
        </p:nvCxnSpPr>
        <p:spPr bwMode="auto">
          <a:xfrm rot="5400000">
            <a:off x="6783387" y="5355002"/>
            <a:ext cx="914400" cy="3175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/>
          <p:nvPr/>
        </p:nvCxnSpPr>
        <p:spPr bwMode="auto">
          <a:xfrm>
            <a:off x="1905000" y="5257800"/>
            <a:ext cx="25146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905000" y="4987257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status = withdraw(100);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903414" y="5638800"/>
            <a:ext cx="5335585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943100" y="5325811"/>
            <a:ext cx="2165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status = deposit(100);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419599" y="5156534"/>
            <a:ext cx="151607" cy="3385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7238999" y="5609388"/>
            <a:ext cx="151607" cy="33855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791493" y="5068667"/>
            <a:ext cx="151607" cy="5956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57200" y="5095903"/>
            <a:ext cx="133760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90932" y="5095903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main();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A12816A-1491-4CEE-9D61-409C181899A0}"/>
              </a:ext>
            </a:extLst>
          </p:cNvPr>
          <p:cNvSpPr/>
          <p:nvPr/>
        </p:nvSpPr>
        <p:spPr bwMode="auto">
          <a:xfrm>
            <a:off x="76200" y="4724400"/>
            <a:ext cx="232569" cy="26285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A2A91BE-2EBD-485E-A2FC-1E828CE1E52B}"/>
              </a:ext>
            </a:extLst>
          </p:cNvPr>
          <p:cNvCxnSpPr>
            <a:cxnSpLocks/>
          </p:cNvCxnSpPr>
          <p:nvPr/>
        </p:nvCxnSpPr>
        <p:spPr bwMode="auto">
          <a:xfrm>
            <a:off x="194395" y="4983175"/>
            <a:ext cx="0" cy="5365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9B1B4B-4F37-4C1B-98C7-199B7EE44340}"/>
              </a:ext>
            </a:extLst>
          </p:cNvPr>
          <p:cNvCxnSpPr/>
          <p:nvPr/>
        </p:nvCxnSpPr>
        <p:spPr bwMode="auto">
          <a:xfrm>
            <a:off x="192484" y="5495088"/>
            <a:ext cx="264716" cy="1692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69606-92A9-4779-BD3D-A81A465DEB48}"/>
              </a:ext>
            </a:extLst>
          </p:cNvPr>
          <p:cNvCxnSpPr/>
          <p:nvPr/>
        </p:nvCxnSpPr>
        <p:spPr bwMode="auto">
          <a:xfrm flipH="1">
            <a:off x="0" y="5519738"/>
            <a:ext cx="192484" cy="896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B0E6D61-88BF-4321-AA75-78E264E8ADAE}"/>
              </a:ext>
            </a:extLst>
          </p:cNvPr>
          <p:cNvCxnSpPr/>
          <p:nvPr/>
        </p:nvCxnSpPr>
        <p:spPr bwMode="auto">
          <a:xfrm>
            <a:off x="76200" y="5156534"/>
            <a:ext cx="2486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7808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sz="3600" dirty="0"/>
              <a:t>Notation &amp; representation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4529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The </a:t>
            </a:r>
            <a:r>
              <a:rPr lang="en-US" sz="2000" dirty="0">
                <a:solidFill>
                  <a:srgbClr val="C00000"/>
                </a:solidFill>
              </a:rPr>
              <a:t>name of the class </a:t>
            </a:r>
            <a:r>
              <a:rPr lang="en-US" sz="2000" dirty="0"/>
              <a:t>appears at the top of a Sequence Diagram rectangle, </a:t>
            </a:r>
            <a:r>
              <a:rPr lang="en-US" sz="2000" i="1" u="sng" dirty="0">
                <a:solidFill>
                  <a:srgbClr val="00B050"/>
                </a:solidFill>
              </a:rPr>
              <a:t>which can also (optionally) include the name of the object representing a particular instance of that class:</a:t>
            </a:r>
            <a:br>
              <a:rPr lang="en-US" sz="2000" i="1" u="sng" dirty="0">
                <a:solidFill>
                  <a:srgbClr val="00B050"/>
                </a:solidFill>
              </a:rPr>
            </a:br>
            <a:endParaRPr lang="en-US" sz="2000" i="1" u="sng" dirty="0">
              <a:solidFill>
                <a:srgbClr val="00B050"/>
              </a:solidFill>
            </a:endParaRPr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UML Syntax: </a:t>
            </a:r>
            <a:r>
              <a:rPr lang="en-US" sz="1800" u="sng" dirty="0">
                <a:solidFill>
                  <a:srgbClr val="00B050"/>
                </a:solidFill>
              </a:rPr>
              <a:t>[&lt;</a:t>
            </a:r>
            <a:r>
              <a:rPr lang="en-US" sz="1800" u="sng" dirty="0" err="1">
                <a:solidFill>
                  <a:srgbClr val="00B050"/>
                </a:solidFill>
              </a:rPr>
              <a:t>object_name</a:t>
            </a:r>
            <a:r>
              <a:rPr lang="en-US" sz="1800" u="sng" dirty="0">
                <a:solidFill>
                  <a:srgbClr val="00B050"/>
                </a:solidFill>
              </a:rPr>
              <a:t>&gt; </a:t>
            </a:r>
            <a:r>
              <a:rPr lang="en-US" sz="1800" dirty="0">
                <a:solidFill>
                  <a:srgbClr val="00B050"/>
                </a:solidFill>
              </a:rPr>
              <a:t>]</a:t>
            </a:r>
            <a:r>
              <a:rPr lang="en-US" sz="1800" b="1" dirty="0">
                <a:solidFill>
                  <a:srgbClr val="FF0000"/>
                </a:solidFill>
              </a:rPr>
              <a:t>: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C00000"/>
                </a:solidFill>
              </a:rPr>
              <a:t>&lt;</a:t>
            </a:r>
            <a:r>
              <a:rPr lang="en-US" sz="1800" dirty="0" err="1">
                <a:solidFill>
                  <a:srgbClr val="C00000"/>
                </a:solidFill>
              </a:rPr>
              <a:t>class_name</a:t>
            </a:r>
            <a:r>
              <a:rPr lang="en-US" sz="1800" dirty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SE-2030</a:t>
            </a:r>
          </a:p>
          <a:p>
            <a:pPr eaLnBrk="1" hangingPunct="1"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F14826-7850-49D5-A0D3-F4B5B02D467E}" type="slidenum">
              <a:rPr lang="en-US" altLang="en-US" smtClean="0"/>
              <a:pPr eaLnBrk="1" hangingPunct="1">
                <a:defRPr/>
              </a:pPr>
              <a:t>5</a:t>
            </a:fld>
            <a:endParaRPr lang="en-US" altLang="en-US"/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1371600" y="3598862"/>
            <a:ext cx="19812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 err="1"/>
              <a:t>chkAcct</a:t>
            </a:r>
            <a:r>
              <a:rPr lang="en-US" dirty="0"/>
              <a:t> : Account</a:t>
            </a: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3733800" y="3675062"/>
            <a:ext cx="41148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 err="1">
                <a:solidFill>
                  <a:srgbClr val="FF0000"/>
                </a:solidFill>
              </a:rPr>
              <a:t>chkAcct</a:t>
            </a:r>
            <a:r>
              <a:rPr lang="en-US" dirty="0">
                <a:solidFill>
                  <a:srgbClr val="FF0000"/>
                </a:solidFill>
              </a:rPr>
              <a:t> is the name of the reference to an </a:t>
            </a:r>
            <a:r>
              <a:rPr lang="en-US" u="sng" dirty="0">
                <a:solidFill>
                  <a:srgbClr val="FF0000"/>
                </a:solidFill>
              </a:rPr>
              <a:t>instance</a:t>
            </a:r>
            <a:r>
              <a:rPr lang="en-US" dirty="0">
                <a:solidFill>
                  <a:srgbClr val="FF0000"/>
                </a:solidFill>
              </a:rPr>
              <a:t> of an </a:t>
            </a:r>
            <a:r>
              <a:rPr lang="en-US" b="1" dirty="0">
                <a:solidFill>
                  <a:srgbClr val="FF0000"/>
                </a:solidFill>
              </a:rPr>
              <a:t>Account </a:t>
            </a:r>
          </a:p>
        </p:txBody>
      </p:sp>
      <p:cxnSp>
        <p:nvCxnSpPr>
          <p:cNvPr id="5128" name="Straight Arrow Connector 15"/>
          <p:cNvCxnSpPr>
            <a:cxnSpLocks noChangeShapeType="1"/>
            <a:stCxn id="5126" idx="2"/>
          </p:cNvCxnSpPr>
          <p:nvPr/>
        </p:nvCxnSpPr>
        <p:spPr bwMode="auto">
          <a:xfrm rot="5400000">
            <a:off x="1905001" y="4818062"/>
            <a:ext cx="914400" cy="3175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325562"/>
          </a:xfrm>
        </p:spPr>
        <p:txBody>
          <a:bodyPr/>
          <a:lstStyle/>
          <a:p>
            <a:r>
              <a:rPr lang="en-US" sz="2800" dirty="0"/>
              <a:t>Notation and representation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SE-2030</a:t>
            </a:r>
          </a:p>
          <a:p>
            <a:pPr eaLnBrk="1" hangingPunct="1"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F14826-7850-49D5-A0D3-F4B5B02D467E}" type="slidenum">
              <a:rPr lang="en-US" altLang="en-US" smtClean="0"/>
              <a:pPr eaLnBrk="1" hangingPunct="1">
                <a:defRPr/>
              </a:pPr>
              <a:t>6</a:t>
            </a:fld>
            <a:endParaRPr lang="en-US" altLang="en-US" dirty="0"/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838200" y="1829979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ATM</a:t>
            </a:r>
          </a:p>
        </p:txBody>
      </p:sp>
      <p:cxnSp>
        <p:nvCxnSpPr>
          <p:cNvPr id="5128" name="Straight Arrow Connector 15"/>
          <p:cNvCxnSpPr>
            <a:cxnSpLocks noChangeShapeType="1"/>
          </p:cNvCxnSpPr>
          <p:nvPr/>
        </p:nvCxnSpPr>
        <p:spPr bwMode="auto">
          <a:xfrm flipH="1">
            <a:off x="1797214" y="2553251"/>
            <a:ext cx="31586" cy="3542749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352800" y="1828800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checking : Account</a:t>
            </a:r>
          </a:p>
        </p:txBody>
      </p: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>
            <a:off x="4399241" y="2529358"/>
            <a:ext cx="24789" cy="3566642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172200" y="1836631"/>
            <a:ext cx="2127248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cm: </a:t>
            </a:r>
            <a:r>
              <a:rPr lang="en-US" dirty="0" err="1"/>
              <a:t>CashMachine</a:t>
            </a:r>
            <a:r>
              <a:rPr lang="en-US" dirty="0"/>
              <a:t> </a:t>
            </a:r>
          </a:p>
        </p:txBody>
      </p:sp>
      <p:cxnSp>
        <p:nvCxnSpPr>
          <p:cNvPr id="12" name="Straight Arrow Connector 15"/>
          <p:cNvCxnSpPr>
            <a:cxnSpLocks noChangeShapeType="1"/>
          </p:cNvCxnSpPr>
          <p:nvPr/>
        </p:nvCxnSpPr>
        <p:spPr bwMode="auto">
          <a:xfrm>
            <a:off x="7165975" y="2537190"/>
            <a:ext cx="57174" cy="393981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/>
          <p:nvPr/>
        </p:nvCxnSpPr>
        <p:spPr bwMode="auto">
          <a:xfrm>
            <a:off x="1828800" y="2895600"/>
            <a:ext cx="25146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828800" y="2625057"/>
            <a:ext cx="1875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      withdraw(100);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314899" y="2767567"/>
            <a:ext cx="192937" cy="18113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715293" y="2706466"/>
            <a:ext cx="157436" cy="23989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81000" y="2733703"/>
            <a:ext cx="133760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14732" y="2733703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main();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B5D3B2-E175-4307-A333-C334456E80F0}"/>
              </a:ext>
            </a:extLst>
          </p:cNvPr>
          <p:cNvSpPr txBox="1"/>
          <p:nvPr/>
        </p:nvSpPr>
        <p:spPr>
          <a:xfrm>
            <a:off x="1954650" y="4625203"/>
            <a:ext cx="2165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status = deposit(100);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8212DC-A818-49A0-AB50-E8293E27B98D}"/>
              </a:ext>
            </a:extLst>
          </p:cNvPr>
          <p:cNvCxnSpPr/>
          <p:nvPr/>
        </p:nvCxnSpPr>
        <p:spPr bwMode="auto">
          <a:xfrm>
            <a:off x="1866900" y="4953000"/>
            <a:ext cx="25146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E5D2137-4C49-410F-AFC3-EA5111792FFC}"/>
              </a:ext>
            </a:extLst>
          </p:cNvPr>
          <p:cNvSpPr/>
          <p:nvPr/>
        </p:nvSpPr>
        <p:spPr bwMode="auto">
          <a:xfrm>
            <a:off x="7093122" y="3429000"/>
            <a:ext cx="172709" cy="97643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858BB9-AEDC-4D2E-9145-5D8773A74507}"/>
              </a:ext>
            </a:extLst>
          </p:cNvPr>
          <p:cNvSpPr txBox="1"/>
          <p:nvPr/>
        </p:nvSpPr>
        <p:spPr>
          <a:xfrm>
            <a:off x="4821573" y="3942936"/>
            <a:ext cx="2018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dispenseCash</a:t>
            </a:r>
            <a:r>
              <a:rPr lang="en-US" sz="1600" dirty="0"/>
              <a:t>(100);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BAC3428F-280B-401A-A22B-A3E8D77BD03D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4267105" y="3117956"/>
            <a:ext cx="420065" cy="106216"/>
          </a:xfrm>
          <a:prstGeom prst="bentConnector4">
            <a:avLst>
              <a:gd name="adj1" fmla="val 5899"/>
              <a:gd name="adj2" fmla="val -107223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lg" len="lg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537A3A9-4BE6-4B87-803B-78F01AF24E56}"/>
              </a:ext>
            </a:extLst>
          </p:cNvPr>
          <p:cNvSpPr txBox="1"/>
          <p:nvPr/>
        </p:nvSpPr>
        <p:spPr>
          <a:xfrm>
            <a:off x="4478024" y="2645471"/>
            <a:ext cx="3005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balance = </a:t>
            </a:r>
            <a:r>
              <a:rPr lang="en-US" sz="1600" dirty="0" err="1"/>
              <a:t>checkAcctBalance</a:t>
            </a:r>
            <a:r>
              <a:rPr lang="en-US" sz="1600" dirty="0"/>
              <a:t>();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E89CA81-8169-47EC-8DAD-186173626C90}"/>
              </a:ext>
            </a:extLst>
          </p:cNvPr>
          <p:cNvCxnSpPr>
            <a:cxnSpLocks/>
          </p:cNvCxnSpPr>
          <p:nvPr/>
        </p:nvCxnSpPr>
        <p:spPr bwMode="auto">
          <a:xfrm>
            <a:off x="4439034" y="4254876"/>
            <a:ext cx="2635214" cy="591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07C4E2A-00A3-4B45-BB3D-F63DB779F7DB}"/>
              </a:ext>
            </a:extLst>
          </p:cNvPr>
          <p:cNvSpPr txBox="1"/>
          <p:nvPr/>
        </p:nvSpPr>
        <p:spPr>
          <a:xfrm>
            <a:off x="4458010" y="3396648"/>
            <a:ext cx="2746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amountOK</a:t>
            </a:r>
            <a:r>
              <a:rPr lang="en-US" sz="1600" dirty="0"/>
              <a:t> = </a:t>
            </a:r>
            <a:r>
              <a:rPr lang="en-US" sz="1600" dirty="0" err="1"/>
              <a:t>hasCash</a:t>
            </a:r>
            <a:r>
              <a:rPr lang="en-US" sz="1600" dirty="0"/>
              <a:t>(100);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EC3EF6C-DA3D-4B95-A499-7DF3BF055627}"/>
              </a:ext>
            </a:extLst>
          </p:cNvPr>
          <p:cNvCxnSpPr>
            <a:cxnSpLocks/>
          </p:cNvCxnSpPr>
          <p:nvPr/>
        </p:nvCxnSpPr>
        <p:spPr bwMode="auto">
          <a:xfrm>
            <a:off x="4458010" y="3725625"/>
            <a:ext cx="2635214" cy="591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C81C8C7-27BD-4EC1-A67A-14B57A099248}"/>
              </a:ext>
            </a:extLst>
          </p:cNvPr>
          <p:cNvCxnSpPr>
            <a:cxnSpLocks/>
          </p:cNvCxnSpPr>
          <p:nvPr/>
        </p:nvCxnSpPr>
        <p:spPr bwMode="auto">
          <a:xfrm flipH="1">
            <a:off x="1837094" y="4405434"/>
            <a:ext cx="247789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 w="lg" len="lg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7F1F4D5-B5B9-4BD9-9556-6AC2637CE0EB}"/>
              </a:ext>
            </a:extLst>
          </p:cNvPr>
          <p:cNvSpPr txBox="1"/>
          <p:nvPr/>
        </p:nvSpPr>
        <p:spPr>
          <a:xfrm>
            <a:off x="2688459" y="4056124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status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6AEFC9-4580-4820-992D-1B84E8CC8CD7}"/>
              </a:ext>
            </a:extLst>
          </p:cNvPr>
          <p:cNvSpPr txBox="1"/>
          <p:nvPr/>
        </p:nvSpPr>
        <p:spPr>
          <a:xfrm>
            <a:off x="4591145" y="4938446"/>
            <a:ext cx="3348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 err="1"/>
              <a:t>wasAccepted</a:t>
            </a:r>
            <a:r>
              <a:rPr lang="en-US" sz="1600" dirty="0"/>
              <a:t> = </a:t>
            </a:r>
            <a:r>
              <a:rPr lang="en-US" sz="1600" dirty="0" err="1"/>
              <a:t>acceptEnvelope</a:t>
            </a:r>
            <a:r>
              <a:rPr lang="en-US" sz="1600" dirty="0"/>
              <a:t>();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6B9F37-C19E-4549-B8CD-B562EE582133}"/>
              </a:ext>
            </a:extLst>
          </p:cNvPr>
          <p:cNvCxnSpPr>
            <a:cxnSpLocks/>
          </p:cNvCxnSpPr>
          <p:nvPr/>
        </p:nvCxnSpPr>
        <p:spPr bwMode="auto">
          <a:xfrm>
            <a:off x="4503395" y="5266243"/>
            <a:ext cx="2600447" cy="107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C03624E5-8884-4A17-A677-4AD7F8DBCE03}"/>
              </a:ext>
            </a:extLst>
          </p:cNvPr>
          <p:cNvSpPr/>
          <p:nvPr/>
        </p:nvSpPr>
        <p:spPr bwMode="auto">
          <a:xfrm>
            <a:off x="4331956" y="4874860"/>
            <a:ext cx="171439" cy="75947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0B2CD0-4CF2-4E65-B239-378D154DF93A}"/>
              </a:ext>
            </a:extLst>
          </p:cNvPr>
          <p:cNvSpPr/>
          <p:nvPr/>
        </p:nvSpPr>
        <p:spPr bwMode="auto">
          <a:xfrm>
            <a:off x="7103842" y="5211948"/>
            <a:ext cx="171439" cy="7220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5E60AE-1B4E-4EB2-B6BE-BDEF4FD4079D}"/>
              </a:ext>
            </a:extLst>
          </p:cNvPr>
          <p:cNvSpPr txBox="1"/>
          <p:nvPr/>
        </p:nvSpPr>
        <p:spPr>
          <a:xfrm>
            <a:off x="1949239" y="3352201"/>
            <a:ext cx="2281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This rectangle represents the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duration of the main() method call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2A5F6EB-1B48-48C5-A85F-F7332723598B}"/>
              </a:ext>
            </a:extLst>
          </p:cNvPr>
          <p:cNvCxnSpPr>
            <a:endCxn id="19" idx="3"/>
          </p:cNvCxnSpPr>
          <p:nvPr/>
        </p:nvCxnSpPr>
        <p:spPr bwMode="auto">
          <a:xfrm flipH="1">
            <a:off x="1872729" y="3731543"/>
            <a:ext cx="489471" cy="1743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C76A6A1-BA99-49F8-BA7A-56C7BE14E58D}"/>
              </a:ext>
            </a:extLst>
          </p:cNvPr>
          <p:cNvSpPr txBox="1"/>
          <p:nvPr/>
        </p:nvSpPr>
        <p:spPr>
          <a:xfrm>
            <a:off x="1816359" y="5614066"/>
            <a:ext cx="20217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The vertical dotted lines are 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called lifelines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59CCA0F-13FA-4B53-86C6-5DA5D85E3999}"/>
              </a:ext>
            </a:extLst>
          </p:cNvPr>
          <p:cNvSpPr txBox="1"/>
          <p:nvPr/>
        </p:nvSpPr>
        <p:spPr>
          <a:xfrm>
            <a:off x="5699377" y="2927980"/>
            <a:ext cx="33746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This represents the withdraw() method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calling the </a:t>
            </a:r>
            <a:r>
              <a:rPr lang="en-US" sz="1100" dirty="0" err="1">
                <a:solidFill>
                  <a:srgbClr val="FF0000"/>
                </a:solidFill>
              </a:rPr>
              <a:t>checkBalance</a:t>
            </a:r>
            <a:r>
              <a:rPr lang="en-US" sz="1100" dirty="0">
                <a:solidFill>
                  <a:srgbClr val="FF0000"/>
                </a:solidFill>
              </a:rPr>
              <a:t> method in the same class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B02EB62-8A8F-499D-A6FE-078DBE44538F}"/>
              </a:ext>
            </a:extLst>
          </p:cNvPr>
          <p:cNvSpPr txBox="1"/>
          <p:nvPr/>
        </p:nvSpPr>
        <p:spPr>
          <a:xfrm>
            <a:off x="110738" y="5346506"/>
            <a:ext cx="13917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Time passes in this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direction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11BF014-6781-4E38-84C9-0F984DD3DFF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0471" y="5804544"/>
            <a:ext cx="1" cy="672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0F5915CE-8B5F-479E-88E8-6484676FBFBD}"/>
              </a:ext>
            </a:extLst>
          </p:cNvPr>
          <p:cNvSpPr/>
          <p:nvPr/>
        </p:nvSpPr>
        <p:spPr bwMode="auto">
          <a:xfrm>
            <a:off x="120174" y="2301569"/>
            <a:ext cx="232569" cy="26285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DFDBF46-F9E0-403D-B03D-618425C070A6}"/>
              </a:ext>
            </a:extLst>
          </p:cNvPr>
          <p:cNvCxnSpPr>
            <a:cxnSpLocks/>
          </p:cNvCxnSpPr>
          <p:nvPr/>
        </p:nvCxnSpPr>
        <p:spPr bwMode="auto">
          <a:xfrm>
            <a:off x="238369" y="2560344"/>
            <a:ext cx="0" cy="5365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620B139-E623-48D9-8BF7-23238C1EA6DD}"/>
              </a:ext>
            </a:extLst>
          </p:cNvPr>
          <p:cNvCxnSpPr/>
          <p:nvPr/>
        </p:nvCxnSpPr>
        <p:spPr bwMode="auto">
          <a:xfrm>
            <a:off x="236458" y="3072257"/>
            <a:ext cx="264716" cy="1692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C138E29-B827-4894-BF83-0142FF6DF435}"/>
              </a:ext>
            </a:extLst>
          </p:cNvPr>
          <p:cNvCxnSpPr/>
          <p:nvPr/>
        </p:nvCxnSpPr>
        <p:spPr bwMode="auto">
          <a:xfrm>
            <a:off x="120174" y="2733703"/>
            <a:ext cx="2486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129" name="Straight Connector 5128">
            <a:extLst>
              <a:ext uri="{FF2B5EF4-FFF2-40B4-BE49-F238E27FC236}">
                <a16:creationId xmlns:a16="http://schemas.microsoft.com/office/drawing/2014/main" id="{0E840EA7-B0D1-487A-80AA-36A7E69B0FA8}"/>
              </a:ext>
            </a:extLst>
          </p:cNvPr>
          <p:cNvCxnSpPr/>
          <p:nvPr/>
        </p:nvCxnSpPr>
        <p:spPr bwMode="auto">
          <a:xfrm flipH="1">
            <a:off x="0" y="3096907"/>
            <a:ext cx="236458" cy="1034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6B52AF91-1AB0-426A-BCDA-DD8CAB2E8FF9}"/>
              </a:ext>
            </a:extLst>
          </p:cNvPr>
          <p:cNvSpPr txBox="1"/>
          <p:nvPr/>
        </p:nvSpPr>
        <p:spPr>
          <a:xfrm>
            <a:off x="200516" y="3559496"/>
            <a:ext cx="139653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The stick figure 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represents the user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or the op sys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68BF2049-AD79-4FF7-9FCA-40F02485006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1001" y="2895600"/>
            <a:ext cx="238368" cy="6367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9938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325562"/>
          </a:xfrm>
        </p:spPr>
        <p:txBody>
          <a:bodyPr/>
          <a:lstStyle/>
          <a:p>
            <a:r>
              <a:rPr lang="en-US" sz="2400" dirty="0"/>
              <a:t>Sometimes, you may want to show conditional logic (</a:t>
            </a:r>
            <a:r>
              <a:rPr lang="en-US" sz="2400" dirty="0">
                <a:solidFill>
                  <a:srgbClr val="00B0F0"/>
                </a:solidFill>
              </a:rPr>
              <a:t>selection</a:t>
            </a:r>
            <a:r>
              <a:rPr lang="en-US" sz="2400" dirty="0"/>
              <a:t>) in a Sequence Diagram</a:t>
            </a:r>
            <a:br>
              <a:rPr lang="en-US" sz="2400" dirty="0"/>
            </a:br>
            <a:r>
              <a:rPr lang="en-US" sz="2400" dirty="0"/>
              <a:t>-although this is usually too much detail to show at this level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SE-2030</a:t>
            </a:r>
          </a:p>
          <a:p>
            <a:pPr eaLnBrk="1" hangingPunct="1"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F14826-7850-49D5-A0D3-F4B5B02D467E}" type="slidenum">
              <a:rPr lang="en-US" altLang="en-US" smtClean="0"/>
              <a:pPr eaLnBrk="1" hangingPunct="1">
                <a:defRPr/>
              </a:pPr>
              <a:t>7</a:t>
            </a:fld>
            <a:endParaRPr lang="en-US" altLang="en-US" dirty="0"/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838200" y="1829979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ATM</a:t>
            </a:r>
          </a:p>
        </p:txBody>
      </p:sp>
      <p:cxnSp>
        <p:nvCxnSpPr>
          <p:cNvPr id="5128" name="Straight Arrow Connector 15"/>
          <p:cNvCxnSpPr>
            <a:cxnSpLocks noChangeShapeType="1"/>
          </p:cNvCxnSpPr>
          <p:nvPr/>
        </p:nvCxnSpPr>
        <p:spPr bwMode="auto">
          <a:xfrm flipH="1">
            <a:off x="1797214" y="2553251"/>
            <a:ext cx="31586" cy="3542749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352800" y="1828800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checking : Account</a:t>
            </a:r>
          </a:p>
        </p:txBody>
      </p: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>
            <a:off x="4399241" y="2529358"/>
            <a:ext cx="24789" cy="3566642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172200" y="1836631"/>
            <a:ext cx="2127248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cm: </a:t>
            </a:r>
            <a:r>
              <a:rPr lang="en-US" dirty="0" err="1"/>
              <a:t>CashMachine</a:t>
            </a:r>
            <a:r>
              <a:rPr lang="en-US" dirty="0"/>
              <a:t> </a:t>
            </a:r>
          </a:p>
        </p:txBody>
      </p:sp>
      <p:cxnSp>
        <p:nvCxnSpPr>
          <p:cNvPr id="12" name="Straight Arrow Connector 15"/>
          <p:cNvCxnSpPr>
            <a:cxnSpLocks noChangeShapeType="1"/>
          </p:cNvCxnSpPr>
          <p:nvPr/>
        </p:nvCxnSpPr>
        <p:spPr bwMode="auto">
          <a:xfrm>
            <a:off x="7165975" y="2537190"/>
            <a:ext cx="57174" cy="393981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/>
          <p:nvPr/>
        </p:nvCxnSpPr>
        <p:spPr bwMode="auto">
          <a:xfrm>
            <a:off x="1828800" y="2895600"/>
            <a:ext cx="25146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828800" y="2625057"/>
            <a:ext cx="1875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      withdraw(100);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314899" y="2767567"/>
            <a:ext cx="192937" cy="18113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715292" y="2706466"/>
            <a:ext cx="159991" cy="31609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81000" y="2733703"/>
            <a:ext cx="133760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14732" y="2733703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main();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B5D3B2-E175-4307-A333-C334456E80F0}"/>
              </a:ext>
            </a:extLst>
          </p:cNvPr>
          <p:cNvSpPr txBox="1"/>
          <p:nvPr/>
        </p:nvSpPr>
        <p:spPr>
          <a:xfrm>
            <a:off x="1954650" y="4625203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deposit(100);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8212DC-A818-49A0-AB50-E8293E27B98D}"/>
              </a:ext>
            </a:extLst>
          </p:cNvPr>
          <p:cNvCxnSpPr/>
          <p:nvPr/>
        </p:nvCxnSpPr>
        <p:spPr bwMode="auto">
          <a:xfrm>
            <a:off x="1866900" y="4953000"/>
            <a:ext cx="25146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E5D2137-4C49-410F-AFC3-EA5111792FFC}"/>
              </a:ext>
            </a:extLst>
          </p:cNvPr>
          <p:cNvSpPr/>
          <p:nvPr/>
        </p:nvSpPr>
        <p:spPr bwMode="auto">
          <a:xfrm>
            <a:off x="7093122" y="3429000"/>
            <a:ext cx="172709" cy="97643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858BB9-AEDC-4D2E-9145-5D8773A74507}"/>
              </a:ext>
            </a:extLst>
          </p:cNvPr>
          <p:cNvSpPr txBox="1"/>
          <p:nvPr/>
        </p:nvSpPr>
        <p:spPr>
          <a:xfrm>
            <a:off x="4821573" y="3942936"/>
            <a:ext cx="39276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[if </a:t>
            </a:r>
            <a:r>
              <a:rPr lang="en-US" sz="1600" dirty="0" err="1">
                <a:solidFill>
                  <a:srgbClr val="00B0F0"/>
                </a:solidFill>
              </a:rPr>
              <a:t>amountOK</a:t>
            </a:r>
            <a:r>
              <a:rPr lang="en-US" sz="1600" dirty="0">
                <a:solidFill>
                  <a:srgbClr val="00B0F0"/>
                </a:solidFill>
              </a:rPr>
              <a:t>==true] </a:t>
            </a:r>
            <a:r>
              <a:rPr lang="en-US" sz="1600" dirty="0" err="1"/>
              <a:t>dispenseCash</a:t>
            </a:r>
            <a:r>
              <a:rPr lang="en-US" sz="1600" dirty="0"/>
              <a:t>(100);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BAC3428F-280B-401A-A22B-A3E8D77BD03D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4267105" y="3117956"/>
            <a:ext cx="420065" cy="106216"/>
          </a:xfrm>
          <a:prstGeom prst="bentConnector4">
            <a:avLst>
              <a:gd name="adj1" fmla="val 5899"/>
              <a:gd name="adj2" fmla="val -107223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lg" len="lg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537A3A9-4BE6-4B87-803B-78F01AF24E56}"/>
              </a:ext>
            </a:extLst>
          </p:cNvPr>
          <p:cNvSpPr txBox="1"/>
          <p:nvPr/>
        </p:nvSpPr>
        <p:spPr>
          <a:xfrm>
            <a:off x="4478024" y="2645471"/>
            <a:ext cx="3005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balance = </a:t>
            </a:r>
            <a:r>
              <a:rPr lang="en-US" sz="1600" dirty="0" err="1"/>
              <a:t>checkAcctBalance</a:t>
            </a:r>
            <a:r>
              <a:rPr lang="en-US" sz="1600" dirty="0"/>
              <a:t>();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E89CA81-8169-47EC-8DAD-186173626C90}"/>
              </a:ext>
            </a:extLst>
          </p:cNvPr>
          <p:cNvCxnSpPr>
            <a:cxnSpLocks/>
          </p:cNvCxnSpPr>
          <p:nvPr/>
        </p:nvCxnSpPr>
        <p:spPr bwMode="auto">
          <a:xfrm>
            <a:off x="4439034" y="4254876"/>
            <a:ext cx="2635214" cy="591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07C4E2A-00A3-4B45-BB3D-F63DB779F7DB}"/>
              </a:ext>
            </a:extLst>
          </p:cNvPr>
          <p:cNvSpPr txBox="1"/>
          <p:nvPr/>
        </p:nvSpPr>
        <p:spPr>
          <a:xfrm>
            <a:off x="4458010" y="3396648"/>
            <a:ext cx="4257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[if balance&gt;100] </a:t>
            </a:r>
            <a:r>
              <a:rPr lang="en-US" sz="1600" dirty="0" err="1"/>
              <a:t>amountOK</a:t>
            </a:r>
            <a:r>
              <a:rPr lang="en-US" sz="1600" dirty="0"/>
              <a:t> = </a:t>
            </a:r>
            <a:r>
              <a:rPr lang="en-US" sz="1600" dirty="0" err="1"/>
              <a:t>hasCash</a:t>
            </a:r>
            <a:r>
              <a:rPr lang="en-US" sz="1600" dirty="0"/>
              <a:t>(100);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EC3EF6C-DA3D-4B95-A499-7DF3BF055627}"/>
              </a:ext>
            </a:extLst>
          </p:cNvPr>
          <p:cNvCxnSpPr>
            <a:cxnSpLocks/>
          </p:cNvCxnSpPr>
          <p:nvPr/>
        </p:nvCxnSpPr>
        <p:spPr bwMode="auto">
          <a:xfrm>
            <a:off x="4458010" y="3725625"/>
            <a:ext cx="2635214" cy="591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C81C8C7-27BD-4EC1-A67A-14B57A099248}"/>
              </a:ext>
            </a:extLst>
          </p:cNvPr>
          <p:cNvCxnSpPr>
            <a:cxnSpLocks/>
          </p:cNvCxnSpPr>
          <p:nvPr/>
        </p:nvCxnSpPr>
        <p:spPr bwMode="auto">
          <a:xfrm flipH="1">
            <a:off x="1837094" y="4405434"/>
            <a:ext cx="247789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 w="lg" len="lg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7F1F4D5-B5B9-4BD9-9556-6AC2637CE0EB}"/>
              </a:ext>
            </a:extLst>
          </p:cNvPr>
          <p:cNvSpPr txBox="1"/>
          <p:nvPr/>
        </p:nvSpPr>
        <p:spPr>
          <a:xfrm>
            <a:off x="2688459" y="4056124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status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6AEFC9-4580-4820-992D-1B84E8CC8CD7}"/>
              </a:ext>
            </a:extLst>
          </p:cNvPr>
          <p:cNvSpPr txBox="1"/>
          <p:nvPr/>
        </p:nvSpPr>
        <p:spPr>
          <a:xfrm>
            <a:off x="4591145" y="4938446"/>
            <a:ext cx="3348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 err="1"/>
              <a:t>wasAccepted</a:t>
            </a:r>
            <a:r>
              <a:rPr lang="en-US" sz="1600" dirty="0"/>
              <a:t> = </a:t>
            </a:r>
            <a:r>
              <a:rPr lang="en-US" sz="1600" dirty="0" err="1"/>
              <a:t>acceptEnvelope</a:t>
            </a:r>
            <a:r>
              <a:rPr lang="en-US" sz="1600" dirty="0"/>
              <a:t>();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6B9F37-C19E-4549-B8CD-B562EE582133}"/>
              </a:ext>
            </a:extLst>
          </p:cNvPr>
          <p:cNvCxnSpPr>
            <a:cxnSpLocks/>
          </p:cNvCxnSpPr>
          <p:nvPr/>
        </p:nvCxnSpPr>
        <p:spPr bwMode="auto">
          <a:xfrm>
            <a:off x="4503395" y="5266243"/>
            <a:ext cx="2600447" cy="107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C03624E5-8884-4A17-A677-4AD7F8DBCE03}"/>
              </a:ext>
            </a:extLst>
          </p:cNvPr>
          <p:cNvSpPr/>
          <p:nvPr/>
        </p:nvSpPr>
        <p:spPr bwMode="auto">
          <a:xfrm>
            <a:off x="4331956" y="4874860"/>
            <a:ext cx="171439" cy="75947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0B2CD0-4CF2-4E65-B239-378D154DF93A}"/>
              </a:ext>
            </a:extLst>
          </p:cNvPr>
          <p:cNvSpPr/>
          <p:nvPr/>
        </p:nvSpPr>
        <p:spPr bwMode="auto">
          <a:xfrm>
            <a:off x="7103842" y="5211948"/>
            <a:ext cx="171439" cy="7220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5E60AE-1B4E-4EB2-B6BE-BDEF4FD4079D}"/>
              </a:ext>
            </a:extLst>
          </p:cNvPr>
          <p:cNvSpPr txBox="1"/>
          <p:nvPr/>
        </p:nvSpPr>
        <p:spPr>
          <a:xfrm>
            <a:off x="1949239" y="3352201"/>
            <a:ext cx="2281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This rectangle represents the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duration of the main() method call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2A5F6EB-1B48-48C5-A85F-F7332723598B}"/>
              </a:ext>
            </a:extLst>
          </p:cNvPr>
          <p:cNvCxnSpPr>
            <a:cxnSpLocks/>
            <a:endCxn id="19" idx="3"/>
          </p:cNvCxnSpPr>
          <p:nvPr/>
        </p:nvCxnSpPr>
        <p:spPr bwMode="auto">
          <a:xfrm flipH="1">
            <a:off x="1875283" y="3731543"/>
            <a:ext cx="486918" cy="555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C76A6A1-BA99-49F8-BA7A-56C7BE14E58D}"/>
              </a:ext>
            </a:extLst>
          </p:cNvPr>
          <p:cNvSpPr txBox="1"/>
          <p:nvPr/>
        </p:nvSpPr>
        <p:spPr>
          <a:xfrm>
            <a:off x="1797342" y="6004133"/>
            <a:ext cx="20217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The vertical dotted lines are 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called lifelines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59CCA0F-13FA-4B53-86C6-5DA5D85E3999}"/>
              </a:ext>
            </a:extLst>
          </p:cNvPr>
          <p:cNvSpPr txBox="1"/>
          <p:nvPr/>
        </p:nvSpPr>
        <p:spPr>
          <a:xfrm>
            <a:off x="5699377" y="2927980"/>
            <a:ext cx="33746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This represents the withdraw() method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calling the </a:t>
            </a:r>
            <a:r>
              <a:rPr lang="en-US" sz="1100" dirty="0" err="1">
                <a:solidFill>
                  <a:srgbClr val="FF0000"/>
                </a:solidFill>
              </a:rPr>
              <a:t>checkBalance</a:t>
            </a:r>
            <a:r>
              <a:rPr lang="en-US" sz="1100" dirty="0">
                <a:solidFill>
                  <a:srgbClr val="FF0000"/>
                </a:solidFill>
              </a:rPr>
              <a:t> method in the same class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B02EB62-8A8F-499D-A6FE-078DBE44538F}"/>
              </a:ext>
            </a:extLst>
          </p:cNvPr>
          <p:cNvSpPr txBox="1"/>
          <p:nvPr/>
        </p:nvSpPr>
        <p:spPr>
          <a:xfrm>
            <a:off x="110738" y="3593906"/>
            <a:ext cx="13917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Time passes in this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direction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11BF014-6781-4E38-84C9-0F984DD3DFF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0471" y="4051944"/>
            <a:ext cx="1" cy="672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0F5915CE-8B5F-479E-88E8-6484676FBFBD}"/>
              </a:ext>
            </a:extLst>
          </p:cNvPr>
          <p:cNvSpPr/>
          <p:nvPr/>
        </p:nvSpPr>
        <p:spPr bwMode="auto">
          <a:xfrm>
            <a:off x="120174" y="2301569"/>
            <a:ext cx="232569" cy="26285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DFDBF46-F9E0-403D-B03D-618425C070A6}"/>
              </a:ext>
            </a:extLst>
          </p:cNvPr>
          <p:cNvCxnSpPr>
            <a:cxnSpLocks/>
          </p:cNvCxnSpPr>
          <p:nvPr/>
        </p:nvCxnSpPr>
        <p:spPr bwMode="auto">
          <a:xfrm>
            <a:off x="238369" y="2560344"/>
            <a:ext cx="0" cy="5365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620B139-E623-48D9-8BF7-23238C1EA6DD}"/>
              </a:ext>
            </a:extLst>
          </p:cNvPr>
          <p:cNvCxnSpPr/>
          <p:nvPr/>
        </p:nvCxnSpPr>
        <p:spPr bwMode="auto">
          <a:xfrm>
            <a:off x="236458" y="3072257"/>
            <a:ext cx="264716" cy="1692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C138E29-B827-4894-BF83-0142FF6DF435}"/>
              </a:ext>
            </a:extLst>
          </p:cNvPr>
          <p:cNvCxnSpPr/>
          <p:nvPr/>
        </p:nvCxnSpPr>
        <p:spPr bwMode="auto">
          <a:xfrm>
            <a:off x="120174" y="2733703"/>
            <a:ext cx="2486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129" name="Straight Connector 5128">
            <a:extLst>
              <a:ext uri="{FF2B5EF4-FFF2-40B4-BE49-F238E27FC236}">
                <a16:creationId xmlns:a16="http://schemas.microsoft.com/office/drawing/2014/main" id="{0E840EA7-B0D1-487A-80AA-36A7E69B0FA8}"/>
              </a:ext>
            </a:extLst>
          </p:cNvPr>
          <p:cNvCxnSpPr/>
          <p:nvPr/>
        </p:nvCxnSpPr>
        <p:spPr bwMode="auto">
          <a:xfrm flipH="1">
            <a:off x="0" y="3096907"/>
            <a:ext cx="236458" cy="1034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38982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325562"/>
          </a:xfrm>
        </p:spPr>
        <p:txBody>
          <a:bodyPr/>
          <a:lstStyle/>
          <a:p>
            <a:r>
              <a:rPr lang="en-US" sz="2400" dirty="0"/>
              <a:t>Similarly, you can illustrate </a:t>
            </a:r>
            <a:r>
              <a:rPr lang="en-US" sz="2400" dirty="0">
                <a:solidFill>
                  <a:srgbClr val="00B0F0"/>
                </a:solidFill>
              </a:rPr>
              <a:t>iteration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/>
              <a:t>SE-2030</a:t>
            </a:r>
          </a:p>
          <a:p>
            <a:pPr eaLnBrk="1" hangingPunct="1"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F14826-7850-49D5-A0D3-F4B5B02D467E}" type="slidenum">
              <a:rPr lang="en-US" altLang="en-US" smtClean="0"/>
              <a:pPr eaLnBrk="1" hangingPunct="1">
                <a:defRPr/>
              </a:pPr>
              <a:t>8</a:t>
            </a:fld>
            <a:endParaRPr lang="en-US" altLang="en-US" dirty="0"/>
          </a:p>
        </p:txBody>
      </p:sp>
      <p:sp>
        <p:nvSpPr>
          <p:cNvPr id="5126" name="Rectangle 11"/>
          <p:cNvSpPr>
            <a:spLocks noChangeArrowheads="1"/>
          </p:cNvSpPr>
          <p:nvPr/>
        </p:nvSpPr>
        <p:spPr bwMode="auto">
          <a:xfrm>
            <a:off x="838200" y="1829979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ATM</a:t>
            </a:r>
          </a:p>
        </p:txBody>
      </p:sp>
      <p:cxnSp>
        <p:nvCxnSpPr>
          <p:cNvPr id="5128" name="Straight Arrow Connector 15"/>
          <p:cNvCxnSpPr>
            <a:cxnSpLocks noChangeShapeType="1"/>
          </p:cNvCxnSpPr>
          <p:nvPr/>
        </p:nvCxnSpPr>
        <p:spPr bwMode="auto">
          <a:xfrm flipH="1">
            <a:off x="1797214" y="2553251"/>
            <a:ext cx="31586" cy="3542749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352800" y="1828800"/>
            <a:ext cx="1981200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checking : Account</a:t>
            </a:r>
          </a:p>
        </p:txBody>
      </p:sp>
      <p:cxnSp>
        <p:nvCxnSpPr>
          <p:cNvPr id="10" name="Straight Arrow Connector 15"/>
          <p:cNvCxnSpPr>
            <a:cxnSpLocks noChangeShapeType="1"/>
          </p:cNvCxnSpPr>
          <p:nvPr/>
        </p:nvCxnSpPr>
        <p:spPr bwMode="auto">
          <a:xfrm>
            <a:off x="4399241" y="2529358"/>
            <a:ext cx="24789" cy="3566642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172200" y="1836631"/>
            <a:ext cx="2127248" cy="69272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US" dirty="0"/>
              <a:t>cm: </a:t>
            </a:r>
            <a:r>
              <a:rPr lang="en-US" dirty="0" err="1"/>
              <a:t>CashMachine</a:t>
            </a:r>
            <a:r>
              <a:rPr lang="en-US" dirty="0"/>
              <a:t> </a:t>
            </a:r>
          </a:p>
        </p:txBody>
      </p:sp>
      <p:cxnSp>
        <p:nvCxnSpPr>
          <p:cNvPr id="12" name="Straight Arrow Connector 15"/>
          <p:cNvCxnSpPr>
            <a:cxnSpLocks noChangeShapeType="1"/>
          </p:cNvCxnSpPr>
          <p:nvPr/>
        </p:nvCxnSpPr>
        <p:spPr bwMode="auto">
          <a:xfrm>
            <a:off x="7165975" y="2537190"/>
            <a:ext cx="57174" cy="3939810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Straight Arrow Connector 2"/>
          <p:cNvCxnSpPr/>
          <p:nvPr/>
        </p:nvCxnSpPr>
        <p:spPr bwMode="auto">
          <a:xfrm>
            <a:off x="1828800" y="2895600"/>
            <a:ext cx="25146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828800" y="2625057"/>
            <a:ext cx="1875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      withdraw(100);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314899" y="2767567"/>
            <a:ext cx="192937" cy="18113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715292" y="2706466"/>
            <a:ext cx="159991" cy="316092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381000" y="2733703"/>
            <a:ext cx="133760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14732" y="2733703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main();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B5D3B2-E175-4307-A333-C334456E80F0}"/>
              </a:ext>
            </a:extLst>
          </p:cNvPr>
          <p:cNvSpPr txBox="1"/>
          <p:nvPr/>
        </p:nvSpPr>
        <p:spPr>
          <a:xfrm>
            <a:off x="1954650" y="4625203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deposit(100);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8212DC-A818-49A0-AB50-E8293E27B98D}"/>
              </a:ext>
            </a:extLst>
          </p:cNvPr>
          <p:cNvCxnSpPr/>
          <p:nvPr/>
        </p:nvCxnSpPr>
        <p:spPr bwMode="auto">
          <a:xfrm>
            <a:off x="1866900" y="4953000"/>
            <a:ext cx="2514600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E5D2137-4C49-410F-AFC3-EA5111792FFC}"/>
              </a:ext>
            </a:extLst>
          </p:cNvPr>
          <p:cNvSpPr/>
          <p:nvPr/>
        </p:nvSpPr>
        <p:spPr bwMode="auto">
          <a:xfrm>
            <a:off x="7093122" y="3429000"/>
            <a:ext cx="172709" cy="97643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7858BB9-AEDC-4D2E-9145-5D8773A74507}"/>
              </a:ext>
            </a:extLst>
          </p:cNvPr>
          <p:cNvSpPr txBox="1"/>
          <p:nvPr/>
        </p:nvSpPr>
        <p:spPr>
          <a:xfrm>
            <a:off x="4821573" y="3942936"/>
            <a:ext cx="30267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B0F0"/>
                </a:solidFill>
              </a:rPr>
              <a:t>*[while&lt;100]</a:t>
            </a:r>
            <a:r>
              <a:rPr lang="en-US" sz="1600" dirty="0" err="1"/>
              <a:t>dispenseCash</a:t>
            </a:r>
            <a:r>
              <a:rPr lang="en-US" sz="1600" dirty="0"/>
              <a:t>(20);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BAC3428F-280B-401A-A22B-A3E8D77BD03D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4267105" y="3117956"/>
            <a:ext cx="420065" cy="106216"/>
          </a:xfrm>
          <a:prstGeom prst="bentConnector4">
            <a:avLst>
              <a:gd name="adj1" fmla="val 5899"/>
              <a:gd name="adj2" fmla="val -107223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lg" len="lg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537A3A9-4BE6-4B87-803B-78F01AF24E56}"/>
              </a:ext>
            </a:extLst>
          </p:cNvPr>
          <p:cNvSpPr txBox="1"/>
          <p:nvPr/>
        </p:nvSpPr>
        <p:spPr>
          <a:xfrm>
            <a:off x="4478024" y="2645471"/>
            <a:ext cx="3005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balance = </a:t>
            </a:r>
            <a:r>
              <a:rPr lang="en-US" sz="1600" dirty="0" err="1"/>
              <a:t>checkAcctBalance</a:t>
            </a:r>
            <a:r>
              <a:rPr lang="en-US" sz="1600" dirty="0"/>
              <a:t>();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E89CA81-8169-47EC-8DAD-186173626C90}"/>
              </a:ext>
            </a:extLst>
          </p:cNvPr>
          <p:cNvCxnSpPr>
            <a:cxnSpLocks/>
          </p:cNvCxnSpPr>
          <p:nvPr/>
        </p:nvCxnSpPr>
        <p:spPr bwMode="auto">
          <a:xfrm>
            <a:off x="4439034" y="4254876"/>
            <a:ext cx="2635214" cy="591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C07C4E2A-00A3-4B45-BB3D-F63DB779F7DB}"/>
              </a:ext>
            </a:extLst>
          </p:cNvPr>
          <p:cNvSpPr txBox="1"/>
          <p:nvPr/>
        </p:nvSpPr>
        <p:spPr>
          <a:xfrm>
            <a:off x="4458010" y="3396648"/>
            <a:ext cx="2746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amountOK</a:t>
            </a:r>
            <a:r>
              <a:rPr lang="en-US" sz="1600" dirty="0"/>
              <a:t> = </a:t>
            </a:r>
            <a:r>
              <a:rPr lang="en-US" sz="1600" dirty="0" err="1"/>
              <a:t>hasCash</a:t>
            </a:r>
            <a:r>
              <a:rPr lang="en-US" sz="1600" dirty="0"/>
              <a:t>(100);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EC3EF6C-DA3D-4B95-A499-7DF3BF055627}"/>
              </a:ext>
            </a:extLst>
          </p:cNvPr>
          <p:cNvCxnSpPr>
            <a:cxnSpLocks/>
          </p:cNvCxnSpPr>
          <p:nvPr/>
        </p:nvCxnSpPr>
        <p:spPr bwMode="auto">
          <a:xfrm>
            <a:off x="4458010" y="3725625"/>
            <a:ext cx="2635214" cy="591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C81C8C7-27BD-4EC1-A67A-14B57A099248}"/>
              </a:ext>
            </a:extLst>
          </p:cNvPr>
          <p:cNvCxnSpPr>
            <a:cxnSpLocks/>
          </p:cNvCxnSpPr>
          <p:nvPr/>
        </p:nvCxnSpPr>
        <p:spPr bwMode="auto">
          <a:xfrm flipH="1">
            <a:off x="1837094" y="4405434"/>
            <a:ext cx="2477896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miter lim="800000"/>
            <a:headEnd type="none" w="med" len="med"/>
            <a:tailEnd type="triangle" w="lg" len="lg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07F1F4D5-B5B9-4BD9-9556-6AC2637CE0EB}"/>
              </a:ext>
            </a:extLst>
          </p:cNvPr>
          <p:cNvSpPr txBox="1"/>
          <p:nvPr/>
        </p:nvSpPr>
        <p:spPr>
          <a:xfrm>
            <a:off x="2688459" y="4056124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status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6AEFC9-4580-4820-992D-1B84E8CC8CD7}"/>
              </a:ext>
            </a:extLst>
          </p:cNvPr>
          <p:cNvSpPr txBox="1"/>
          <p:nvPr/>
        </p:nvSpPr>
        <p:spPr>
          <a:xfrm>
            <a:off x="4591145" y="4938446"/>
            <a:ext cx="3406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 </a:t>
            </a:r>
            <a:r>
              <a:rPr lang="en-US" sz="1600" dirty="0" err="1"/>
              <a:t>wasAccepted</a:t>
            </a:r>
            <a:r>
              <a:rPr lang="en-US" sz="1600" dirty="0"/>
              <a:t> = </a:t>
            </a:r>
            <a:r>
              <a:rPr lang="en-US" sz="1600" dirty="0" err="1"/>
              <a:t>acceptEnvelope</a:t>
            </a:r>
            <a:r>
              <a:rPr lang="en-US" sz="1600" dirty="0"/>
              <a:t>();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46B9F37-C19E-4549-B8CD-B562EE582133}"/>
              </a:ext>
            </a:extLst>
          </p:cNvPr>
          <p:cNvCxnSpPr>
            <a:cxnSpLocks/>
          </p:cNvCxnSpPr>
          <p:nvPr/>
        </p:nvCxnSpPr>
        <p:spPr bwMode="auto">
          <a:xfrm>
            <a:off x="4503395" y="5266243"/>
            <a:ext cx="2600447" cy="1075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C03624E5-8884-4A17-A677-4AD7F8DBCE03}"/>
              </a:ext>
            </a:extLst>
          </p:cNvPr>
          <p:cNvSpPr/>
          <p:nvPr/>
        </p:nvSpPr>
        <p:spPr bwMode="auto">
          <a:xfrm>
            <a:off x="4331956" y="4874860"/>
            <a:ext cx="171439" cy="75947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0B2CD0-4CF2-4E65-B239-378D154DF93A}"/>
              </a:ext>
            </a:extLst>
          </p:cNvPr>
          <p:cNvSpPr/>
          <p:nvPr/>
        </p:nvSpPr>
        <p:spPr bwMode="auto">
          <a:xfrm>
            <a:off x="7103842" y="5211948"/>
            <a:ext cx="171439" cy="72200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E5E60AE-1B4E-4EB2-B6BE-BDEF4FD4079D}"/>
              </a:ext>
            </a:extLst>
          </p:cNvPr>
          <p:cNvSpPr txBox="1"/>
          <p:nvPr/>
        </p:nvSpPr>
        <p:spPr>
          <a:xfrm>
            <a:off x="1949239" y="3352201"/>
            <a:ext cx="22813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This rectangle represents the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duration of the main() method call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2A5F6EB-1B48-48C5-A85F-F7332723598B}"/>
              </a:ext>
            </a:extLst>
          </p:cNvPr>
          <p:cNvCxnSpPr>
            <a:cxnSpLocks/>
            <a:endCxn id="19" idx="3"/>
          </p:cNvCxnSpPr>
          <p:nvPr/>
        </p:nvCxnSpPr>
        <p:spPr bwMode="auto">
          <a:xfrm flipH="1">
            <a:off x="1875283" y="3731543"/>
            <a:ext cx="486918" cy="555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C76A6A1-BA99-49F8-BA7A-56C7BE14E58D}"/>
              </a:ext>
            </a:extLst>
          </p:cNvPr>
          <p:cNvSpPr txBox="1"/>
          <p:nvPr/>
        </p:nvSpPr>
        <p:spPr>
          <a:xfrm>
            <a:off x="1797342" y="6004133"/>
            <a:ext cx="20217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The vertical dotted lines are 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called lifelines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59CCA0F-13FA-4B53-86C6-5DA5D85E3999}"/>
              </a:ext>
            </a:extLst>
          </p:cNvPr>
          <p:cNvSpPr txBox="1"/>
          <p:nvPr/>
        </p:nvSpPr>
        <p:spPr>
          <a:xfrm>
            <a:off x="5699377" y="2927980"/>
            <a:ext cx="33746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This represents the withdraw() method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calling the </a:t>
            </a:r>
            <a:r>
              <a:rPr lang="en-US" sz="1100" dirty="0" err="1">
                <a:solidFill>
                  <a:srgbClr val="FF0000"/>
                </a:solidFill>
              </a:rPr>
              <a:t>checkBalance</a:t>
            </a:r>
            <a:r>
              <a:rPr lang="en-US" sz="1100" dirty="0">
                <a:solidFill>
                  <a:srgbClr val="FF0000"/>
                </a:solidFill>
              </a:rPr>
              <a:t> method in the same class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B02EB62-8A8F-499D-A6FE-078DBE44538F}"/>
              </a:ext>
            </a:extLst>
          </p:cNvPr>
          <p:cNvSpPr txBox="1"/>
          <p:nvPr/>
        </p:nvSpPr>
        <p:spPr>
          <a:xfrm>
            <a:off x="110738" y="3593906"/>
            <a:ext cx="13917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Time passes in this</a:t>
            </a:r>
            <a:br>
              <a:rPr lang="en-US" sz="1100" dirty="0">
                <a:solidFill>
                  <a:srgbClr val="FF0000"/>
                </a:solidFill>
              </a:rPr>
            </a:br>
            <a:r>
              <a:rPr lang="en-US" sz="1100" dirty="0">
                <a:solidFill>
                  <a:srgbClr val="FF0000"/>
                </a:solidFill>
              </a:rPr>
              <a:t>direction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11BF014-6781-4E38-84C9-0F984DD3DFF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0471" y="4051944"/>
            <a:ext cx="1" cy="6724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0F5915CE-8B5F-479E-88E8-6484676FBFBD}"/>
              </a:ext>
            </a:extLst>
          </p:cNvPr>
          <p:cNvSpPr/>
          <p:nvPr/>
        </p:nvSpPr>
        <p:spPr bwMode="auto">
          <a:xfrm>
            <a:off x="120174" y="2301569"/>
            <a:ext cx="232569" cy="26285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DFDBF46-F9E0-403D-B03D-618425C070A6}"/>
              </a:ext>
            </a:extLst>
          </p:cNvPr>
          <p:cNvCxnSpPr>
            <a:cxnSpLocks/>
          </p:cNvCxnSpPr>
          <p:nvPr/>
        </p:nvCxnSpPr>
        <p:spPr bwMode="auto">
          <a:xfrm>
            <a:off x="238369" y="2560344"/>
            <a:ext cx="0" cy="5365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620B139-E623-48D9-8BF7-23238C1EA6DD}"/>
              </a:ext>
            </a:extLst>
          </p:cNvPr>
          <p:cNvCxnSpPr/>
          <p:nvPr/>
        </p:nvCxnSpPr>
        <p:spPr bwMode="auto">
          <a:xfrm>
            <a:off x="236458" y="3072257"/>
            <a:ext cx="264716" cy="1692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C138E29-B827-4894-BF83-0142FF6DF435}"/>
              </a:ext>
            </a:extLst>
          </p:cNvPr>
          <p:cNvCxnSpPr/>
          <p:nvPr/>
        </p:nvCxnSpPr>
        <p:spPr bwMode="auto">
          <a:xfrm>
            <a:off x="120174" y="2733703"/>
            <a:ext cx="24864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129" name="Straight Connector 5128">
            <a:extLst>
              <a:ext uri="{FF2B5EF4-FFF2-40B4-BE49-F238E27FC236}">
                <a16:creationId xmlns:a16="http://schemas.microsoft.com/office/drawing/2014/main" id="{0E840EA7-B0D1-487A-80AA-36A7E69B0FA8}"/>
              </a:ext>
            </a:extLst>
          </p:cNvPr>
          <p:cNvCxnSpPr/>
          <p:nvPr/>
        </p:nvCxnSpPr>
        <p:spPr bwMode="auto">
          <a:xfrm flipH="1">
            <a:off x="0" y="3096907"/>
            <a:ext cx="236458" cy="1034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28517985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18641</TotalTime>
  <Words>504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Tahoma</vt:lpstr>
      <vt:lpstr>Times New Roman</vt:lpstr>
      <vt:lpstr>Wingdings</vt:lpstr>
      <vt:lpstr>2_Network</vt:lpstr>
      <vt:lpstr>UML Review Sequence Diagrams</vt:lpstr>
      <vt:lpstr>PowerPoint Presentation</vt:lpstr>
      <vt:lpstr>Startup Sequence Diagram</vt:lpstr>
      <vt:lpstr>Sequence diagrams illustrate high-level interactions (method calls) between class instances</vt:lpstr>
      <vt:lpstr>Notation &amp; representation</vt:lpstr>
      <vt:lpstr>Notation and representation</vt:lpstr>
      <vt:lpstr>Sometimes, you may want to show conditional logic (selection) in a Sequence Diagram -although this is usually too much detail to show at this level</vt:lpstr>
      <vt:lpstr>Similarly, you can illustrate iteration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Mark</cp:lastModifiedBy>
  <cp:revision>907</cp:revision>
  <cp:lastPrinted>1601-01-01T00:00:00Z</cp:lastPrinted>
  <dcterms:created xsi:type="dcterms:W3CDTF">1999-09-06T21:32:20Z</dcterms:created>
  <dcterms:modified xsi:type="dcterms:W3CDTF">2019-09-17T00:45:12Z</dcterms:modified>
</cp:coreProperties>
</file>