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handoutMasterIdLst>
    <p:handoutMasterId r:id="rId22"/>
  </p:handoutMasterIdLst>
  <p:sldIdLst>
    <p:sldId id="310" r:id="rId2"/>
    <p:sldId id="328" r:id="rId3"/>
    <p:sldId id="329" r:id="rId4"/>
    <p:sldId id="312" r:id="rId5"/>
    <p:sldId id="327" r:id="rId6"/>
    <p:sldId id="330" r:id="rId7"/>
    <p:sldId id="331" r:id="rId8"/>
    <p:sldId id="33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6" r:id="rId19"/>
    <p:sldId id="321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600AC"/>
    <a:srgbClr val="340068"/>
    <a:srgbClr val="FFFFFF"/>
    <a:srgbClr val="9A00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89" autoAdjust="0"/>
  </p:normalViewPr>
  <p:slideViewPr>
    <p:cSldViewPr>
      <p:cViewPr varScale="1">
        <p:scale>
          <a:sx n="64" d="100"/>
          <a:sy n="64" d="100"/>
        </p:scale>
        <p:origin x="-82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260" y="-96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ahoma" charset="0"/>
              </a:defRPr>
            </a:lvl1pPr>
          </a:lstStyle>
          <a:p>
            <a:r>
              <a:rPr lang="en-US"/>
              <a:t>SE-280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charset="0"/>
              </a:defRPr>
            </a:lvl1pPr>
          </a:lstStyle>
          <a:p>
            <a:fld id="{A232D8E3-E7D8-428D-B014-2C2D8CC8A326}" type="datetime3">
              <a:rPr lang="en-US"/>
              <a:pPr/>
              <a:t>29 November 2010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ahoma" charset="0"/>
              </a:defRPr>
            </a:lvl1pPr>
          </a:lstStyle>
          <a:p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ahoma" charset="0"/>
              </a:defRPr>
            </a:lvl1pPr>
          </a:lstStyle>
          <a:p>
            <a:fld id="{0665C266-BDE3-4615-B96A-403B6E557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r>
              <a:rPr lang="en-US"/>
              <a:t>SE-280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6C7292DB-18D4-4326-A25F-BB2F01AC5217}" type="datetime1">
              <a:rPr lang="en-US"/>
              <a:pPr/>
              <a:t>11/29/2010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DE470F18-B1DB-444D-9DE1-E7DE675FF0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70056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SE-280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29833-E7F8-4B63-9D91-CC6D220B4E52}" type="datetime1">
              <a:rPr lang="en-US"/>
              <a:pPr/>
              <a:t>11/29/2010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BFAC0-D48C-4B55-BED1-3A254D40A657}" type="slidenum">
              <a:rPr lang="en-US"/>
              <a:pPr/>
              <a:t>11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95500" y="630238"/>
            <a:ext cx="2919413" cy="2189162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pPr defTabSz="957263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917F-66D7-4B49-B835-AF56446913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047C-5534-44E7-9C46-3E9F70DBF8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E2646-DF0E-4864-B6A3-AC4B86CE1D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10CA4-6643-4221-A009-D515A3EF9D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1DC9-5C98-4F07-849F-F20A001627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3AF9-60EC-40C0-8ADF-C2F948FE15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E4D86-2893-40B6-A7AC-0708F814E0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A8F7-53F5-4753-A86E-28BAF480BB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866F-F122-4AD6-BA50-D887000C2D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B646-B46C-4205-884E-43AC0DE072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A2B98-BFFD-47E4-AD42-ED34BC16C0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76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19CB15F-6EFD-4D54-A1A8-EC4F1539368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76264" name="Picture 40" descr="MSOE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2DC1-415B-4D4B-B042-D2093F7685B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In software engineering, we sometimes distinguish between "practice" and "process".</a:t>
            </a:r>
          </a:p>
        </p:txBody>
      </p:sp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3124200" y="2057400"/>
            <a:ext cx="495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By "practice", we mean "what" software engineers do (e.g., analyze requirements, create architectural and detailed designs, implement, verify).</a:t>
            </a:r>
          </a:p>
        </p:txBody>
      </p:sp>
      <p:pic>
        <p:nvPicPr>
          <p:cNvPr id="1153028" name="Picture 4" descr="MCBD1990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514600" cy="2341563"/>
          </a:xfrm>
          <a:prstGeom prst="rect">
            <a:avLst/>
          </a:prstGeom>
          <a:noFill/>
        </p:spPr>
      </p:pic>
      <p:pic>
        <p:nvPicPr>
          <p:cNvPr id="1153029" name="Picture 5" descr="MCBD06622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538" y="3733800"/>
            <a:ext cx="2085975" cy="2427288"/>
          </a:xfrm>
          <a:prstGeom prst="rect">
            <a:avLst/>
          </a:prstGeom>
          <a:noFill/>
        </p:spPr>
      </p:pic>
      <p:sp>
        <p:nvSpPr>
          <p:cNvPr id="1153030" name="Text Box 6"/>
          <p:cNvSpPr txBox="1">
            <a:spLocks noChangeArrowheads="1"/>
          </p:cNvSpPr>
          <p:nvPr/>
        </p:nvSpPr>
        <p:spPr bwMode="auto">
          <a:xfrm>
            <a:off x="381000" y="4495800"/>
            <a:ext cx="601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By "process", we mean "how" software engineers do their work (e.g., plan, organize, measure, make and meet commitments, ensure quality, control, improve, adapt).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5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  <p:bldP spid="11530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E1DD-3925-4960-B6A4-5F6A4F6C657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The PSP and TSP were developed by Watts Humphrey at the Software Engineering Institute (SEI).</a:t>
            </a:r>
          </a:p>
        </p:txBody>
      </p:sp>
      <p:pic>
        <p:nvPicPr>
          <p:cNvPr id="1157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32004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24" name="Text Box 4"/>
          <p:cNvSpPr txBox="1">
            <a:spLocks noChangeArrowheads="1"/>
          </p:cNvSpPr>
          <p:nvPr/>
        </p:nvSpPr>
        <p:spPr bwMode="auto">
          <a:xfrm>
            <a:off x="3429000" y="4343400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In 2005, Humphrey was awarded the National Medal of Technology for his work in software process improvement.</a:t>
            </a:r>
          </a:p>
        </p:txBody>
      </p:sp>
      <p:pic>
        <p:nvPicPr>
          <p:cNvPr id="1157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4308475"/>
            <a:ext cx="16764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2005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27" name="Picture 7" descr="SEI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7400"/>
            <a:ext cx="6248400" cy="1087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5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EF80-BB22-48F0-A29A-B639D6B1CB2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22313"/>
            <a:r>
              <a:rPr lang="en-US" sz="3100"/>
              <a:t>Industry experience shows that the TSP can help teams achieve high levels of quality.</a:t>
            </a:r>
          </a:p>
        </p:txBody>
      </p:sp>
      <p:pic>
        <p:nvPicPr>
          <p:cNvPr id="1158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8863" y="1789113"/>
            <a:ext cx="7113587" cy="4308475"/>
          </a:xfrm>
          <a:noFill/>
          <a:ln/>
        </p:spPr>
      </p:pic>
      <p:sp>
        <p:nvSpPr>
          <p:cNvPr id="1158148" name="AutoShape 4"/>
          <p:cNvSpPr>
            <a:spLocks noChangeArrowheads="1"/>
          </p:cNvSpPr>
          <p:nvPr/>
        </p:nvSpPr>
        <p:spPr bwMode="auto">
          <a:xfrm>
            <a:off x="6553200" y="5181600"/>
            <a:ext cx="11430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2895600" y="141287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2"/>
                </a:solidFill>
                <a:latin typeface="Tahoma" charset="0"/>
              </a:rPr>
              <a:t>Total Delivered Defects/KLOC</a:t>
            </a:r>
          </a:p>
        </p:txBody>
      </p:sp>
      <p:sp>
        <p:nvSpPr>
          <p:cNvPr id="1158150" name="Text Box 6"/>
          <p:cNvSpPr txBox="1">
            <a:spLocks noChangeArrowheads="1"/>
          </p:cNvSpPr>
          <p:nvPr/>
        </p:nvSpPr>
        <p:spPr bwMode="auto">
          <a:xfrm>
            <a:off x="152400" y="6127750"/>
            <a:ext cx="815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Tahoma" charset="0"/>
              </a:rPr>
              <a:t>N. Davis and J. Mullaney, </a:t>
            </a:r>
            <a:r>
              <a:rPr lang="en-US" sz="1600" i="1">
                <a:latin typeface="Tahoma" charset="0"/>
              </a:rPr>
              <a:t>The Team Software Process (TSP) in Practice: A Summary of Recent Results</a:t>
            </a:r>
            <a:r>
              <a:rPr lang="en-US" sz="1600">
                <a:latin typeface="Tahoma" charset="0"/>
              </a:rPr>
              <a:t>, Technical Report CMU/SEI-2003-TR-014, </a:t>
            </a:r>
            <a:r>
              <a:rPr lang="en-US" sz="1400">
                <a:latin typeface="Tahoma" charset="0"/>
              </a:rPr>
              <a:t>www.sei.cmu.edu/publications/.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5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8596-1E2E-4175-8229-39887E3771D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304800" y="5867400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210" tIns="46106" rIns="92210" bIns="46106">
            <a:spAutoFit/>
          </a:bodyPr>
          <a:lstStyle/>
          <a:p>
            <a:pPr defTabSz="915988" eaLnBrk="0" hangingPunct="0"/>
            <a:r>
              <a:rPr lang="en-US" sz="1200"/>
              <a:t>[Source: AIS]</a:t>
            </a:r>
          </a:p>
        </p:txBody>
      </p:sp>
      <p:pic>
        <p:nvPicPr>
          <p:cNvPr id="1160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1604963"/>
            <a:ext cx="7451725" cy="431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60196" name="Rectangle 4"/>
          <p:cNvSpPr>
            <a:spLocks noChangeArrowheads="1"/>
          </p:cNvSpPr>
          <p:nvPr/>
        </p:nvSpPr>
        <p:spPr bwMode="auto">
          <a:xfrm>
            <a:off x="4362450" y="2682875"/>
            <a:ext cx="13001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4388" eaLnBrk="0" hangingPunct="0"/>
            <a:r>
              <a:rPr lang="en-US" sz="1400">
                <a:solidFill>
                  <a:srgbClr val="000000"/>
                </a:solidFill>
              </a:rPr>
              <a:t>CMM introduced</a:t>
            </a:r>
            <a:endParaRPr lang="en-US" sz="2100">
              <a:latin typeface="Times New Roman" pitchFamily="18" charset="0"/>
            </a:endParaRPr>
          </a:p>
        </p:txBody>
      </p:sp>
      <p:sp>
        <p:nvSpPr>
          <p:cNvPr id="1160197" name="Rectangle 5"/>
          <p:cNvSpPr>
            <a:spLocks noChangeArrowheads="1"/>
          </p:cNvSpPr>
          <p:nvPr/>
        </p:nvSpPr>
        <p:spPr bwMode="auto">
          <a:xfrm>
            <a:off x="6396038" y="3430588"/>
            <a:ext cx="1222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4388" eaLnBrk="0" hangingPunct="0"/>
            <a:r>
              <a:rPr lang="en-US" sz="1400">
                <a:solidFill>
                  <a:srgbClr val="000000"/>
                </a:solidFill>
              </a:rPr>
              <a:t>TSP introduced</a:t>
            </a:r>
            <a:endParaRPr lang="en-US" sz="2100">
              <a:latin typeface="Times New Roman" pitchFamily="18" charset="0"/>
            </a:endParaRP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 flipH="1">
            <a:off x="4159250" y="2886075"/>
            <a:ext cx="203200" cy="136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 flipH="1">
            <a:off x="6192838" y="3633788"/>
            <a:ext cx="203200" cy="136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020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t"/>
          <a:lstStyle/>
          <a:p>
            <a:pPr defTabSz="722313"/>
            <a:r>
              <a:rPr lang="en-US" sz="3100"/>
              <a:t>By increasing predictability, the TSP helps teams to function more effectively.</a:t>
            </a:r>
          </a:p>
        </p:txBody>
      </p:sp>
      <p:sp>
        <p:nvSpPr>
          <p:cNvPr id="1160201" name="Rectangle 9"/>
          <p:cNvSpPr>
            <a:spLocks noChangeArrowheads="1"/>
          </p:cNvSpPr>
          <p:nvPr/>
        </p:nvSpPr>
        <p:spPr bwMode="auto">
          <a:xfrm>
            <a:off x="6253163" y="2833688"/>
            <a:ext cx="196850" cy="8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60202" name="AutoShape 10"/>
          <p:cNvSpPr>
            <a:spLocks noChangeArrowheads="1"/>
          </p:cNvSpPr>
          <p:nvPr/>
        </p:nvSpPr>
        <p:spPr bwMode="auto">
          <a:xfrm>
            <a:off x="5867400" y="2743200"/>
            <a:ext cx="2133600" cy="20574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6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7E00-BDC1-42EA-8871-0A6575A51A6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Data from PSP training courses show similar results for practicing software engineers and MSOE SE students.</a:t>
            </a:r>
          </a:p>
        </p:txBody>
      </p:sp>
      <p:pic>
        <p:nvPicPr>
          <p:cNvPr id="1161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3878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1220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SEI: 810 engineers</a:t>
            </a:r>
          </a:p>
        </p:txBody>
      </p:sp>
      <p:sp>
        <p:nvSpPr>
          <p:cNvPr id="1161221" name="Text Box 5"/>
          <p:cNvSpPr txBox="1">
            <a:spLocks noChangeArrowheads="1"/>
          </p:cNvSpPr>
          <p:nvPr/>
        </p:nvSpPr>
        <p:spPr bwMode="auto">
          <a:xfrm>
            <a:off x="4608513" y="5638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MSOE: 83 sophomore students</a:t>
            </a:r>
          </a:p>
        </p:txBody>
      </p:sp>
      <p:pic>
        <p:nvPicPr>
          <p:cNvPr id="1161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43388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75BC-6078-4792-944E-3F6936A305C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Yield is a measure of the percentage of defects removed by a specified point in the process.</a:t>
            </a:r>
          </a:p>
        </p:txBody>
      </p:sp>
      <p:pic>
        <p:nvPicPr>
          <p:cNvPr id="1162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3878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2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433888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2245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SEI: 810 engineers</a:t>
            </a:r>
          </a:p>
        </p:txBody>
      </p:sp>
      <p:sp>
        <p:nvSpPr>
          <p:cNvPr id="1162246" name="Text Box 6"/>
          <p:cNvSpPr txBox="1">
            <a:spLocks noChangeArrowheads="1"/>
          </p:cNvSpPr>
          <p:nvPr/>
        </p:nvSpPr>
        <p:spPr bwMode="auto">
          <a:xfrm>
            <a:off x="4608513" y="5638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MSOE: 83 sophomore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8D4-96DA-4E7B-A483-86EDF4AB0F5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Testing time is a major cost in commercial software development; PSP course data shows a reduction in test time.</a:t>
            </a:r>
          </a:p>
        </p:txBody>
      </p:sp>
      <p:pic>
        <p:nvPicPr>
          <p:cNvPr id="1163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3878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3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433888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3269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SEI: 810 engineers</a:t>
            </a:r>
          </a:p>
        </p:txBody>
      </p:sp>
      <p:sp>
        <p:nvSpPr>
          <p:cNvPr id="1163270" name="Text Box 6"/>
          <p:cNvSpPr txBox="1">
            <a:spLocks noChangeArrowheads="1"/>
          </p:cNvSpPr>
          <p:nvPr/>
        </p:nvSpPr>
        <p:spPr bwMode="auto">
          <a:xfrm>
            <a:off x="4608513" y="5638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MSOE: 83 sophomore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7B7A-C8F6-4179-B0D4-638877AAEBC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Even with additional PSP planning and quality activities, overall productivity remains nearly constant.</a:t>
            </a:r>
          </a:p>
        </p:txBody>
      </p:sp>
      <p:pic>
        <p:nvPicPr>
          <p:cNvPr id="1164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4148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4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3878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4293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SEI: 810 engineers</a:t>
            </a:r>
          </a:p>
        </p:txBody>
      </p:sp>
      <p:sp>
        <p:nvSpPr>
          <p:cNvPr id="1164294" name="Text Box 6"/>
          <p:cNvSpPr txBox="1">
            <a:spLocks noChangeArrowheads="1"/>
          </p:cNvSpPr>
          <p:nvPr/>
        </p:nvSpPr>
        <p:spPr bwMode="auto">
          <a:xfrm>
            <a:off x="4608513" y="5638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ahoma" charset="0"/>
              </a:rPr>
              <a:t>MSOE: 83 sophomore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3037-6F44-45C9-AC9A-F39A643765D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You can improve your own performance as a software engineer using disciplined methods, but it does take some effort.</a:t>
            </a:r>
          </a:p>
        </p:txBody>
      </p:sp>
      <p:pic>
        <p:nvPicPr>
          <p:cNvPr id="1166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95600"/>
            <a:ext cx="1905000" cy="152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52600"/>
            <a:ext cx="1357313" cy="2362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166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62400"/>
            <a:ext cx="1447800" cy="21717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166342" name="Picture 6" descr="MPj040006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05000"/>
            <a:ext cx="1422400" cy="2133600"/>
          </a:xfrm>
          <a:prstGeom prst="rect">
            <a:avLst/>
          </a:prstGeom>
          <a:noFill/>
        </p:spPr>
      </p:pic>
      <p:pic>
        <p:nvPicPr>
          <p:cNvPr id="1166343" name="Picture 7" descr="MPj039988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905000"/>
            <a:ext cx="2255838" cy="1503363"/>
          </a:xfrm>
          <a:prstGeom prst="rect">
            <a:avLst/>
          </a:prstGeom>
          <a:noFill/>
        </p:spPr>
      </p:pic>
      <p:sp>
        <p:nvSpPr>
          <p:cNvPr id="1166344" name="Text Box 8"/>
          <p:cNvSpPr txBox="1">
            <a:spLocks noChangeArrowheads="1"/>
          </p:cNvSpPr>
          <p:nvPr/>
        </p:nvSpPr>
        <p:spPr bwMode="auto">
          <a:xfrm>
            <a:off x="5486400" y="5486400"/>
            <a:ext cx="3276600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MSOE sports photos courtesy of Dr. Eric Durant</a:t>
            </a:r>
          </a:p>
        </p:txBody>
      </p:sp>
      <p:pic>
        <p:nvPicPr>
          <p:cNvPr id="1166345" name="Picture 9" descr="MPj018252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191000"/>
            <a:ext cx="1281113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6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6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6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6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CA6A-25AB-436F-9442-4377D5B69AC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Please complete the following assignment before the start of the next class.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textbook pages 1-34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Download the </a:t>
            </a:r>
            <a:r>
              <a:rPr lang="en-US" b="1" dirty="0" smtClean="0"/>
              <a:t>Process Support Tool </a:t>
            </a:r>
            <a:r>
              <a:rPr lang="en-US" dirty="0" smtClean="0"/>
              <a:t>from the course website</a:t>
            </a:r>
            <a:endParaRPr lang="en-US" dirty="0"/>
          </a:p>
          <a:p>
            <a:r>
              <a:rPr lang="en-US" dirty="0"/>
              <a:t>Log into </a:t>
            </a:r>
            <a:r>
              <a:rPr lang="en-US" dirty="0" smtClean="0"/>
              <a:t>SVN to </a:t>
            </a:r>
            <a:r>
              <a:rPr lang="en-US" dirty="0"/>
              <a:t>verify that you are set up </a:t>
            </a:r>
            <a:r>
              <a:rPr lang="en-US" dirty="0" smtClean="0"/>
              <a:t>correctly </a:t>
            </a:r>
          </a:p>
          <a:p>
            <a:pPr lvl="1"/>
            <a:r>
              <a:rPr lang="en-US" sz="2400" dirty="0" smtClean="0">
                <a:solidFill>
                  <a:srgbClr val="5600AC"/>
                </a:solidFill>
              </a:rPr>
              <a:t>https</a:t>
            </a:r>
            <a:r>
              <a:rPr lang="en-US" sz="2400" dirty="0" smtClean="0">
                <a:solidFill>
                  <a:srgbClr val="5600AC"/>
                </a:solidFill>
              </a:rPr>
              <a:t>://</a:t>
            </a:r>
            <a:r>
              <a:rPr lang="en-US" sz="2400" dirty="0" smtClean="0">
                <a:solidFill>
                  <a:srgbClr val="5600AC"/>
                </a:solidFill>
              </a:rPr>
              <a:t>emerald.msoe.edu/svn/se280-&lt;your-name&gt;</a:t>
            </a:r>
            <a:endParaRPr lang="en-US" sz="2800" dirty="0">
              <a:solidFill>
                <a:srgbClr val="5600AC"/>
              </a:solidFill>
            </a:endParaRPr>
          </a:p>
          <a:p>
            <a:pPr lvl="1"/>
            <a:r>
              <a:rPr lang="en-US" dirty="0"/>
              <a:t>Ask right away if you have problems or questions about </a:t>
            </a:r>
            <a:r>
              <a:rPr lang="en-US" dirty="0" smtClean="0"/>
              <a:t>SVN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Bring your notebook computers to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3735-5B7D-4505-8E35-8AAA90FA13E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are a few references on SE process, PSP, and TSP.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495800"/>
          </a:xfrm>
        </p:spPr>
        <p:txBody>
          <a:bodyPr/>
          <a:lstStyle/>
          <a:p>
            <a:r>
              <a:rPr lang="en-US" sz="1900"/>
              <a:t>W. Humphrey, </a:t>
            </a:r>
            <a:r>
              <a:rPr lang="en-US" sz="1900" i="1"/>
              <a:t>PSP – A Self-Improvement Process for Software Engineers</a:t>
            </a:r>
            <a:r>
              <a:rPr lang="en-US" sz="1900"/>
              <a:t>, A-W, 2005</a:t>
            </a:r>
          </a:p>
          <a:p>
            <a:r>
              <a:rPr lang="en-US" sz="1900"/>
              <a:t>W. Humphrey, </a:t>
            </a:r>
            <a:r>
              <a:rPr lang="en-US" sz="1900" i="1"/>
              <a:t>Introduction to the Team Software Process</a:t>
            </a:r>
            <a:r>
              <a:rPr lang="en-US" sz="1900"/>
              <a:t>, A-W, 2000</a:t>
            </a:r>
          </a:p>
          <a:p>
            <a:r>
              <a:rPr lang="en-US" sz="1900"/>
              <a:t>W. Humphrey, </a:t>
            </a:r>
            <a:r>
              <a:rPr lang="en-US" sz="1900" i="1"/>
              <a:t>Winning with Software: An Executive Strategy</a:t>
            </a:r>
            <a:r>
              <a:rPr lang="en-US" sz="1900"/>
              <a:t>, A-W, 2002</a:t>
            </a:r>
          </a:p>
          <a:p>
            <a:r>
              <a:rPr lang="en-US" sz="1900"/>
              <a:t>N. Davis &amp; J. Mullaney, </a:t>
            </a:r>
            <a:r>
              <a:rPr lang="en-US" sz="1900" i="1"/>
              <a:t>The Team Software Process in Practice: A Summary of Recent Results</a:t>
            </a:r>
            <a:r>
              <a:rPr lang="en-US" sz="1900"/>
              <a:t>, SEI, 2003</a:t>
            </a:r>
          </a:p>
          <a:p>
            <a:pPr lvl="1"/>
            <a:r>
              <a:rPr lang="en-US" sz="1700"/>
              <a:t>SEI/CMU-2003-TR-014 (</a:t>
            </a:r>
            <a:r>
              <a:rPr lang="en-US" sz="1700">
                <a:hlinkClick r:id="rId2"/>
              </a:rPr>
              <a:t>www.sei.cmu.edu</a:t>
            </a:r>
            <a:r>
              <a:rPr lang="en-US" sz="1700"/>
              <a:t>)</a:t>
            </a:r>
          </a:p>
          <a:p>
            <a:r>
              <a:rPr lang="en-US" sz="1900"/>
              <a:t>D. Suri and M. Sebern, “Incorporating software process in an undergraduate software engineering curriculum: challenges and rewards”, </a:t>
            </a:r>
            <a:r>
              <a:rPr lang="en-US" sz="1900" i="1"/>
              <a:t>Proceedings</a:t>
            </a:r>
            <a:r>
              <a:rPr lang="en-US" sz="1900"/>
              <a:t> </a:t>
            </a:r>
            <a:r>
              <a:rPr lang="en-US" sz="1900" i="1"/>
              <a:t>of CSEE&amp;T’04</a:t>
            </a:r>
            <a:r>
              <a:rPr lang="en-US" sz="1900"/>
              <a:t>, 2004</a:t>
            </a:r>
          </a:p>
          <a:p>
            <a:r>
              <a:rPr lang="en-US" sz="1900"/>
              <a:t>M. Sebern, “The software development laboratory: incorporating industrial practice in an academic environment”, </a:t>
            </a:r>
            <a:r>
              <a:rPr lang="en-US" sz="1900" i="1"/>
              <a:t>Proceedings</a:t>
            </a:r>
            <a:r>
              <a:rPr lang="en-US" sz="1900"/>
              <a:t> </a:t>
            </a:r>
            <a:r>
              <a:rPr lang="en-US" sz="1900" i="1"/>
              <a:t>of CSEE&amp;T’05</a:t>
            </a:r>
            <a:r>
              <a:rPr lang="en-US" sz="1900"/>
              <a:t>,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 software engineering managers say they most want from software developers and teams?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do software engineering managers say they most want from software developers and teams?</a:t>
            </a:r>
            <a:endParaRPr lang="en-US" sz="2800" dirty="0"/>
          </a:p>
        </p:txBody>
      </p:sp>
      <p:grpSp>
        <p:nvGrpSpPr>
          <p:cNvPr id="6" name="Group 6"/>
          <p:cNvGrpSpPr/>
          <p:nvPr/>
        </p:nvGrpSpPr>
        <p:grpSpPr>
          <a:xfrm>
            <a:off x="762000" y="1905000"/>
            <a:ext cx="8001000" cy="3581400"/>
            <a:chOff x="838200" y="1981200"/>
            <a:chExt cx="8001000" cy="3581400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981200"/>
              <a:ext cx="8001000" cy="3581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00200" y="2209800"/>
              <a:ext cx="661326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smtClean="0">
                  <a:ln w="31550" cmpd="sng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Predictability</a:t>
              </a:r>
              <a:endParaRPr lang="en-US" sz="80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6713" y="3733800"/>
              <a:ext cx="369399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smtClean="0">
                  <a:ln w="31550" cmpd="sng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Quality</a:t>
              </a:r>
              <a:endParaRPr lang="en-US" sz="8000" b="1" dirty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77D4-0FFB-42F8-B6BD-9C26B87C6D5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/>
              <a:t>If I were to give you a requirements specification for a medium-sized program, could you tell me in advance . . .</a:t>
            </a:r>
          </a:p>
        </p:txBody>
      </p:sp>
      <p:sp>
        <p:nvSpPr>
          <p:cNvPr id="1155075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. . . how long it would take you to write the program?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. . . how many defects you would inject during its development?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. . . how many defects will remain when it is completed?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/>
      <p:bldP spid="1155076" grpId="0"/>
      <p:bldP spid="1155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dirty="0" smtClean="0"/>
              <a:t>Who are these people?</a:t>
            </a:r>
            <a:endParaRPr lang="en-US" dirty="0"/>
          </a:p>
        </p:txBody>
      </p:sp>
      <p:pic>
        <p:nvPicPr>
          <p:cNvPr id="4" name="Picture 3" descr="_T5B0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914400"/>
            <a:ext cx="2572512" cy="2883982"/>
          </a:xfrm>
          <a:prstGeom prst="rect">
            <a:avLst/>
          </a:prstGeom>
        </p:spPr>
      </p:pic>
      <p:pic>
        <p:nvPicPr>
          <p:cNvPr id="5" name="Picture 4" descr="_T5B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1752600" cy="2628900"/>
          </a:xfrm>
          <a:prstGeom prst="rect">
            <a:avLst/>
          </a:prstGeom>
        </p:spPr>
      </p:pic>
      <p:pic>
        <p:nvPicPr>
          <p:cNvPr id="7" name="Picture 6" descr="JCI-SPI-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838200"/>
            <a:ext cx="2857500" cy="1905000"/>
          </a:xfrm>
          <a:prstGeom prst="rect">
            <a:avLst/>
          </a:prstGeom>
        </p:spPr>
      </p:pic>
      <p:pic>
        <p:nvPicPr>
          <p:cNvPr id="8" name="Picture 7" descr="Sebern_20070202_T5B48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038600"/>
            <a:ext cx="2971800" cy="1981200"/>
          </a:xfrm>
          <a:prstGeom prst="rect">
            <a:avLst/>
          </a:prstGeom>
        </p:spPr>
      </p:pic>
      <p:pic>
        <p:nvPicPr>
          <p:cNvPr id="9" name="Picture 8" descr="Sebern_20070427_T5B56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3886200"/>
            <a:ext cx="2971800" cy="1981200"/>
          </a:xfrm>
          <a:prstGeom prst="rect">
            <a:avLst/>
          </a:prstGeom>
        </p:spPr>
      </p:pic>
      <p:pic>
        <p:nvPicPr>
          <p:cNvPr id="10" name="Picture 9" descr="Sebern_20080221_T5B97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657600"/>
            <a:ext cx="2971800" cy="1981200"/>
          </a:xfrm>
          <a:prstGeom prst="rect">
            <a:avLst/>
          </a:prstGeom>
        </p:spPr>
      </p:pic>
      <p:pic>
        <p:nvPicPr>
          <p:cNvPr id="6" name="Picture 5" descr="_T5B0679.jpg"/>
          <p:cNvPicPr>
            <a:picLocks noChangeAspect="1"/>
          </p:cNvPicPr>
          <p:nvPr/>
        </p:nvPicPr>
        <p:blipFill>
          <a:blip r:embed="rId8" cstate="print"/>
          <a:srcRect l="31579" b="13571"/>
          <a:stretch>
            <a:fillRect/>
          </a:stretch>
        </p:blipFill>
        <p:spPr>
          <a:xfrm>
            <a:off x="2971800" y="2438399"/>
            <a:ext cx="2514600" cy="1647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9F-B4E9-4E67-A7B5-AFE14334FF1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a Process?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629400" cy="4411662"/>
          </a:xfrm>
        </p:spPr>
        <p:txBody>
          <a:bodyPr/>
          <a:lstStyle/>
          <a:p>
            <a:r>
              <a:rPr lang="en-US" dirty="0"/>
              <a:t>Many developers do not know how to </a:t>
            </a:r>
            <a:r>
              <a:rPr lang="en-US" dirty="0" smtClean="0"/>
              <a:t>estimate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Management sets aggressive </a:t>
            </a:r>
            <a:r>
              <a:rPr lang="en-US" dirty="0" smtClean="0"/>
              <a:t>goals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Marketing makes promises to customers</a:t>
            </a:r>
          </a:p>
        </p:txBody>
      </p:sp>
      <p:pic>
        <p:nvPicPr>
          <p:cNvPr id="1175553" name="Picture 1" descr="C:\Users\hornick\AppData\Local\Microsoft\Windows\Temporary Internet Files\Content.IE5\1WTZPAHB\MC900441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828800"/>
            <a:ext cx="1911350" cy="1108075"/>
          </a:xfrm>
          <a:prstGeom prst="rect">
            <a:avLst/>
          </a:prstGeom>
          <a:noFill/>
        </p:spPr>
      </p:pic>
      <p:pic>
        <p:nvPicPr>
          <p:cNvPr id="1175555" name="Picture 3" descr="C:\Users\hornick\AppData\Local\Microsoft\Windows\Temporary Internet Files\Content.IE5\SGIHR1NL\MC9003265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0"/>
            <a:ext cx="1828800" cy="1905640"/>
          </a:xfrm>
          <a:prstGeom prst="rect">
            <a:avLst/>
          </a:prstGeom>
          <a:noFill/>
        </p:spPr>
      </p:pic>
      <p:pic>
        <p:nvPicPr>
          <p:cNvPr id="1175557" name="Picture 5" descr="C:\Users\hornick\AppData\Local\Microsoft\Windows\Temporary Internet Files\Content.IE5\WK7J9Y0Y\MC9003597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29200"/>
            <a:ext cx="1600200" cy="158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7647-2A16-4E09-8F4F-97A2E8085D2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need a Process?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Many organizations today cannot meet commitments with repeatability</a:t>
            </a:r>
          </a:p>
          <a:p>
            <a:pPr lvl="1">
              <a:lnSpc>
                <a:spcPct val="90000"/>
              </a:lnSpc>
            </a:pPr>
            <a:r>
              <a:rPr lang="en-US"/>
              <a:t>Project A completes without any problems</a:t>
            </a:r>
          </a:p>
          <a:p>
            <a:pPr lvl="1">
              <a:lnSpc>
                <a:spcPct val="90000"/>
              </a:lnSpc>
            </a:pPr>
            <a:r>
              <a:rPr lang="en-US"/>
              <a:t>Project B is a disaster</a:t>
            </a:r>
          </a:p>
          <a:p>
            <a:pPr lvl="2">
              <a:lnSpc>
                <a:spcPct val="90000"/>
              </a:lnSpc>
            </a:pPr>
            <a:r>
              <a:rPr lang="en-US"/>
              <a:t>Late </a:t>
            </a:r>
          </a:p>
          <a:p>
            <a:pPr lvl="2">
              <a:lnSpc>
                <a:spcPct val="90000"/>
              </a:lnSpc>
            </a:pPr>
            <a:r>
              <a:rPr lang="en-US"/>
              <a:t>Incomplete</a:t>
            </a:r>
          </a:p>
          <a:p>
            <a:pPr lvl="2">
              <a:lnSpc>
                <a:spcPct val="90000"/>
              </a:lnSpc>
            </a:pPr>
            <a:r>
              <a:rPr lang="en-US"/>
              <a:t>Not tested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Too many times, the result is</a:t>
            </a:r>
          </a:p>
          <a:p>
            <a:pPr lvl="2">
              <a:lnSpc>
                <a:spcPct val="90000"/>
              </a:lnSpc>
            </a:pPr>
            <a:r>
              <a:rPr lang="en-US"/>
              <a:t>Cancelled projects</a:t>
            </a:r>
          </a:p>
          <a:p>
            <a:pPr lvl="2">
              <a:lnSpc>
                <a:spcPct val="90000"/>
              </a:lnSpc>
            </a:pPr>
            <a:r>
              <a:rPr lang="en-US"/>
              <a:t>Management over-reaction</a:t>
            </a:r>
          </a:p>
        </p:txBody>
      </p:sp>
      <p:pic>
        <p:nvPicPr>
          <p:cNvPr id="1174529" name="Picture 1" descr="C:\Users\hornick\AppData\Local\Microsoft\Windows\Temporary Internet Files\Content.IE5\PS36C4AK\MC9004418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819400" cy="224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your current software development process? What is good and bad about it?</a:t>
            </a:r>
            <a:br>
              <a:rPr lang="en-US" sz="2800" dirty="0"/>
            </a:br>
            <a:r>
              <a:rPr lang="en-US" sz="2800" dirty="0"/>
              <a:t>[Group exercise]</a:t>
            </a:r>
          </a:p>
        </p:txBody>
      </p:sp>
      <p:pic>
        <p:nvPicPr>
          <p:cNvPr id="1173522" name="Picture 18" descr="C:\Users\hornick\AppData\Local\Microsoft\Windows\Temporary Internet Files\Content.IE5\1WTZPAHB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09800"/>
            <a:ext cx="1520825" cy="179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9E52-42C5-4059-8614-47990BCADDC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In this course, you will gain experience in using a defined software process and measuring your own performance.</a:t>
            </a:r>
          </a:p>
        </p:txBody>
      </p:sp>
      <p:sp>
        <p:nvSpPr>
          <p:cNvPr id="115609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541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The Personal Software Process (PSP) is designed to allow individual software engineers to improve their own work.</a:t>
            </a:r>
          </a:p>
        </p:txBody>
      </p:sp>
      <p:sp>
        <p:nvSpPr>
          <p:cNvPr id="1156100" name="Text Box 4"/>
          <p:cNvSpPr txBox="1">
            <a:spLocks noChangeArrowheads="1"/>
          </p:cNvSpPr>
          <p:nvPr/>
        </p:nvSpPr>
        <p:spPr bwMode="auto">
          <a:xfrm>
            <a:off x="3048000" y="4419600"/>
            <a:ext cx="5410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</a:rPr>
              <a:t>The Team Software Process (TSP) builds on the PSP to help self-directed software engineering teams to deliver high-quality products on predictable schedules.</a:t>
            </a:r>
          </a:p>
        </p:txBody>
      </p:sp>
      <p:pic>
        <p:nvPicPr>
          <p:cNvPr id="1156101" name="Picture 5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401888" cy="2279650"/>
          </a:xfrm>
          <a:prstGeom prst="rect">
            <a:avLst/>
          </a:prstGeom>
          <a:noFill/>
        </p:spPr>
      </p:pic>
      <p:pic>
        <p:nvPicPr>
          <p:cNvPr id="1156102" name="Picture 6" descr="j0233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574925" cy="2614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5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099" grpId="0"/>
      <p:bldP spid="1156100" grpId="0"/>
    </p:bldLst>
  </p:timing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7312</TotalTime>
  <Words>798</Words>
  <Application>Microsoft PowerPoint</Application>
  <PresentationFormat>On-screen Show (4:3)</PresentationFormat>
  <Paragraphs>102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2_Network</vt:lpstr>
      <vt:lpstr>In software engineering, we sometimes distinguish between "practice" and "process".</vt:lpstr>
      <vt:lpstr>What do software engineering managers say they most want from software developers and teams?</vt:lpstr>
      <vt:lpstr>What do software engineering managers say they most want from software developers and teams?</vt:lpstr>
      <vt:lpstr>If I were to give you a requirements specification for a medium-sized program, could you tell me in advance . . .</vt:lpstr>
      <vt:lpstr>Who are these people?</vt:lpstr>
      <vt:lpstr>Why do we need a Process?</vt:lpstr>
      <vt:lpstr>Why do we need a Process?</vt:lpstr>
      <vt:lpstr>What is your current software development process? What is good and bad about it? [Group exercise]</vt:lpstr>
      <vt:lpstr>In this course, you will gain experience in using a defined software process and measuring your own performance.</vt:lpstr>
      <vt:lpstr>The PSP and TSP were developed by Watts Humphrey at the Software Engineering Institute (SEI).</vt:lpstr>
      <vt:lpstr>Industry experience shows that the TSP can help teams achieve high levels of quality.</vt:lpstr>
      <vt:lpstr>By increasing predictability, the TSP helps teams to function more effectively.</vt:lpstr>
      <vt:lpstr>Data from PSP training courses show similar results for practicing software engineers and MSOE SE students.</vt:lpstr>
      <vt:lpstr>Yield is a measure of the percentage of defects removed by a specified point in the process.</vt:lpstr>
      <vt:lpstr>Testing time is a major cost in commercial software development; PSP course data shows a reduction in test time.</vt:lpstr>
      <vt:lpstr>Even with additional PSP planning and quality activities, overall productivity remains nearly constant.</vt:lpstr>
      <vt:lpstr>You can improve your own performance as a software engineer using disciplined methods, but it does take some effort.</vt:lpstr>
      <vt:lpstr>Please complete the following assignment before the start of the next class.</vt:lpstr>
      <vt:lpstr>Here are a few references on SE process, PSP, and TSP.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SE-280 Lecture</dc:title>
  <dc:subject>Intro</dc:subject>
  <dc:creator>Dr. Mark Hornick</dc:creator>
  <cp:lastModifiedBy>Mark Hornick</cp:lastModifiedBy>
  <cp:revision>843</cp:revision>
  <cp:lastPrinted>1601-01-01T00:00:00Z</cp:lastPrinted>
  <dcterms:created xsi:type="dcterms:W3CDTF">1999-09-06T21:32:20Z</dcterms:created>
  <dcterms:modified xsi:type="dcterms:W3CDTF">2010-11-29T14:47:11Z</dcterms:modified>
</cp:coreProperties>
</file>