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05" r:id="rId2"/>
    <p:sldId id="297" r:id="rId3"/>
    <p:sldId id="261" r:id="rId4"/>
    <p:sldId id="302" r:id="rId5"/>
    <p:sldId id="285" r:id="rId6"/>
    <p:sldId id="298" r:id="rId7"/>
    <p:sldId id="299" r:id="rId8"/>
    <p:sldId id="303" r:id="rId9"/>
    <p:sldId id="290" r:id="rId10"/>
    <p:sldId id="291" r:id="rId11"/>
    <p:sldId id="295" r:id="rId12"/>
    <p:sldId id="283" r:id="rId13"/>
    <p:sldId id="304" r:id="rId14"/>
    <p:sldId id="300" r:id="rId15"/>
    <p:sldId id="301" r:id="rId16"/>
    <p:sldId id="26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8" autoAdjust="0"/>
    <p:restoredTop sz="94664" autoAdjust="0"/>
  </p:normalViewPr>
  <p:slideViewPr>
    <p:cSldViewPr>
      <p:cViewPr varScale="1">
        <p:scale>
          <a:sx n="105" d="100"/>
          <a:sy n="105" d="100"/>
        </p:scale>
        <p:origin x="-10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67EA033C-6B14-4603-86E2-A127C6B4C97E}" type="datetime3">
              <a:rPr lang="en-US"/>
              <a:pPr>
                <a:defRPr/>
              </a:pPr>
              <a:t>12 December 2011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573C8601-6E20-4582-9059-7172345B6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A02B8AB-8803-4147-A68F-939B5BA20527}" type="datetime1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871292-9170-4FC5-B8A9-A980A04E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A0A74A8-572B-4D7F-B784-EF4AF0FBEF61}" type="datetime1">
              <a:rPr lang="en-US"/>
              <a:pPr/>
              <a:t>12/12/2011</a:t>
            </a:fld>
            <a:endParaRPr lang="en-US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BCA91-7D0F-4A56-AE77-4B05E97F6F04}" type="slidenum">
              <a:rPr lang="en-US"/>
              <a:pPr/>
              <a:t>3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1113" y="758825"/>
            <a:ext cx="4754562" cy="356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noFill/>
          <a:ln/>
        </p:spPr>
        <p:txBody>
          <a:bodyPr lIns="95327" tIns="47663" rIns="95327" bIns="4766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A0A74A8-572B-4D7F-B784-EF4AF0FBEF61}" type="datetime1">
              <a:rPr lang="en-US"/>
              <a:pPr/>
              <a:t>12/12/2011</a:t>
            </a:fld>
            <a:endParaRPr lang="en-US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BCA91-7D0F-4A56-AE77-4B05E97F6F04}" type="slidenum">
              <a:rPr lang="en-US"/>
              <a:pPr/>
              <a:t>4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1113" y="758825"/>
            <a:ext cx="4754562" cy="356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noFill/>
          <a:ln/>
        </p:spPr>
        <p:txBody>
          <a:bodyPr lIns="95327" tIns="47663" rIns="95327" bIns="4766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7263B06-CFC1-4796-B248-C623DC10613C}" type="datetime1">
              <a:rPr lang="en-US"/>
              <a:pPr/>
              <a:t>12/12/2011</a:t>
            </a:fld>
            <a:endParaRPr lang="en-US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FC2ED-7031-4350-837A-6906526627A7}" type="slidenum">
              <a:rPr lang="en-US"/>
              <a:pPr/>
              <a:t>11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9525" y="758825"/>
            <a:ext cx="4756150" cy="3567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noFill/>
          <a:ln/>
        </p:spPr>
        <p:txBody>
          <a:bodyPr lIns="95334" tIns="47668" rIns="95334" bIns="4766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11BC3A5-28C4-44C2-B061-7683A85E6C2D}" type="datetime1">
              <a:rPr lang="en-US"/>
              <a:pPr/>
              <a:t>12/12/2011</a:t>
            </a:fld>
            <a:endParaRPr lang="en-US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EEB9A-C6DE-42B8-B48F-49F188D60908}" type="slidenum">
              <a:rPr lang="en-US"/>
              <a:pPr/>
              <a:t>12</a:t>
            </a:fld>
            <a:endParaRPr lang="en-US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9525" y="758825"/>
            <a:ext cx="4756150" cy="3567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noFill/>
          <a:ln/>
        </p:spPr>
        <p:txBody>
          <a:bodyPr lIns="95327" tIns="47664" rIns="95327" bIns="4766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785D-5B12-4B1F-9CB7-F93F9E498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02187-7A81-4B8C-BFF3-9B7188E2B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DEE05-2DEE-4534-B312-CAD16F109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EE0E-44A9-43C3-B18F-A136E1FAB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2C65-EBD0-493F-AFDB-3460B6788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7E237-E613-4A1F-B7E3-99E1B6C47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5A8FC-6823-46B7-9448-1D38C6A854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56841-A175-48DC-81B4-412E34723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B64-FA51-4DA5-B260-ECB440C44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1EBC-33F7-47F9-96B5-4021E21F85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8C8B-82F5-4726-8C29-B8BEECC07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FC22-B010-4354-9C51-CC0972AF3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91975-CBFA-4104-82EB-B9C96E1E9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altLang="en-US"/>
              <a:t>Winter 2005</a:t>
            </a:r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511F491-B4E1-47B1-9054-B99400DE8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152" name="Picture 40" descr="MSOE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Cycle 1 </a:t>
            </a:r>
            <a:endParaRPr lang="en-US" dirty="0" smtClean="0"/>
          </a:p>
          <a:p>
            <a:r>
              <a:rPr lang="en-US" dirty="0" smtClean="0"/>
              <a:t>Process details</a:t>
            </a:r>
          </a:p>
          <a:p>
            <a:r>
              <a:rPr lang="en-US" dirty="0" smtClean="0"/>
              <a:t>Process Dashboard</a:t>
            </a:r>
          </a:p>
          <a:p>
            <a:r>
              <a:rPr lang="en-US" dirty="0" smtClean="0"/>
              <a:t>Coding vs. Testing</a:t>
            </a:r>
          </a:p>
          <a:p>
            <a:r>
              <a:rPr lang="en-US" dirty="0" smtClean="0"/>
              <a:t>???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980DD-06E6-470C-B487-A9739A38B64D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CED81-FE60-4AA4-8B37-6FF37E44741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Percentile Method Example</a:t>
            </a:r>
          </a:p>
        </p:txBody>
      </p:sp>
      <p:graphicFrame>
        <p:nvGraphicFramePr>
          <p:cNvPr id="1221635" name="Group 3"/>
          <p:cNvGraphicFramePr>
            <a:graphicFrameLocks noGrp="1"/>
          </p:cNvGraphicFramePr>
          <p:nvPr/>
        </p:nvGraphicFramePr>
        <p:xfrm>
          <a:off x="457200" y="914400"/>
          <a:ext cx="5715000" cy="51206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828800"/>
                <a:gridCol w="17526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Size/item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1712" name="AutoShape 80"/>
          <p:cNvSpPr>
            <a:spLocks/>
          </p:cNvSpPr>
          <p:nvPr/>
        </p:nvSpPr>
        <p:spPr bwMode="blackWhite">
          <a:xfrm>
            <a:off x="7086600" y="2871788"/>
            <a:ext cx="1752600" cy="457200"/>
          </a:xfrm>
          <a:prstGeom prst="borderCallout2">
            <a:avLst>
              <a:gd name="adj1" fmla="val 25000"/>
              <a:gd name="adj2" fmla="val -4347"/>
              <a:gd name="adj3" fmla="val 25000"/>
              <a:gd name="adj4" fmla="val -27810"/>
              <a:gd name="adj5" fmla="val 175000"/>
              <a:gd name="adj6" fmla="val -520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400"/>
              <a:t>M (median)</a:t>
            </a:r>
          </a:p>
        </p:txBody>
      </p:sp>
      <p:sp>
        <p:nvSpPr>
          <p:cNvPr id="1221713" name="AutoShape 81"/>
          <p:cNvSpPr>
            <a:spLocks/>
          </p:cNvSpPr>
          <p:nvPr/>
        </p:nvSpPr>
        <p:spPr bwMode="blackWhite">
          <a:xfrm>
            <a:off x="7086600" y="457200"/>
            <a:ext cx="1752600" cy="457200"/>
          </a:xfrm>
          <a:prstGeom prst="borderCallout2">
            <a:avLst>
              <a:gd name="adj1" fmla="val 25000"/>
              <a:gd name="adj2" fmla="val -4347"/>
              <a:gd name="adj3" fmla="val 25000"/>
              <a:gd name="adj4" fmla="val -27810"/>
              <a:gd name="adj5" fmla="val 232292"/>
              <a:gd name="adj6" fmla="val -520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400"/>
              <a:t>VS (min)</a:t>
            </a:r>
          </a:p>
        </p:txBody>
      </p:sp>
      <p:sp>
        <p:nvSpPr>
          <p:cNvPr id="1221714" name="AutoShape 82"/>
          <p:cNvSpPr>
            <a:spLocks/>
          </p:cNvSpPr>
          <p:nvPr/>
        </p:nvSpPr>
        <p:spPr bwMode="blackWhite">
          <a:xfrm>
            <a:off x="7086600" y="5257800"/>
            <a:ext cx="1752600" cy="457200"/>
          </a:xfrm>
          <a:prstGeom prst="borderCallout2">
            <a:avLst>
              <a:gd name="adj1" fmla="val 25000"/>
              <a:gd name="adj2" fmla="val -4347"/>
              <a:gd name="adj3" fmla="val 25000"/>
              <a:gd name="adj4" fmla="val -27444"/>
              <a:gd name="adj5" fmla="val 137153"/>
              <a:gd name="adj6" fmla="val -5126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400"/>
              <a:t>VL (max)</a:t>
            </a:r>
          </a:p>
        </p:txBody>
      </p:sp>
      <p:sp>
        <p:nvSpPr>
          <p:cNvPr id="1221715" name="AutoShape 83"/>
          <p:cNvSpPr>
            <a:spLocks/>
          </p:cNvSpPr>
          <p:nvPr/>
        </p:nvSpPr>
        <p:spPr bwMode="blackWhite">
          <a:xfrm>
            <a:off x="7086600" y="1676400"/>
            <a:ext cx="1752600" cy="457200"/>
          </a:xfrm>
          <a:prstGeom prst="borderCallout2">
            <a:avLst>
              <a:gd name="adj1" fmla="val 25000"/>
              <a:gd name="adj2" fmla="val -4347"/>
              <a:gd name="adj3" fmla="val 25000"/>
              <a:gd name="adj4" fmla="val -27810"/>
              <a:gd name="adj5" fmla="val 194097"/>
              <a:gd name="adj6" fmla="val -520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400"/>
              <a:t>S (25</a:t>
            </a:r>
            <a:r>
              <a:rPr lang="en-US" sz="2400" baseline="30000"/>
              <a:t>th</a:t>
            </a:r>
            <a:r>
              <a:rPr lang="en-US" sz="2400"/>
              <a:t> %)</a:t>
            </a:r>
          </a:p>
        </p:txBody>
      </p:sp>
      <p:sp>
        <p:nvSpPr>
          <p:cNvPr id="1221716" name="AutoShape 84"/>
          <p:cNvSpPr>
            <a:spLocks/>
          </p:cNvSpPr>
          <p:nvPr/>
        </p:nvSpPr>
        <p:spPr bwMode="blackWhite">
          <a:xfrm>
            <a:off x="7086600" y="4038600"/>
            <a:ext cx="1752600" cy="457200"/>
          </a:xfrm>
          <a:prstGeom prst="borderCallout2">
            <a:avLst>
              <a:gd name="adj1" fmla="val 25000"/>
              <a:gd name="adj2" fmla="val -4347"/>
              <a:gd name="adj3" fmla="val 25000"/>
              <a:gd name="adj4" fmla="val -28171"/>
              <a:gd name="adj5" fmla="val 165625"/>
              <a:gd name="adj6" fmla="val -5289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400"/>
              <a:t>L (75</a:t>
            </a:r>
            <a:r>
              <a:rPr lang="en-US" sz="2400" baseline="30000"/>
              <a:t>th</a:t>
            </a:r>
            <a:r>
              <a:rPr lang="en-US" sz="2400"/>
              <a:t> 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712" grpId="0" animBg="1"/>
      <p:bldP spid="1221713" grpId="0" animBg="1"/>
      <p:bldP spid="1221714" grpId="0" animBg="1"/>
      <p:bldP spid="1221715" grpId="0" animBg="1"/>
      <p:bldP spid="12217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42E50-C332-4AB7-98F1-3B07003DBE5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1295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Getting Category-Size Data</a:t>
            </a:r>
          </a:p>
        </p:txBody>
      </p:sp>
      <p:sp>
        <p:nvSpPr>
          <p:cNvPr id="1232899" name="Text Box 3"/>
          <p:cNvSpPr txBox="1">
            <a:spLocks noChangeArrowheads="1"/>
          </p:cNvSpPr>
          <p:nvPr/>
        </p:nvSpPr>
        <p:spPr bwMode="blackWhite">
          <a:xfrm>
            <a:off x="6781800" y="3733800"/>
            <a:ext cx="1828800" cy="417513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Text, page 133</a:t>
            </a:r>
          </a:p>
        </p:txBody>
      </p:sp>
      <p:graphicFrame>
        <p:nvGraphicFramePr>
          <p:cNvPr id="1232900" name="Object 4"/>
          <p:cNvGraphicFramePr>
            <a:graphicFrameLocks noChangeAspect="1"/>
          </p:cNvGraphicFramePr>
          <p:nvPr/>
        </p:nvGraphicFramePr>
        <p:xfrm>
          <a:off x="381000" y="1765300"/>
          <a:ext cx="7772400" cy="4635500"/>
        </p:xfrm>
        <a:graphic>
          <a:graphicData uri="http://schemas.openxmlformats.org/presentationml/2006/ole">
            <p:oleObj spid="_x0000_s2050" name="Chart" r:id="rId4" imgW="7772400" imgH="4629302" progId="MSGraph.Chart.8">
              <p:embed followColorScheme="full"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1752600"/>
            <a:ext cx="1905000" cy="609600"/>
            <a:chOff x="1200" y="1344"/>
            <a:chExt cx="1200" cy="384"/>
          </a:xfrm>
        </p:grpSpPr>
        <p:sp>
          <p:nvSpPr>
            <p:cNvPr id="2073" name="Line 6"/>
            <p:cNvSpPr>
              <a:spLocks noChangeShapeType="1"/>
            </p:cNvSpPr>
            <p:nvPr/>
          </p:nvSpPr>
          <p:spPr bwMode="auto">
            <a:xfrm>
              <a:off x="1200" y="172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Text Box 7"/>
            <p:cNvSpPr txBox="1">
              <a:spLocks noChangeArrowheads="1"/>
            </p:cNvSpPr>
            <p:nvPr/>
          </p:nvSpPr>
          <p:spPr bwMode="auto">
            <a:xfrm>
              <a:off x="1536" y="1344"/>
              <a:ext cx="414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/>
                <a:t>VS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19800" y="1752600"/>
            <a:ext cx="1905000" cy="609600"/>
            <a:chOff x="3984" y="1344"/>
            <a:chExt cx="1200" cy="384"/>
          </a:xfrm>
        </p:grpSpPr>
        <p:sp>
          <p:nvSpPr>
            <p:cNvPr id="2071" name="Line 9"/>
            <p:cNvSpPr>
              <a:spLocks noChangeShapeType="1"/>
            </p:cNvSpPr>
            <p:nvPr/>
          </p:nvSpPr>
          <p:spPr bwMode="auto">
            <a:xfrm>
              <a:off x="3984" y="172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Text Box 10"/>
            <p:cNvSpPr txBox="1">
              <a:spLocks noChangeArrowheads="1"/>
            </p:cNvSpPr>
            <p:nvPr/>
          </p:nvSpPr>
          <p:spPr bwMode="auto">
            <a:xfrm>
              <a:off x="4368" y="1344"/>
              <a:ext cx="39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/>
                <a:t>VL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126038" y="2133600"/>
            <a:ext cx="893762" cy="609600"/>
            <a:chOff x="3421" y="1200"/>
            <a:chExt cx="563" cy="384"/>
          </a:xfrm>
        </p:grpSpPr>
        <p:sp>
          <p:nvSpPr>
            <p:cNvPr id="2069" name="Line 12"/>
            <p:cNvSpPr>
              <a:spLocks noChangeShapeType="1"/>
            </p:cNvSpPr>
            <p:nvPr/>
          </p:nvSpPr>
          <p:spPr bwMode="auto">
            <a:xfrm>
              <a:off x="3421" y="158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Text Box 13"/>
            <p:cNvSpPr txBox="1">
              <a:spLocks noChangeArrowheads="1"/>
            </p:cNvSpPr>
            <p:nvPr/>
          </p:nvSpPr>
          <p:spPr bwMode="auto">
            <a:xfrm>
              <a:off x="3552" y="1200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/>
                <a:t>L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514725" y="2133600"/>
            <a:ext cx="895350" cy="609600"/>
            <a:chOff x="2406" y="1200"/>
            <a:chExt cx="564" cy="384"/>
          </a:xfrm>
        </p:grpSpPr>
        <p:sp>
          <p:nvSpPr>
            <p:cNvPr id="2067" name="Line 15"/>
            <p:cNvSpPr>
              <a:spLocks noChangeShapeType="1"/>
            </p:cNvSpPr>
            <p:nvPr/>
          </p:nvSpPr>
          <p:spPr bwMode="auto">
            <a:xfrm>
              <a:off x="2406" y="1584"/>
              <a:ext cx="5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Text Box 16"/>
            <p:cNvSpPr txBox="1">
              <a:spLocks noChangeArrowheads="1"/>
            </p:cNvSpPr>
            <p:nvPr/>
          </p:nvSpPr>
          <p:spPr bwMode="auto">
            <a:xfrm>
              <a:off x="2544" y="1200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/>
                <a:t>S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319588" y="1905000"/>
            <a:ext cx="895350" cy="609600"/>
            <a:chOff x="2913" y="1056"/>
            <a:chExt cx="564" cy="384"/>
          </a:xfrm>
        </p:grpSpPr>
        <p:sp>
          <p:nvSpPr>
            <p:cNvPr id="2065" name="Line 18"/>
            <p:cNvSpPr>
              <a:spLocks noChangeShapeType="1"/>
            </p:cNvSpPr>
            <p:nvPr/>
          </p:nvSpPr>
          <p:spPr bwMode="auto">
            <a:xfrm>
              <a:off x="2913" y="1440"/>
              <a:ext cx="5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Text Box 19"/>
            <p:cNvSpPr txBox="1">
              <a:spLocks noChangeArrowheads="1"/>
            </p:cNvSpPr>
            <p:nvPr/>
          </p:nvSpPr>
          <p:spPr bwMode="auto">
            <a:xfrm>
              <a:off x="3072" y="105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/>
                <a:t>M</a:t>
              </a:r>
            </a:p>
          </p:txBody>
        </p:sp>
      </p:grp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3581400" y="2057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5943600" y="2057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4343400" y="206375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5181600" y="2057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00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00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99" grpId="0" animBg="1" autoUpdateAnimBg="0"/>
      <p:bldOleChart spid="1232900" grpId="0" bld="series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5BB6E-84DE-4F24-86DE-EC0C2DDD5CA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dirty="0" smtClean="0"/>
              <a:t>When size and time measures </a:t>
            </a:r>
            <a:r>
              <a:rPr lang="en-US" sz="3200" i="1" dirty="0" smtClean="0"/>
              <a:t>correlate adequately</a:t>
            </a:r>
            <a:r>
              <a:rPr lang="en-US" sz="3200" dirty="0" smtClean="0"/>
              <a:t>, we can use a size estimate to make a time estimate.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820738" y="2092325"/>
          <a:ext cx="7426325" cy="3773488"/>
        </p:xfrm>
        <a:graphic>
          <a:graphicData uri="http://schemas.openxmlformats.org/presentationml/2006/ole">
            <p:oleObj spid="_x0000_s5122" name="Chart" r:id="rId4" imgW="7772400" imgH="4629302" progId="MSGraph.Chart.8">
              <p:embed followColorScheme="full"/>
            </p:oleObj>
          </a:graphicData>
        </a:graphic>
      </p:graphicFrame>
      <p:sp>
        <p:nvSpPr>
          <p:cNvPr id="1208324" name="Line 4"/>
          <p:cNvSpPr>
            <a:spLocks noChangeShapeType="1"/>
          </p:cNvSpPr>
          <p:nvPr/>
        </p:nvSpPr>
        <p:spPr bwMode="auto">
          <a:xfrm flipV="1">
            <a:off x="1828800" y="2895600"/>
            <a:ext cx="67056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08325" name="Line 5"/>
          <p:cNvSpPr>
            <a:spLocks noChangeShapeType="1"/>
          </p:cNvSpPr>
          <p:nvPr/>
        </p:nvSpPr>
        <p:spPr bwMode="auto">
          <a:xfrm flipV="1">
            <a:off x="4953000" y="3886200"/>
            <a:ext cx="0" cy="1219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08326" name="Line 6"/>
          <p:cNvSpPr>
            <a:spLocks noChangeShapeType="1"/>
          </p:cNvSpPr>
          <p:nvPr/>
        </p:nvSpPr>
        <p:spPr bwMode="auto">
          <a:xfrm flipH="1">
            <a:off x="1828800" y="3886200"/>
            <a:ext cx="3124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08328" name="Text Box 8"/>
          <p:cNvSpPr txBox="1">
            <a:spLocks noChangeArrowheads="1"/>
          </p:cNvSpPr>
          <p:nvPr/>
        </p:nvSpPr>
        <p:spPr bwMode="blackWhite">
          <a:xfrm>
            <a:off x="2743200" y="1981200"/>
            <a:ext cx="60198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FF"/>
                </a:solidFill>
              </a:rPr>
              <a:t>A similar </a:t>
            </a:r>
            <a:r>
              <a:rPr lang="en-US" sz="2000" dirty="0" smtClean="0">
                <a:solidFill>
                  <a:srgbClr val="0000FF"/>
                </a:solidFill>
              </a:rPr>
              <a:t>approach allows </a:t>
            </a:r>
            <a:r>
              <a:rPr lang="en-US" sz="2000" dirty="0">
                <a:solidFill>
                  <a:srgbClr val="0000FF"/>
                </a:solidFill>
              </a:rPr>
              <a:t>estimation of overall </a:t>
            </a:r>
            <a:r>
              <a:rPr lang="en-US" sz="2000" b="1" dirty="0">
                <a:solidFill>
                  <a:srgbClr val="0000FF"/>
                </a:solidFill>
              </a:rPr>
              <a:t>development time </a:t>
            </a:r>
            <a:r>
              <a:rPr lang="en-US" sz="2000" dirty="0">
                <a:solidFill>
                  <a:srgbClr val="0000FF"/>
                </a:solidFill>
              </a:rPr>
              <a:t>based on proxy size estimate (using a different set of regression parameters).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0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0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08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24" grpId="0" animBg="1"/>
      <p:bldP spid="1208325" grpId="0" animBg="1"/>
      <p:bldP spid="1208326" grpId="0" animBg="1"/>
      <p:bldP spid="12083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When size and time measures </a:t>
            </a:r>
            <a:r>
              <a:rPr lang="en-US" sz="2800" i="1" dirty="0" smtClean="0"/>
              <a:t>correlate adequately</a:t>
            </a:r>
            <a:r>
              <a:rPr lang="en-US" sz="2800" dirty="0" smtClean="0"/>
              <a:t>, </a:t>
            </a:r>
            <a:r>
              <a:rPr lang="en-US" sz="2800" dirty="0"/>
              <a:t>we can use a size estimate to make a time estimate.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057400"/>
            <a:ext cx="4800600" cy="2286000"/>
            <a:chOff x="912" y="1296"/>
            <a:chExt cx="3024" cy="1440"/>
          </a:xfrm>
        </p:grpSpPr>
        <p:sp>
          <p:nvSpPr>
            <p:cNvPr id="356357" name="Line 5"/>
            <p:cNvSpPr>
              <a:spLocks noChangeShapeType="1"/>
            </p:cNvSpPr>
            <p:nvPr/>
          </p:nvSpPr>
          <p:spPr bwMode="auto">
            <a:xfrm>
              <a:off x="1248" y="129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6358" name="Line 6"/>
            <p:cNvSpPr>
              <a:spLocks noChangeShapeType="1"/>
            </p:cNvSpPr>
            <p:nvPr/>
          </p:nvSpPr>
          <p:spPr bwMode="auto">
            <a:xfrm>
              <a:off x="912" y="2640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6360" name="AutoShape 8"/>
            <p:cNvSpPr>
              <a:spLocks noChangeArrowheads="1"/>
            </p:cNvSpPr>
            <p:nvPr/>
          </p:nvSpPr>
          <p:spPr bwMode="auto">
            <a:xfrm>
              <a:off x="2544" y="1344"/>
              <a:ext cx="192" cy="240"/>
            </a:xfrm>
            <a:prstGeom prst="sun">
              <a:avLst>
                <a:gd name="adj" fmla="val 25000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364" name="Line 12"/>
          <p:cNvSpPr>
            <a:spLocks noChangeShapeType="1"/>
          </p:cNvSpPr>
          <p:nvPr/>
        </p:nvSpPr>
        <p:spPr bwMode="auto">
          <a:xfrm flipV="1">
            <a:off x="1981200" y="1447800"/>
            <a:ext cx="4419600" cy="228600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365" name="Text Box 13"/>
          <p:cNvSpPr txBox="1">
            <a:spLocks noChangeArrowheads="1"/>
          </p:cNvSpPr>
          <p:nvPr/>
        </p:nvSpPr>
        <p:spPr bwMode="auto">
          <a:xfrm>
            <a:off x="3962400" y="41910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Size</a:t>
            </a:r>
            <a:endParaRPr lang="en-US" sz="2400" dirty="0"/>
          </a:p>
        </p:txBody>
      </p:sp>
      <p:sp>
        <p:nvSpPr>
          <p:cNvPr id="356366" name="Text Box 14"/>
          <p:cNvSpPr txBox="1">
            <a:spLocks noChangeArrowheads="1"/>
          </p:cNvSpPr>
          <p:nvPr/>
        </p:nvSpPr>
        <p:spPr bwMode="auto">
          <a:xfrm>
            <a:off x="0" y="26670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Estimated Time</a:t>
            </a:r>
            <a:br>
              <a:rPr lang="en-US" dirty="0" smtClean="0"/>
            </a:br>
            <a:endParaRPr lang="en-US" sz="1400" dirty="0"/>
          </a:p>
        </p:txBody>
      </p:sp>
      <p:graphicFrame>
        <p:nvGraphicFramePr>
          <p:cNvPr id="356368" name="Object 16"/>
          <p:cNvGraphicFramePr>
            <a:graphicFrameLocks noChangeAspect="1"/>
          </p:cNvGraphicFramePr>
          <p:nvPr/>
        </p:nvGraphicFramePr>
        <p:xfrm>
          <a:off x="6480175" y="2249488"/>
          <a:ext cx="2281238" cy="673100"/>
        </p:xfrm>
        <a:graphic>
          <a:graphicData uri="http://schemas.openxmlformats.org/presentationml/2006/ole">
            <p:oleObj spid="_x0000_s75778" name="Equation" r:id="rId3" imgW="774360" imgH="228600" progId="Equation.3">
              <p:embed/>
            </p:oleObj>
          </a:graphicData>
        </a:graphic>
      </p:graphicFrame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5181600" y="33528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Data points for previous development cycles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29200" y="2133600"/>
            <a:ext cx="1143000" cy="1219200"/>
            <a:chOff x="3168" y="1344"/>
            <a:chExt cx="720" cy="768"/>
          </a:xfrm>
        </p:grpSpPr>
        <p:sp>
          <p:nvSpPr>
            <p:cNvPr id="356371" name="Line 19"/>
            <p:cNvSpPr>
              <a:spLocks noChangeShapeType="1"/>
            </p:cNvSpPr>
            <p:nvPr/>
          </p:nvSpPr>
          <p:spPr bwMode="auto">
            <a:xfrm flipH="1" flipV="1">
              <a:off x="3744" y="153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6372" name="Line 20"/>
            <p:cNvSpPr>
              <a:spLocks noChangeShapeType="1"/>
            </p:cNvSpPr>
            <p:nvPr/>
          </p:nvSpPr>
          <p:spPr bwMode="auto">
            <a:xfrm flipH="1" flipV="1">
              <a:off x="3312" y="1344"/>
              <a:ext cx="38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6373" name="Line 21"/>
            <p:cNvSpPr>
              <a:spLocks noChangeShapeType="1"/>
            </p:cNvSpPr>
            <p:nvPr/>
          </p:nvSpPr>
          <p:spPr bwMode="auto">
            <a:xfrm flipH="1" flipV="1">
              <a:off x="3168" y="1872"/>
              <a:ext cx="33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648200" y="2514600"/>
            <a:ext cx="304800" cy="381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5638800" y="1981200"/>
            <a:ext cx="304800" cy="381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5029200" y="1676400"/>
            <a:ext cx="304800" cy="381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2743200" y="2895600"/>
            <a:ext cx="304800" cy="381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64" grpId="0" animBg="1"/>
      <p:bldP spid="356365" grpId="0"/>
      <p:bldP spid="356366" grpId="0"/>
      <p:bldP spid="3563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610600" cy="195897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389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 the Process Dashboard, we normally use a wizard to make size and time estimates.</a:t>
            </a:r>
          </a:p>
        </p:txBody>
      </p:sp>
      <p:pic>
        <p:nvPicPr>
          <p:cNvPr id="389124" name="Picture 4"/>
          <p:cNvPicPr>
            <a:picLocks noChangeAspect="1" noChangeArrowheads="1"/>
          </p:cNvPicPr>
          <p:nvPr/>
        </p:nvPicPr>
        <p:blipFill>
          <a:blip r:embed="rId3" cstate="print"/>
          <a:srcRect t="8197" b="11475"/>
          <a:stretch>
            <a:fillRect/>
          </a:stretch>
        </p:blipFill>
        <p:spPr bwMode="auto">
          <a:xfrm>
            <a:off x="1295400" y="1600200"/>
            <a:ext cx="6705600" cy="37338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</p:pic>
      <p:pic>
        <p:nvPicPr>
          <p:cNvPr id="389125" name="Picture 5"/>
          <p:cNvPicPr>
            <a:picLocks noChangeAspect="1" noChangeArrowheads="1"/>
          </p:cNvPicPr>
          <p:nvPr/>
        </p:nvPicPr>
        <p:blipFill>
          <a:blip r:embed="rId4" cstate="print"/>
          <a:srcRect t="10736" r="4456"/>
          <a:stretch>
            <a:fillRect/>
          </a:stretch>
        </p:blipFill>
        <p:spPr bwMode="auto">
          <a:xfrm>
            <a:off x="685800" y="2438400"/>
            <a:ext cx="6019800" cy="34036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</p:pic>
      <p:pic>
        <p:nvPicPr>
          <p:cNvPr id="389126" name="Picture 6"/>
          <p:cNvPicPr>
            <a:picLocks noChangeAspect="1" noChangeArrowheads="1"/>
          </p:cNvPicPr>
          <p:nvPr/>
        </p:nvPicPr>
        <p:blipFill>
          <a:blip r:embed="rId5" cstate="print"/>
          <a:srcRect t="9100" r="3465" b="7465"/>
          <a:stretch>
            <a:fillRect/>
          </a:stretch>
        </p:blipFill>
        <p:spPr bwMode="auto">
          <a:xfrm>
            <a:off x="1828800" y="2819400"/>
            <a:ext cx="6134100" cy="3208338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</p:pic>
      <p:pic>
        <p:nvPicPr>
          <p:cNvPr id="389127" name="Picture 7"/>
          <p:cNvPicPr>
            <a:picLocks noChangeAspect="1" noChangeArrowheads="1"/>
          </p:cNvPicPr>
          <p:nvPr/>
        </p:nvPicPr>
        <p:blipFill>
          <a:blip r:embed="rId6" cstate="print"/>
          <a:srcRect t="11259" r="1485" b="9322"/>
          <a:stretch>
            <a:fillRect/>
          </a:stretch>
        </p:blipFill>
        <p:spPr bwMode="auto">
          <a:xfrm>
            <a:off x="2362200" y="3733800"/>
            <a:ext cx="6553200" cy="2700338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43063"/>
            <a:ext cx="6553200" cy="372745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390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When the wizard completes, the estimating parameters and results are displayed in the size estimating template.</a:t>
            </a: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6019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3300"/>
                </a:solidFill>
              </a:rPr>
              <a:t>The available historical data may limit the choice of estimating methods; we'll discuss this in more detail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CB12B0-EEF2-4B3C-82BE-8377C3AF16E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Advantages of using a defined estimating method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You have known practices that you can work to improve</a:t>
            </a:r>
          </a:p>
          <a:p>
            <a:pPr eaLnBrk="1" hangingPunct="1"/>
            <a:r>
              <a:rPr lang="en-US" sz="2600" dirty="0" smtClean="0"/>
              <a:t>It provides a framework for gathering estimating data</a:t>
            </a:r>
          </a:p>
          <a:p>
            <a:pPr eaLnBrk="1" hangingPunct="1"/>
            <a:r>
              <a:rPr lang="en-US" sz="2600" dirty="0" smtClean="0"/>
              <a:t>By using consistent methods and historical data, your estimates will become more consistent</a:t>
            </a:r>
          </a:p>
        </p:txBody>
      </p:sp>
      <p:pic>
        <p:nvPicPr>
          <p:cNvPr id="7" name="Picture 3" descr="bd0555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343400"/>
            <a:ext cx="2449396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already discussed the overall PSP planning process.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52800" y="1600200"/>
            <a:ext cx="5181600" cy="3238500"/>
            <a:chOff x="288" y="720"/>
            <a:chExt cx="4992" cy="3120"/>
          </a:xfrm>
        </p:grpSpPr>
        <p:sp>
          <p:nvSpPr>
            <p:cNvPr id="375812" name="Rectangle 4"/>
            <p:cNvSpPr>
              <a:spLocks noChangeArrowheads="1"/>
            </p:cNvSpPr>
            <p:nvPr/>
          </p:nvSpPr>
          <p:spPr bwMode="auto">
            <a:xfrm>
              <a:off x="288" y="720"/>
              <a:ext cx="2640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Define requirements</a:t>
              </a:r>
            </a:p>
          </p:txBody>
        </p:sp>
        <p:sp>
          <p:nvSpPr>
            <p:cNvPr id="375813" name="Rectangle 5"/>
            <p:cNvSpPr>
              <a:spLocks noChangeArrowheads="1"/>
            </p:cNvSpPr>
            <p:nvPr/>
          </p:nvSpPr>
          <p:spPr bwMode="auto">
            <a:xfrm>
              <a:off x="288" y="1200"/>
              <a:ext cx="2640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Make conceptual design</a:t>
              </a:r>
            </a:p>
          </p:txBody>
        </p:sp>
        <p:sp>
          <p:nvSpPr>
            <p:cNvPr id="375814" name="Rectangle 6"/>
            <p:cNvSpPr>
              <a:spLocks noChangeArrowheads="1"/>
            </p:cNvSpPr>
            <p:nvPr/>
          </p:nvSpPr>
          <p:spPr bwMode="auto">
            <a:xfrm>
              <a:off x="288" y="1680"/>
              <a:ext cx="2640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Estimate size</a:t>
              </a:r>
            </a:p>
          </p:txBody>
        </p:sp>
        <p:sp>
          <p:nvSpPr>
            <p:cNvPr id="375815" name="Rectangle 7"/>
            <p:cNvSpPr>
              <a:spLocks noChangeArrowheads="1"/>
            </p:cNvSpPr>
            <p:nvPr/>
          </p:nvSpPr>
          <p:spPr bwMode="auto">
            <a:xfrm>
              <a:off x="288" y="2304"/>
              <a:ext cx="2640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Estimate effort</a:t>
              </a:r>
            </a:p>
          </p:txBody>
        </p:sp>
        <p:sp>
          <p:nvSpPr>
            <p:cNvPr id="375816" name="Rectangle 8"/>
            <p:cNvSpPr>
              <a:spLocks noChangeArrowheads="1"/>
            </p:cNvSpPr>
            <p:nvPr/>
          </p:nvSpPr>
          <p:spPr bwMode="auto">
            <a:xfrm>
              <a:off x="288" y="2976"/>
              <a:ext cx="2640" cy="28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Produce schedule</a:t>
              </a:r>
            </a:p>
          </p:txBody>
        </p:sp>
        <p:sp>
          <p:nvSpPr>
            <p:cNvPr id="375817" name="Rectangle 9"/>
            <p:cNvSpPr>
              <a:spLocks noChangeArrowheads="1"/>
            </p:cNvSpPr>
            <p:nvPr/>
          </p:nvSpPr>
          <p:spPr bwMode="auto">
            <a:xfrm>
              <a:off x="288" y="3552"/>
              <a:ext cx="2640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Develop product</a:t>
              </a:r>
            </a:p>
          </p:txBody>
        </p:sp>
        <p:sp>
          <p:nvSpPr>
            <p:cNvPr id="375818" name="Rectangle 10"/>
            <p:cNvSpPr>
              <a:spLocks noChangeArrowheads="1"/>
            </p:cNvSpPr>
            <p:nvPr/>
          </p:nvSpPr>
          <p:spPr bwMode="auto">
            <a:xfrm>
              <a:off x="3264" y="3552"/>
              <a:ext cx="177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Analyze data</a:t>
              </a:r>
            </a:p>
          </p:txBody>
        </p:sp>
        <p:sp>
          <p:nvSpPr>
            <p:cNvPr id="375819" name="Oval 11"/>
            <p:cNvSpPr>
              <a:spLocks noChangeArrowheads="1"/>
            </p:cNvSpPr>
            <p:nvPr/>
          </p:nvSpPr>
          <p:spPr bwMode="auto">
            <a:xfrm>
              <a:off x="3312" y="2880"/>
              <a:ext cx="1968" cy="48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Resources available</a:t>
              </a:r>
            </a:p>
          </p:txBody>
        </p:sp>
        <p:sp>
          <p:nvSpPr>
            <p:cNvPr id="375820" name="Oval 12"/>
            <p:cNvSpPr>
              <a:spLocks noChangeArrowheads="1"/>
            </p:cNvSpPr>
            <p:nvPr/>
          </p:nvSpPr>
          <p:spPr bwMode="auto">
            <a:xfrm>
              <a:off x="3312" y="2208"/>
              <a:ext cx="1968" cy="4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Productivity database</a:t>
              </a:r>
            </a:p>
          </p:txBody>
        </p:sp>
        <p:sp>
          <p:nvSpPr>
            <p:cNvPr id="375821" name="Oval 13"/>
            <p:cNvSpPr>
              <a:spLocks noChangeArrowheads="1"/>
            </p:cNvSpPr>
            <p:nvPr/>
          </p:nvSpPr>
          <p:spPr bwMode="auto">
            <a:xfrm>
              <a:off x="3312" y="1584"/>
              <a:ext cx="1968" cy="4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Size database</a:t>
              </a:r>
            </a:p>
          </p:txBody>
        </p:sp>
        <p:cxnSp>
          <p:nvCxnSpPr>
            <p:cNvPr id="375822" name="AutoShape 14"/>
            <p:cNvCxnSpPr>
              <a:cxnSpLocks noChangeShapeType="1"/>
              <a:stCxn id="375812" idx="2"/>
              <a:endCxn id="375813" idx="0"/>
            </p:cNvCxnSpPr>
            <p:nvPr/>
          </p:nvCxnSpPr>
          <p:spPr bwMode="auto">
            <a:xfrm>
              <a:off x="1608" y="1008"/>
              <a:ext cx="0" cy="1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3" name="AutoShape 15"/>
            <p:cNvCxnSpPr>
              <a:cxnSpLocks noChangeShapeType="1"/>
              <a:stCxn id="375813" idx="2"/>
              <a:endCxn id="375814" idx="0"/>
            </p:cNvCxnSpPr>
            <p:nvPr/>
          </p:nvCxnSpPr>
          <p:spPr bwMode="auto">
            <a:xfrm>
              <a:off x="1608" y="1488"/>
              <a:ext cx="0" cy="1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4" name="AutoShape 16"/>
            <p:cNvCxnSpPr>
              <a:cxnSpLocks noChangeShapeType="1"/>
              <a:stCxn id="375814" idx="2"/>
              <a:endCxn id="375815" idx="0"/>
            </p:cNvCxnSpPr>
            <p:nvPr/>
          </p:nvCxnSpPr>
          <p:spPr bwMode="auto">
            <a:xfrm>
              <a:off x="1608" y="1968"/>
              <a:ext cx="0" cy="3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5" name="AutoShape 17"/>
            <p:cNvCxnSpPr>
              <a:cxnSpLocks noChangeShapeType="1"/>
              <a:stCxn id="375815" idx="2"/>
              <a:endCxn id="375816" idx="0"/>
            </p:cNvCxnSpPr>
            <p:nvPr/>
          </p:nvCxnSpPr>
          <p:spPr bwMode="auto">
            <a:xfrm>
              <a:off x="1608" y="2592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6" name="AutoShape 18"/>
            <p:cNvCxnSpPr>
              <a:cxnSpLocks noChangeShapeType="1"/>
              <a:stCxn id="375816" idx="2"/>
              <a:endCxn id="375817" idx="0"/>
            </p:cNvCxnSpPr>
            <p:nvPr/>
          </p:nvCxnSpPr>
          <p:spPr bwMode="auto">
            <a:xfrm>
              <a:off x="1608" y="3264"/>
              <a:ext cx="0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7" name="AutoShape 19"/>
            <p:cNvCxnSpPr>
              <a:cxnSpLocks noChangeShapeType="1"/>
              <a:stCxn id="375821" idx="2"/>
              <a:endCxn id="375814" idx="3"/>
            </p:cNvCxnSpPr>
            <p:nvPr/>
          </p:nvCxnSpPr>
          <p:spPr bwMode="auto">
            <a:xfrm flipH="1">
              <a:off x="2928" y="1824"/>
              <a:ext cx="38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8" name="AutoShape 20"/>
            <p:cNvCxnSpPr>
              <a:cxnSpLocks noChangeShapeType="1"/>
              <a:stCxn id="375820" idx="2"/>
              <a:endCxn id="375815" idx="3"/>
            </p:cNvCxnSpPr>
            <p:nvPr/>
          </p:nvCxnSpPr>
          <p:spPr bwMode="auto">
            <a:xfrm flipH="1">
              <a:off x="2928" y="2448"/>
              <a:ext cx="38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29" name="AutoShape 21"/>
            <p:cNvCxnSpPr>
              <a:cxnSpLocks noChangeShapeType="1"/>
              <a:stCxn id="375819" idx="2"/>
              <a:endCxn id="375816" idx="3"/>
            </p:cNvCxnSpPr>
            <p:nvPr/>
          </p:nvCxnSpPr>
          <p:spPr bwMode="auto">
            <a:xfrm flipH="1">
              <a:off x="2928" y="3120"/>
              <a:ext cx="38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cxnSp>
          <p:nvCxnSpPr>
            <p:cNvPr id="375830" name="AutoShape 22"/>
            <p:cNvCxnSpPr>
              <a:cxnSpLocks noChangeShapeType="1"/>
              <a:stCxn id="375817" idx="3"/>
              <a:endCxn id="375818" idx="1"/>
            </p:cNvCxnSpPr>
            <p:nvPr/>
          </p:nvCxnSpPr>
          <p:spPr bwMode="auto">
            <a:xfrm>
              <a:off x="2928" y="3696"/>
              <a:ext cx="33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</p:cxn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5040" y="1824"/>
              <a:ext cx="240" cy="1872"/>
              <a:chOff x="5040" y="1824"/>
              <a:chExt cx="240" cy="1872"/>
            </a:xfrm>
          </p:grpSpPr>
          <p:cxnSp>
            <p:nvCxnSpPr>
              <p:cNvPr id="375832" name="AutoShape 24"/>
              <p:cNvCxnSpPr>
                <a:cxnSpLocks noChangeShapeType="1"/>
                <a:stCxn id="375818" idx="3"/>
                <a:endCxn id="375819" idx="6"/>
              </p:cNvCxnSpPr>
              <p:nvPr/>
            </p:nvCxnSpPr>
            <p:spPr bwMode="auto">
              <a:xfrm flipV="1">
                <a:off x="5040" y="3120"/>
                <a:ext cx="240" cy="576"/>
              </a:xfrm>
              <a:prstGeom prst="bentConnector3">
                <a:avLst>
                  <a:gd name="adj1" fmla="val 16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triangle" w="lg" len="med"/>
              </a:ln>
              <a:effectLst/>
            </p:spPr>
          </p:cxnSp>
          <p:cxnSp>
            <p:nvCxnSpPr>
              <p:cNvPr id="375833" name="AutoShape 25"/>
              <p:cNvCxnSpPr>
                <a:cxnSpLocks noChangeShapeType="1"/>
                <a:stCxn id="375818" idx="3"/>
                <a:endCxn id="375820" idx="6"/>
              </p:cNvCxnSpPr>
              <p:nvPr/>
            </p:nvCxnSpPr>
            <p:spPr bwMode="auto">
              <a:xfrm flipV="1">
                <a:off x="5040" y="2448"/>
                <a:ext cx="240" cy="1248"/>
              </a:xfrm>
              <a:prstGeom prst="bentConnector3">
                <a:avLst>
                  <a:gd name="adj1" fmla="val 16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triangle" w="lg" len="med"/>
              </a:ln>
              <a:effectLst/>
            </p:spPr>
          </p:cxnSp>
          <p:cxnSp>
            <p:nvCxnSpPr>
              <p:cNvPr id="375834" name="AutoShape 26"/>
              <p:cNvCxnSpPr>
                <a:cxnSpLocks noChangeShapeType="1"/>
                <a:stCxn id="375818" idx="3"/>
                <a:endCxn id="375821" idx="6"/>
              </p:cNvCxnSpPr>
              <p:nvPr/>
            </p:nvCxnSpPr>
            <p:spPr bwMode="auto">
              <a:xfrm flipV="1">
                <a:off x="5040" y="1824"/>
                <a:ext cx="240" cy="1872"/>
              </a:xfrm>
              <a:prstGeom prst="bentConnector3">
                <a:avLst>
                  <a:gd name="adj1" fmla="val 16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triangle" w="lg" len="med"/>
              </a:ln>
              <a:effectLst/>
            </p:spPr>
          </p:cxnSp>
        </p:grpSp>
      </p:grpSp>
      <p:sp>
        <p:nvSpPr>
          <p:cNvPr id="375835" name="Text Box 27"/>
          <p:cNvSpPr txBox="1">
            <a:spLocks noChangeArrowheads="1"/>
          </p:cNvSpPr>
          <p:nvPr/>
        </p:nvSpPr>
        <p:spPr bwMode="auto">
          <a:xfrm>
            <a:off x="304800" y="21336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But </a:t>
            </a:r>
            <a:r>
              <a:rPr lang="en-US" sz="2000" dirty="0">
                <a:solidFill>
                  <a:srgbClr val="FF0000"/>
                </a:solidFill>
              </a:rPr>
              <a:t>how exactly do we do this part?</a:t>
            </a:r>
          </a:p>
        </p:txBody>
      </p:sp>
      <p:sp>
        <p:nvSpPr>
          <p:cNvPr id="375836" name="AutoShape 28"/>
          <p:cNvSpPr>
            <a:spLocks noChangeArrowheads="1"/>
          </p:cNvSpPr>
          <p:nvPr/>
        </p:nvSpPr>
        <p:spPr bwMode="auto">
          <a:xfrm>
            <a:off x="2971800" y="1981200"/>
            <a:ext cx="3429000" cy="167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228600" y="53340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hlink"/>
                </a:solidFill>
              </a:rPr>
              <a:t>We </a:t>
            </a:r>
            <a:r>
              <a:rPr lang="en-US" sz="2000" dirty="0" smtClean="0">
                <a:solidFill>
                  <a:schemeClr val="hlink"/>
                </a:solidFill>
              </a:rPr>
              <a:t>can </a:t>
            </a:r>
            <a:r>
              <a:rPr lang="en-US" sz="2000" u="sng" dirty="0" smtClean="0">
                <a:solidFill>
                  <a:schemeClr val="hlink"/>
                </a:solidFill>
              </a:rPr>
              <a:t>correct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an estimate by using </a:t>
            </a:r>
            <a:r>
              <a:rPr lang="en-US" sz="2000" u="sng" dirty="0">
                <a:solidFill>
                  <a:schemeClr val="hlink"/>
                </a:solidFill>
              </a:rPr>
              <a:t>regression</a:t>
            </a:r>
            <a:r>
              <a:rPr lang="en-US" sz="2000" dirty="0">
                <a:solidFill>
                  <a:schemeClr val="hlink"/>
                </a:solidFill>
              </a:rPr>
              <a:t> with historical data, but how do we make the estimate in the first place?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676400" y="2971800"/>
            <a:ext cx="11430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5" grpId="0"/>
      <p:bldP spid="375836" grpId="0" animBg="1"/>
      <p:bldP spid="3758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4125" y="1447800"/>
            <a:ext cx="4719875" cy="38862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FC6A8-043F-41D4-B479-C20556FD9E8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4572000" cy="25146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/>
              <a:t>Developed </a:t>
            </a:r>
            <a:r>
              <a:rPr lang="en-US" sz="1800" dirty="0" smtClean="0"/>
              <a:t>in </a:t>
            </a:r>
            <a:r>
              <a:rPr lang="en-US" sz="1800" dirty="0" smtClean="0"/>
              <a:t>for</a:t>
            </a:r>
            <a:endParaRPr lang="en-US" sz="18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Understanding requirements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Identifying objects/elements that provide necessary </a:t>
            </a:r>
            <a:r>
              <a:rPr lang="en-US" sz="1600" dirty="0" smtClean="0"/>
              <a:t>functionality</a:t>
            </a:r>
            <a:br>
              <a:rPr lang="en-US" sz="1600" dirty="0" smtClean="0"/>
            </a:br>
            <a:endParaRPr lang="en-US" sz="1200" dirty="0" smtClean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b="1" dirty="0" smtClean="0">
                <a:solidFill>
                  <a:srgbClr val="7030A0"/>
                </a:solidFill>
              </a:rPr>
              <a:t>Used </a:t>
            </a:r>
            <a:r>
              <a:rPr lang="en-US" sz="1800" b="1" dirty="0" smtClean="0">
                <a:solidFill>
                  <a:srgbClr val="7030A0"/>
                </a:solidFill>
              </a:rPr>
              <a:t>only to </a:t>
            </a:r>
            <a:r>
              <a:rPr lang="en-US" sz="1800" b="1" dirty="0" smtClean="0">
                <a:solidFill>
                  <a:srgbClr val="7030A0"/>
                </a:solidFill>
              </a:rPr>
              <a:t>make </a:t>
            </a:r>
            <a:r>
              <a:rPr lang="en-US" sz="1800" b="1" dirty="0" smtClean="0">
                <a:solidFill>
                  <a:srgbClr val="7030A0"/>
                </a:solidFill>
              </a:rPr>
              <a:t>estimates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500" dirty="0" smtClean="0">
                <a:solidFill>
                  <a:srgbClr val="7030A0"/>
                </a:solidFill>
              </a:rPr>
              <a:t>A conceptual design should provide enough guidance for estimating, but </a:t>
            </a:r>
            <a:r>
              <a:rPr lang="en-US" sz="1500" u="sng" dirty="0" smtClean="0">
                <a:solidFill>
                  <a:srgbClr val="7030A0"/>
                </a:solidFill>
              </a:rPr>
              <a:t>not</a:t>
            </a:r>
            <a:r>
              <a:rPr lang="en-US" sz="1500" dirty="0" smtClean="0">
                <a:solidFill>
                  <a:srgbClr val="7030A0"/>
                </a:solidFill>
              </a:rPr>
              <a:t> get too deeply into the actual design work.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Conceptual Design vs. Detailed Design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Conceptual designs are for </a:t>
            </a:r>
            <a:r>
              <a:rPr lang="en-US" sz="2400" u="sng" dirty="0">
                <a:solidFill>
                  <a:srgbClr val="FF0000"/>
                </a:solidFill>
              </a:rPr>
              <a:t>planning</a:t>
            </a:r>
            <a:r>
              <a:rPr lang="en-US" sz="2400" dirty="0">
                <a:solidFill>
                  <a:srgbClr val="FF0000"/>
                </a:solidFill>
              </a:rPr>
              <a:t>, and may not represent the final detailed design chosen for a project.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47" grpId="0" build="p" autoUpdateAnimBg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472536" y="1775864"/>
            <a:ext cx="3932727" cy="54102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FC6A8-043F-41D4-B479-C20556FD9E8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4572000" cy="2362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Detailed design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Developed in </a:t>
            </a:r>
            <a:r>
              <a:rPr lang="en-US" sz="1800" b="1" dirty="0" smtClean="0"/>
              <a:t>design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Usually based on conceptual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i="1" u="sng" dirty="0" smtClean="0"/>
              <a:t>May modify or even replace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solidFill>
                  <a:srgbClr val="0070C0"/>
                </a:solidFill>
              </a:rPr>
              <a:t>Used for code basis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Conceptual Design vs. Detailed Design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75E8AF-EAAD-49D9-99C0-EAC1474B84E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In software, as in building construction, resources and size are often correlated, but how do we make the initial size </a:t>
            </a:r>
            <a:r>
              <a:rPr lang="en-US" sz="2700" u="sng" dirty="0" smtClean="0"/>
              <a:t>estimate</a:t>
            </a:r>
            <a:r>
              <a:rPr lang="en-US" sz="2700" dirty="0" smtClean="0"/>
              <a:t>?</a:t>
            </a:r>
          </a:p>
        </p:txBody>
      </p:sp>
      <p:pic>
        <p:nvPicPr>
          <p:cNvPr id="1213443" name="Picture 3" descr="hous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46482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3444" name="Text Box 4"/>
          <p:cNvSpPr txBox="1">
            <a:spLocks noChangeArrowheads="1"/>
          </p:cNvSpPr>
          <p:nvPr/>
        </p:nvSpPr>
        <p:spPr bwMode="auto">
          <a:xfrm>
            <a:off x="4724400" y="2017713"/>
            <a:ext cx="419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66FF"/>
                </a:solidFill>
              </a:rPr>
              <a:t>The floor area (square feet) often correlates well with the actual construction cost, but may be difficult to </a:t>
            </a:r>
            <a:r>
              <a:rPr lang="en-US" sz="2000" dirty="0" smtClean="0">
                <a:solidFill>
                  <a:srgbClr val="0066FF"/>
                </a:solidFill>
              </a:rPr>
              <a:t>determine from an </a:t>
            </a:r>
            <a:br>
              <a:rPr lang="en-US" sz="2000" dirty="0" smtClean="0">
                <a:solidFill>
                  <a:srgbClr val="0066FF"/>
                </a:solidFill>
              </a:rPr>
            </a:br>
            <a:r>
              <a:rPr lang="en-US" sz="2000" dirty="0" smtClean="0">
                <a:solidFill>
                  <a:srgbClr val="0066FF"/>
                </a:solidFill>
              </a:rPr>
              <a:t>early design.</a:t>
            </a:r>
            <a:endParaRPr lang="en-US" sz="2000" dirty="0">
              <a:solidFill>
                <a:srgbClr val="0066FF"/>
              </a:solidFill>
            </a:endParaRPr>
          </a:p>
        </p:txBody>
      </p:sp>
      <p:sp>
        <p:nvSpPr>
          <p:cNvPr id="1213445" name="Text Box 5"/>
          <p:cNvSpPr txBox="1">
            <a:spLocks noChangeArrowheads="1"/>
          </p:cNvSpPr>
          <p:nvPr/>
        </p:nvSpPr>
        <p:spPr bwMode="auto">
          <a:xfrm>
            <a:off x="4648200" y="4953000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66FF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proxy measure</a:t>
            </a:r>
            <a:r>
              <a:rPr lang="en-US" sz="2000" dirty="0">
                <a:solidFill>
                  <a:srgbClr val="0066FF"/>
                </a:solidFill>
              </a:rPr>
              <a:t>, like the number and relative size of the rooms, may work better for initial planning.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1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3444" grpId="0"/>
      <p:bldP spid="12134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conceptual design consists of a set of proxy </a:t>
            </a:r>
            <a:r>
              <a:rPr lang="en-US" sz="2800" dirty="0" smtClean="0">
                <a:solidFill>
                  <a:srgbClr val="0070C0"/>
                </a:solidFill>
              </a:rPr>
              <a:t>Parts</a:t>
            </a:r>
            <a:r>
              <a:rPr lang="en-US" sz="2800" dirty="0" smtClean="0"/>
              <a:t>, </a:t>
            </a:r>
            <a:r>
              <a:rPr lang="en-US" sz="2800" dirty="0"/>
              <a:t>each usually consisting of a number of </a:t>
            </a:r>
            <a:r>
              <a:rPr lang="en-US" sz="2800" dirty="0" smtClean="0">
                <a:solidFill>
                  <a:srgbClr val="0070C0"/>
                </a:solidFill>
              </a:rPr>
              <a:t>Items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78883" name="Group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52457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3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Proxy Examples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Context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A0075"/>
                          </a:solidFill>
                          <a:effectLst/>
                          <a:latin typeface="Arial" charset="0"/>
                        </a:rPr>
                        <a:t>Java, C++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A0075"/>
                          </a:solidFill>
                          <a:effectLst/>
                          <a:latin typeface="Arial" charset="0"/>
                        </a:rPr>
                        <a:t>Classes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A0075"/>
                          </a:solidFill>
                          <a:effectLst/>
                          <a:latin typeface="Arial" charset="0"/>
                        </a:rPr>
                        <a:t>Methods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Website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 assembly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Columns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Chapters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 make a proxy-based estimate, we combine historical data with a conceptual design.</a:t>
            </a:r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1143000" y="6248400"/>
            <a:ext cx="6705600" cy="4254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The planning process is outlined in the planning script.</a:t>
            </a:r>
          </a:p>
        </p:txBody>
      </p:sp>
      <p:pic>
        <p:nvPicPr>
          <p:cNvPr id="3819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610600" cy="195897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3581400" y="3733800"/>
          <a:ext cx="4495800" cy="2148840"/>
        </p:xfrm>
        <a:graphic>
          <a:graphicData uri="http://schemas.openxmlformats.org/drawingml/2006/table">
            <a:tbl>
              <a:tblPr/>
              <a:tblGrid>
                <a:gridCol w="1304008"/>
                <a:gridCol w="518373"/>
                <a:gridCol w="607999"/>
                <a:gridCol w="566820"/>
                <a:gridCol w="749300"/>
                <a:gridCol w="749300"/>
              </a:tblGrid>
              <a:tr h="2686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class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LOC per item (method)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Set-up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 make a proxy-based estimate, we combine historical data with a conceptual design.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2743200" y="4267201"/>
          <a:ext cx="4495800" cy="2225040"/>
        </p:xfrm>
        <a:graphic>
          <a:graphicData uri="http://schemas.openxmlformats.org/drawingml/2006/table">
            <a:tbl>
              <a:tblPr/>
              <a:tblGrid>
                <a:gridCol w="1304008"/>
                <a:gridCol w="518373"/>
                <a:gridCol w="607999"/>
                <a:gridCol w="566820"/>
                <a:gridCol w="749300"/>
                <a:gridCol w="749300"/>
              </a:tblGrid>
              <a:tr h="3448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class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LOC per item (method)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Set-up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0"/>
          <a:ext cx="83058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4300"/>
                <a:gridCol w="1384300"/>
                <a:gridCol w="1384300"/>
                <a:gridCol w="1028700"/>
                <a:gridCol w="1739900"/>
                <a:gridCol w="1384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 (class)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size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(from table)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EqnSolver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B74BBA-F808-40A6-9CFF-9CC554773A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An obvious question: where does the relative-size table come from?</a:t>
            </a:r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Initially, we don't have one!</a:t>
            </a:r>
          </a:p>
          <a:p>
            <a:pPr lvl="1" eaLnBrk="1" hangingPunct="1"/>
            <a:r>
              <a:rPr lang="en-US" dirty="0" smtClean="0"/>
              <a:t>For Java, we start out with Humphrey's C++ table</a:t>
            </a:r>
          </a:p>
          <a:p>
            <a:pPr lvl="2" eaLnBrk="1" hangingPunct="1">
              <a:buNone/>
            </a:pPr>
            <a:r>
              <a:rPr lang="en-US" dirty="0" smtClean="0">
                <a:solidFill>
                  <a:srgbClr val="9A0075"/>
                </a:solidFill>
              </a:rPr>
              <a:t>Based on accumulated historical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7" name="Group 4"/>
          <p:cNvGraphicFramePr>
            <a:graphicFrameLocks/>
          </p:cNvGraphicFramePr>
          <p:nvPr/>
        </p:nvGraphicFramePr>
        <p:xfrm>
          <a:off x="1371600" y="3276600"/>
          <a:ext cx="6553200" cy="2772062"/>
        </p:xfrm>
        <a:graphic>
          <a:graphicData uri="http://schemas.openxmlformats.org/drawingml/2006/table">
            <a:tbl>
              <a:tblPr/>
              <a:tblGrid>
                <a:gridCol w="1900757"/>
                <a:gridCol w="755595"/>
                <a:gridCol w="886236"/>
                <a:gridCol w="826212"/>
                <a:gridCol w="1092200"/>
                <a:gridCol w="1092200"/>
              </a:tblGrid>
              <a:tr h="4251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class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LOC per item (method)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Set-up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611" grpId="0" build="p"/>
    </p:bld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8709</TotalTime>
  <Words>842</Words>
  <Application>Microsoft Office PowerPoint</Application>
  <PresentationFormat>On-screen Show (4:3)</PresentationFormat>
  <Paragraphs>341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2_Network</vt:lpstr>
      <vt:lpstr>Chart</vt:lpstr>
      <vt:lpstr>Equation</vt:lpstr>
      <vt:lpstr>Questions?</vt:lpstr>
      <vt:lpstr>We have already discussed the overall PSP planning process.</vt:lpstr>
      <vt:lpstr>Conceptual Design vs. Detailed Design</vt:lpstr>
      <vt:lpstr>Conceptual Design vs. Detailed Design</vt:lpstr>
      <vt:lpstr>In software, as in building construction, resources and size are often correlated, but how do we make the initial size estimate?</vt:lpstr>
      <vt:lpstr>The conceptual design consists of a set of proxy Parts, each usually consisting of a number of Items</vt:lpstr>
      <vt:lpstr>To make a proxy-based estimate, we combine historical data with a conceptual design.</vt:lpstr>
      <vt:lpstr>To make a proxy-based estimate, we combine historical data with a conceptual design.</vt:lpstr>
      <vt:lpstr>An obvious question: where does the relative-size table come from?</vt:lpstr>
      <vt:lpstr>Percentile Method Example</vt:lpstr>
      <vt:lpstr>Getting Category-Size Data</vt:lpstr>
      <vt:lpstr>When size and time measures correlate adequately, we can use a size estimate to make a time estimate.</vt:lpstr>
      <vt:lpstr>When size and time measures correlate adequately, we can use a size estimate to make a time estimate.</vt:lpstr>
      <vt:lpstr>In the Process Dashboard, we normally use a wizard to make size and time estimates.</vt:lpstr>
      <vt:lpstr>When the wizard completes, the estimating parameters and results are displayed in the size estimating template.</vt:lpstr>
      <vt:lpstr>Advantages of using a defined estimating method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Mark Hornick</cp:lastModifiedBy>
  <cp:revision>865</cp:revision>
  <cp:lastPrinted>1601-01-01T00:00:00Z</cp:lastPrinted>
  <dcterms:created xsi:type="dcterms:W3CDTF">1999-09-06T21:32:20Z</dcterms:created>
  <dcterms:modified xsi:type="dcterms:W3CDTF">2011-12-12T18:56:08Z</dcterms:modified>
</cp:coreProperties>
</file>