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3"/>
  </p:notesMasterIdLst>
  <p:handoutMasterIdLst>
    <p:handoutMasterId r:id="rId24"/>
  </p:handoutMasterIdLst>
  <p:sldIdLst>
    <p:sldId id="291" r:id="rId2"/>
    <p:sldId id="292" r:id="rId3"/>
    <p:sldId id="306" r:id="rId4"/>
    <p:sldId id="293" r:id="rId5"/>
    <p:sldId id="294" r:id="rId6"/>
    <p:sldId id="307" r:id="rId7"/>
    <p:sldId id="308" r:id="rId8"/>
    <p:sldId id="309" r:id="rId9"/>
    <p:sldId id="315" r:id="rId10"/>
    <p:sldId id="312" r:id="rId11"/>
    <p:sldId id="313" r:id="rId12"/>
    <p:sldId id="317" r:id="rId13"/>
    <p:sldId id="318" r:id="rId14"/>
    <p:sldId id="316" r:id="rId15"/>
    <p:sldId id="295" r:id="rId16"/>
    <p:sldId id="296" r:id="rId17"/>
    <p:sldId id="310" r:id="rId18"/>
    <p:sldId id="297" r:id="rId19"/>
    <p:sldId id="298" r:id="rId20"/>
    <p:sldId id="299" r:id="rId21"/>
    <p:sldId id="300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A0075"/>
    <a:srgbClr val="5600AC"/>
    <a:srgbClr val="340068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89" autoAdjust="0"/>
  </p:normalViewPr>
  <p:slideViewPr>
    <p:cSldViewPr>
      <p:cViewPr varScale="1">
        <p:scale>
          <a:sx n="100" d="100"/>
          <a:sy n="100" d="100"/>
        </p:scale>
        <p:origin x="-90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260" y="-96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SE-280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58316780-0E79-4685-B803-D001C6D586E6}" type="datetime3">
              <a:rPr lang="en-US"/>
              <a:pPr>
                <a:defRPr/>
              </a:pPr>
              <a:t>2 February 2012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37FEC492-755C-47B6-9F9B-5FC524EC9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SE-280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4F8A272-DCF1-48EA-86D1-C3D9616CAEFF}" type="datetime1">
              <a:rPr lang="en-US"/>
              <a:pPr>
                <a:defRPr/>
              </a:pPr>
              <a:t>2/2/2012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DBC150E-9397-47B4-8062-188501778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4583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SE-280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1B7266C-EAF2-4274-9390-27DA977874A7}" type="datetime1">
              <a:rPr lang="en-US" smtClean="0"/>
              <a:pPr/>
              <a:t>2/2/2012</a:t>
            </a:fld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499124-B7F1-419B-AA50-8B527232899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45164-35A2-4F52-9EB7-F5044B91A3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27F4D-1495-4666-8DD7-FAB84B8CDA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D3618-F500-43C5-B6F7-76C773E69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FB5AA-42A1-47C8-BE57-97421E1615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89C55-3B4C-43EF-868B-FC09097BA7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627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98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32263"/>
            <a:ext cx="4038600" cy="199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7C854AA-0921-45B0-8A73-094964A7E4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634FF-5D72-47BE-BDCE-DA3B7B67EE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70029-6843-4DD5-BA2E-21C6DCED8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A3E55-572C-4451-9199-250B491D0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6B9FD-78AF-4BEC-88E5-0607762398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48838-2FEA-40F6-AC38-D03841D1CC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41A28-1438-4EBD-B770-A4C772A1A9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2BE52-98B2-46A6-9CF7-DDBC25241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BF6C0-96EF-4382-B9CC-EA5C52346D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6FD2E1D1-A8F6-4096-B630-DB18E7AC2E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200" name="Picture 40" descr="MSOE 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  <p:sldLayoutId id="2147483914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7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/>
              <a:t>SE-280</a:t>
            </a:r>
            <a:br>
              <a:rPr lang="en-US" altLang="en-US"/>
            </a:br>
            <a:r>
              <a:rPr lang="en-US" altLang="en-US"/>
              <a:t>Dr. Mark L. Hornick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91FB1F-E53D-488D-B0A1-0757BB126FA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Process Adaptations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SE-280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10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311807-244E-496E-B4CD-D17F61336D57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43800" cy="1295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Review: The </a:t>
            </a:r>
            <a:r>
              <a:rPr lang="en-US" sz="2800" u="sng" dirty="0" smtClean="0"/>
              <a:t>Planned Value </a:t>
            </a:r>
            <a:r>
              <a:rPr lang="en-US" sz="2800" dirty="0" smtClean="0"/>
              <a:t>(PV) of each task is the percentage it represents of the total planned project time.</a:t>
            </a:r>
          </a:p>
        </p:txBody>
      </p:sp>
      <p:graphicFrame>
        <p:nvGraphicFramePr>
          <p:cNvPr id="1209347" name="Group 3"/>
          <p:cNvGraphicFramePr>
            <a:graphicFrameLocks noGrp="1"/>
          </p:cNvGraphicFramePr>
          <p:nvPr/>
        </p:nvGraphicFramePr>
        <p:xfrm>
          <a:off x="152400" y="2209800"/>
          <a:ext cx="5410200" cy="3740152"/>
        </p:xfrm>
        <a:graphic>
          <a:graphicData uri="http://schemas.openxmlformats.org/drawingml/2006/table">
            <a:tbl>
              <a:tblPr/>
              <a:tblGrid>
                <a:gridCol w="882650"/>
                <a:gridCol w="869950"/>
                <a:gridCol w="914400"/>
                <a:gridCol w="914400"/>
                <a:gridCol w="979488"/>
                <a:gridCol w="849312"/>
              </a:tblGrid>
              <a:tr h="820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 hrs.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Cum. hrs.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Cum. PV%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 wk.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09405" name="Object 61"/>
          <p:cNvGraphicFramePr>
            <a:graphicFrameLocks noChangeAspect="1"/>
          </p:cNvGraphicFramePr>
          <p:nvPr/>
        </p:nvGraphicFramePr>
        <p:xfrm>
          <a:off x="5470525" y="2209800"/>
          <a:ext cx="3563938" cy="3897313"/>
        </p:xfrm>
        <a:graphic>
          <a:graphicData uri="http://schemas.openxmlformats.org/presentationml/2006/ole">
            <p:oleObj spid="_x0000_s67586" name="Chart" r:id="rId3" imgW="3724323" imgH="4067280" progId="MSGraph.Chart.8">
              <p:embed followColorScheme="full"/>
            </p:oleObj>
          </a:graphicData>
        </a:graphic>
      </p:graphicFrame>
      <p:graphicFrame>
        <p:nvGraphicFramePr>
          <p:cNvPr id="1209464" name="Group 120"/>
          <p:cNvGraphicFramePr>
            <a:graphicFrameLocks noGrp="1"/>
          </p:cNvGraphicFramePr>
          <p:nvPr/>
        </p:nvGraphicFramePr>
        <p:xfrm>
          <a:off x="1905000" y="3022600"/>
          <a:ext cx="914400" cy="2919414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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09422" name="Group 78"/>
          <p:cNvGraphicFramePr>
            <a:graphicFrameLocks noGrp="1"/>
          </p:cNvGraphicFramePr>
          <p:nvPr/>
        </p:nvGraphicFramePr>
        <p:xfrm>
          <a:off x="2819400" y="3022600"/>
          <a:ext cx="1893888" cy="2919414"/>
        </p:xfrm>
        <a:graphic>
          <a:graphicData uri="http://schemas.openxmlformats.org/drawingml/2006/table">
            <a:tbl>
              <a:tblPr/>
              <a:tblGrid>
                <a:gridCol w="914400"/>
                <a:gridCol w="979488"/>
              </a:tblGrid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09445" name="Group 101"/>
          <p:cNvGraphicFramePr>
            <a:graphicFrameLocks noGrp="1"/>
          </p:cNvGraphicFramePr>
          <p:nvPr/>
        </p:nvGraphicFramePr>
        <p:xfrm>
          <a:off x="4724400" y="3022600"/>
          <a:ext cx="849313" cy="2919414"/>
        </p:xfrm>
        <a:graphic>
          <a:graphicData uri="http://schemas.openxmlformats.org/drawingml/2006/table">
            <a:tbl>
              <a:tblPr/>
              <a:tblGrid>
                <a:gridCol w="849313"/>
              </a:tblGrid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0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09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0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0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2094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SE-280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20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A85875-60C6-49F0-ABB2-6CE90BFA406B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554162"/>
          </a:xfrm>
        </p:spPr>
        <p:txBody>
          <a:bodyPr/>
          <a:lstStyle/>
          <a:p>
            <a:pPr eaLnBrk="1" hangingPunct="1"/>
            <a:r>
              <a:rPr lang="en-US" sz="2700" smtClean="0"/>
              <a:t>Earned value (EV) represents the cumulative planned value of </a:t>
            </a:r>
            <a:r>
              <a:rPr lang="en-US" sz="2700" u="sng" smtClean="0"/>
              <a:t>completed</a:t>
            </a:r>
            <a:r>
              <a:rPr lang="en-US" sz="2700" smtClean="0"/>
              <a:t> tasks, even if they are not completed in the planned sequence.</a:t>
            </a:r>
          </a:p>
        </p:txBody>
      </p:sp>
      <p:graphicFrame>
        <p:nvGraphicFramePr>
          <p:cNvPr id="1210371" name="Group 3"/>
          <p:cNvGraphicFramePr>
            <a:graphicFrameLocks noGrp="1"/>
          </p:cNvGraphicFramePr>
          <p:nvPr/>
        </p:nvGraphicFramePr>
        <p:xfrm>
          <a:off x="381000" y="1828800"/>
          <a:ext cx="5029200" cy="4195765"/>
        </p:xfrm>
        <a:graphic>
          <a:graphicData uri="http://schemas.openxmlformats.org/drawingml/2006/table">
            <a:tbl>
              <a:tblPr/>
              <a:tblGrid>
                <a:gridCol w="990600"/>
                <a:gridCol w="914400"/>
                <a:gridCol w="914400"/>
                <a:gridCol w="914400"/>
                <a:gridCol w="1295400"/>
              </a:tblGrid>
              <a:tr h="820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Week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Task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Cum. EV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10424" name="Object 56"/>
          <p:cNvGraphicFramePr>
            <a:graphicFrameLocks noChangeAspect="1"/>
          </p:cNvGraphicFramePr>
          <p:nvPr/>
        </p:nvGraphicFramePr>
        <p:xfrm>
          <a:off x="5291138" y="1981200"/>
          <a:ext cx="3743325" cy="4092575"/>
        </p:xfrm>
        <a:graphic>
          <a:graphicData uri="http://schemas.openxmlformats.org/presentationml/2006/ole">
            <p:oleObj spid="_x0000_s68610" name="Chart" r:id="rId3" imgW="3724323" imgH="4067280" progId="MSGraph.Chart.8">
              <p:embed followColorScheme="full"/>
            </p:oleObj>
          </a:graphicData>
        </a:graphic>
      </p:graphicFrame>
      <p:graphicFrame>
        <p:nvGraphicFramePr>
          <p:cNvPr id="1210425" name="Group 57"/>
          <p:cNvGraphicFramePr>
            <a:graphicFrameLocks noGrp="1"/>
          </p:cNvGraphicFramePr>
          <p:nvPr/>
        </p:nvGraphicFramePr>
        <p:xfrm>
          <a:off x="2286000" y="2641600"/>
          <a:ext cx="1828800" cy="3375027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10450" name="Group 82"/>
          <p:cNvGraphicFramePr>
            <a:graphicFrameLocks noGrp="1"/>
          </p:cNvGraphicFramePr>
          <p:nvPr/>
        </p:nvGraphicFramePr>
        <p:xfrm>
          <a:off x="4114800" y="2641600"/>
          <a:ext cx="1295400" cy="3375026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911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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1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1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1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2104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11213"/>
            <a:r>
              <a:rPr lang="en-US" sz="2800" dirty="0" smtClean="0"/>
              <a:t>Looking at Plan </a:t>
            </a:r>
            <a:r>
              <a:rPr lang="en-US" sz="2800" dirty="0" err="1" smtClean="0"/>
              <a:t>vs</a:t>
            </a:r>
            <a:r>
              <a:rPr lang="en-US" sz="2800" dirty="0" smtClean="0"/>
              <a:t> Earned value can help identify problems in the plan.</a:t>
            </a:r>
            <a:endParaRPr lang="en-US" sz="2800" dirty="0"/>
          </a:p>
        </p:txBody>
      </p:sp>
      <p:pic>
        <p:nvPicPr>
          <p:cNvPr id="4577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1447800"/>
            <a:ext cx="6750050" cy="4657725"/>
          </a:xfrm>
          <a:noFill/>
          <a:ln/>
        </p:spPr>
      </p:pic>
      <p:sp>
        <p:nvSpPr>
          <p:cNvPr id="457732" name="Text Box 4"/>
          <p:cNvSpPr txBox="1">
            <a:spLocks noChangeArrowheads="1"/>
          </p:cNvSpPr>
          <p:nvPr/>
        </p:nvSpPr>
        <p:spPr bwMode="auto">
          <a:xfrm>
            <a:off x="1752600" y="632460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chemeClr val="accent2"/>
                </a:solidFill>
                <a:latin typeface="Tahoma" pitchFamily="34" charset="0"/>
              </a:rPr>
              <a:t>Adapted from Willet (SEI), Boston SPIN talk, 2004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7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7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7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7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867400" cy="1093787"/>
          </a:xfrm>
        </p:spPr>
        <p:txBody>
          <a:bodyPr/>
          <a:lstStyle/>
          <a:p>
            <a:pPr defTabSz="811213"/>
            <a:r>
              <a:rPr lang="en-US" sz="3600" dirty="0" smtClean="0"/>
              <a:t>Tracking time/effort can help uncover problems</a:t>
            </a:r>
            <a:endParaRPr lang="en-US" sz="3600" dirty="0"/>
          </a:p>
        </p:txBody>
      </p:sp>
      <p:pic>
        <p:nvPicPr>
          <p:cNvPr id="45875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blackWhite">
          <a:xfrm>
            <a:off x="280988" y="2638425"/>
            <a:ext cx="3460750" cy="1528763"/>
          </a:xfrm>
          <a:noFill/>
          <a:ln cap="flat">
            <a:solidFill>
              <a:schemeClr val="tx1"/>
            </a:solidFill>
            <a:headEnd type="none" w="med" len="med"/>
            <a:tailEnd type="none" w="med" len="med"/>
          </a:ln>
        </p:spPr>
      </p:pic>
      <p:pic>
        <p:nvPicPr>
          <p:cNvPr id="45875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970213" y="1577975"/>
            <a:ext cx="5834062" cy="895350"/>
          </a:xfrm>
          <a:noFill/>
          <a:ln/>
        </p:spPr>
      </p:pic>
      <p:sp>
        <p:nvSpPr>
          <p:cNvPr id="458757" name="Oval 5"/>
          <p:cNvSpPr>
            <a:spLocks noChangeArrowheads="1"/>
          </p:cNvSpPr>
          <p:nvPr/>
        </p:nvSpPr>
        <p:spPr bwMode="auto">
          <a:xfrm>
            <a:off x="7940675" y="1670050"/>
            <a:ext cx="1025525" cy="3460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58758" name="AutoShape 6"/>
          <p:cNvSpPr>
            <a:spLocks noChangeArrowheads="1"/>
          </p:cNvSpPr>
          <p:nvPr/>
        </p:nvSpPr>
        <p:spPr bwMode="auto">
          <a:xfrm>
            <a:off x="6705600" y="304800"/>
            <a:ext cx="2005013" cy="1120775"/>
          </a:xfrm>
          <a:prstGeom prst="wedgeEllipseCallout">
            <a:avLst>
              <a:gd name="adj1" fmla="val 14056"/>
              <a:gd name="adj2" fmla="val 78894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/>
            <a:r>
              <a:rPr lang="en-US" sz="2000"/>
              <a:t>Work hours on target</a:t>
            </a:r>
          </a:p>
        </p:txBody>
      </p:sp>
      <p:sp>
        <p:nvSpPr>
          <p:cNvPr id="458759" name="Oval 7"/>
          <p:cNvSpPr>
            <a:spLocks noChangeArrowheads="1"/>
          </p:cNvSpPr>
          <p:nvPr/>
        </p:nvSpPr>
        <p:spPr bwMode="auto">
          <a:xfrm>
            <a:off x="7867650" y="2205038"/>
            <a:ext cx="1025525" cy="3460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58760" name="AutoShape 8"/>
          <p:cNvSpPr>
            <a:spLocks noChangeArrowheads="1"/>
          </p:cNvSpPr>
          <p:nvPr/>
        </p:nvSpPr>
        <p:spPr bwMode="auto">
          <a:xfrm>
            <a:off x="4038600" y="2590800"/>
            <a:ext cx="4278313" cy="914400"/>
          </a:xfrm>
          <a:prstGeom prst="wedgeEllipseCallout">
            <a:avLst>
              <a:gd name="adj1" fmla="val 40685"/>
              <a:gd name="adj2" fmla="val -59028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/>
            <a:r>
              <a:rPr lang="en-US" sz="2000"/>
              <a:t>Completed tasks show severe underestimates</a:t>
            </a:r>
          </a:p>
        </p:txBody>
      </p:sp>
      <p:sp>
        <p:nvSpPr>
          <p:cNvPr id="458761" name="Oval 9"/>
          <p:cNvSpPr>
            <a:spLocks noChangeArrowheads="1"/>
          </p:cNvSpPr>
          <p:nvPr/>
        </p:nvSpPr>
        <p:spPr bwMode="auto">
          <a:xfrm>
            <a:off x="1116013" y="2308225"/>
            <a:ext cx="615950" cy="19970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58762" name="AutoShape 10"/>
          <p:cNvSpPr>
            <a:spLocks noChangeArrowheads="1"/>
          </p:cNvSpPr>
          <p:nvPr/>
        </p:nvSpPr>
        <p:spPr bwMode="auto">
          <a:xfrm flipV="1">
            <a:off x="1143000" y="4830763"/>
            <a:ext cx="2108200" cy="1346200"/>
          </a:xfrm>
          <a:prstGeom prst="wedgeRoundRectCallout">
            <a:avLst>
              <a:gd name="adj1" fmla="val -34639"/>
              <a:gd name="adj2" fmla="val 87731"/>
              <a:gd name="adj3" fmla="val 16667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lIns="0" tIns="0" rIns="0" bIns="0"/>
          <a:lstStyle/>
          <a:p>
            <a:pPr algn="ctr"/>
            <a:r>
              <a:rPr lang="en-US" sz="2000"/>
              <a:t>Detail tasks log shows most of problem is in Unit Test</a:t>
            </a:r>
          </a:p>
        </p:txBody>
      </p:sp>
      <p:sp>
        <p:nvSpPr>
          <p:cNvPr id="458763" name="AutoShape 11"/>
          <p:cNvSpPr>
            <a:spLocks noChangeArrowheads="1"/>
          </p:cNvSpPr>
          <p:nvPr/>
        </p:nvSpPr>
        <p:spPr bwMode="auto">
          <a:xfrm flipV="1">
            <a:off x="5715000" y="5011738"/>
            <a:ext cx="3276600" cy="1066800"/>
          </a:xfrm>
          <a:prstGeom prst="wedgeRoundRectCallout">
            <a:avLst>
              <a:gd name="adj1" fmla="val -74181"/>
              <a:gd name="adj2" fmla="val 37796"/>
              <a:gd name="adj3" fmla="val 16667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rot="10800000" lIns="0" tIns="0" rIns="0" bIns="0"/>
          <a:lstStyle/>
          <a:p>
            <a:pPr algn="ctr"/>
            <a:r>
              <a:rPr lang="en-US" sz="2000"/>
              <a:t>Defect Fix Time by type shows main problem is legacy system defects</a:t>
            </a:r>
          </a:p>
        </p:txBody>
      </p:sp>
      <p:pic>
        <p:nvPicPr>
          <p:cNvPr id="458764" name="Picture 1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716338" y="3657600"/>
            <a:ext cx="2919412" cy="1408113"/>
          </a:xfrm>
          <a:noFill/>
          <a:ln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8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5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58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58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58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5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58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58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58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58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7" grpId="0" animBg="1"/>
      <p:bldP spid="458758" grpId="0" animBg="1"/>
      <p:bldP spid="458759" grpId="0" animBg="1"/>
      <p:bldP spid="458760" grpId="0" animBg="1"/>
      <p:bldP spid="458761" grpId="0" animBg="1"/>
      <p:bldP spid="458762" grpId="0" animBg="1"/>
      <p:bldP spid="4587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SE-280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B5B46A-9894-4610-A581-70AA8D0E8A66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Process Dashboard can generate earned value charts and forecasts.</a:t>
            </a:r>
          </a:p>
        </p:txBody>
      </p:sp>
      <p:pic>
        <p:nvPicPr>
          <p:cNvPr id="1231875" name="Picture 3" descr="PD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447800"/>
            <a:ext cx="7315200" cy="480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sz="2800" dirty="0" smtClean="0"/>
              <a:t>What kind of process would you use when </a:t>
            </a:r>
            <a:r>
              <a:rPr lang="en-US" sz="2800" dirty="0"/>
              <a:t>you don't know what you are doing?</a:t>
            </a:r>
          </a:p>
        </p:txBody>
      </p:sp>
      <p:sp>
        <p:nvSpPr>
          <p:cNvPr id="429059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792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Suppose </a:t>
            </a:r>
            <a:r>
              <a:rPr lang="en-US" sz="2000" dirty="0">
                <a:solidFill>
                  <a:srgbClr val="C00000"/>
                </a:solidFill>
              </a:rPr>
              <a:t>y</a:t>
            </a:r>
            <a:r>
              <a:rPr lang="en-US" sz="2000" dirty="0" smtClean="0">
                <a:solidFill>
                  <a:srgbClr val="C00000"/>
                </a:solidFill>
              </a:rPr>
              <a:t>our </a:t>
            </a:r>
            <a:r>
              <a:rPr lang="en-US" sz="2000" dirty="0">
                <a:solidFill>
                  <a:srgbClr val="C00000"/>
                </a:solidFill>
              </a:rPr>
              <a:t>next project is in a new language and development environment. You are not familiar with the available libraries and tools. What effect will this have on your process?</a:t>
            </a:r>
          </a:p>
        </p:txBody>
      </p:sp>
      <p:sp>
        <p:nvSpPr>
          <p:cNvPr id="429060" name="Text Box 4"/>
          <p:cNvSpPr txBox="1">
            <a:spLocks noChangeArrowheads="1"/>
          </p:cNvSpPr>
          <p:nvPr/>
        </p:nvSpPr>
        <p:spPr bwMode="auto">
          <a:xfrm>
            <a:off x="990600" y="25146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One approach: Prototype Experimental Process (PEP)</a:t>
            </a:r>
          </a:p>
        </p:txBody>
      </p:sp>
      <p:grpSp>
        <p:nvGrpSpPr>
          <p:cNvPr id="24" name="Group 4"/>
          <p:cNvGrpSpPr>
            <a:grpSpLocks/>
          </p:cNvGrpSpPr>
          <p:nvPr/>
        </p:nvGrpSpPr>
        <p:grpSpPr bwMode="auto">
          <a:xfrm>
            <a:off x="2133600" y="2971800"/>
            <a:ext cx="3962400" cy="3657600"/>
            <a:chOff x="4224" y="912"/>
            <a:chExt cx="720" cy="1728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4224" y="912"/>
              <a:ext cx="720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0066FF"/>
                  </a:solidFill>
                </a:rPr>
                <a:t>Experiment until you </a:t>
              </a:r>
              <a:br>
                <a:rPr lang="en-US" dirty="0" smtClean="0">
                  <a:solidFill>
                    <a:srgbClr val="0066FF"/>
                  </a:solidFill>
                </a:rPr>
              </a:br>
              <a:r>
                <a:rPr lang="en-US" dirty="0" smtClean="0">
                  <a:solidFill>
                    <a:srgbClr val="0066FF"/>
                  </a:solidFill>
                </a:rPr>
                <a:t>get something working</a:t>
              </a:r>
              <a:endParaRPr lang="en-US" dirty="0"/>
            </a:p>
          </p:txBody>
        </p:sp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4224" y="1200"/>
              <a:ext cx="720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0066FF"/>
                  </a:solidFill>
                </a:rPr>
                <a:t>Document the design </a:t>
              </a:r>
              <a:br>
                <a:rPr lang="en-US" dirty="0" smtClean="0">
                  <a:solidFill>
                    <a:srgbClr val="0066FF"/>
                  </a:solidFill>
                </a:rPr>
              </a:br>
              <a:r>
                <a:rPr lang="en-US" dirty="0" smtClean="0">
                  <a:solidFill>
                    <a:srgbClr val="0066FF"/>
                  </a:solidFill>
                </a:rPr>
                <a:t>of your prototype</a:t>
              </a:r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4224" y="1488"/>
              <a:ext cx="720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0066FF"/>
                  </a:solidFill>
                </a:rPr>
                <a:t>Review the design</a:t>
              </a:r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4224" y="1776"/>
              <a:ext cx="720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0066FF"/>
                  </a:solidFill>
                </a:rPr>
                <a:t>Update and/or </a:t>
              </a:r>
              <a:r>
                <a:rPr lang="en-US" dirty="0" err="1" smtClean="0">
                  <a:solidFill>
                    <a:srgbClr val="0066FF"/>
                  </a:solidFill>
                </a:rPr>
                <a:t>refactor</a:t>
              </a:r>
              <a:r>
                <a:rPr lang="en-US" dirty="0" smtClean="0">
                  <a:solidFill>
                    <a:srgbClr val="0066FF"/>
                  </a:solidFill>
                </a:rPr>
                <a:t> the code</a:t>
              </a:r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4224" y="2064"/>
              <a:ext cx="720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0066FF"/>
                  </a:solidFill>
                </a:rPr>
                <a:t>Review the updated code</a:t>
              </a:r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224" y="2352"/>
              <a:ext cx="720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rgbClr val="0066FF"/>
                  </a:solidFill>
                </a:rPr>
                <a:t>Test / inspect</a:t>
              </a:r>
            </a:p>
          </p:txBody>
        </p:sp>
      </p:grpSp>
      <p:sp>
        <p:nvSpPr>
          <p:cNvPr id="32" name="Curved Left Arrow 31"/>
          <p:cNvSpPr/>
          <p:nvPr/>
        </p:nvSpPr>
        <p:spPr bwMode="auto">
          <a:xfrm rot="10800000" flipH="1">
            <a:off x="6096000" y="2971800"/>
            <a:ext cx="1676400" cy="358140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696200" y="5486400"/>
            <a:ext cx="12618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0066FF"/>
                </a:solidFill>
              </a:rPr>
              <a:t>Repeat</a:t>
            </a:r>
            <a:br>
              <a:rPr lang="en-US" dirty="0" smtClean="0">
                <a:solidFill>
                  <a:srgbClr val="0066FF"/>
                </a:solidFill>
              </a:rPr>
            </a:br>
            <a:r>
              <a:rPr lang="en-US" dirty="0" smtClean="0">
                <a:solidFill>
                  <a:srgbClr val="0066FF"/>
                </a:solidFill>
              </a:rPr>
              <a:t>as needed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9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59" grpId="0"/>
      <p:bldP spid="4290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7543800" cy="1295400"/>
          </a:xfrm>
        </p:spPr>
        <p:txBody>
          <a:bodyPr/>
          <a:lstStyle/>
          <a:p>
            <a:r>
              <a:rPr lang="en-US" dirty="0" smtClean="0"/>
              <a:t>Have you ever heard of “agile” processes or methods? What does the team mean to you?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543800" cy="1295400"/>
          </a:xfrm>
        </p:spPr>
        <p:txBody>
          <a:bodyPr/>
          <a:lstStyle/>
          <a:p>
            <a:r>
              <a:rPr lang="en-US" sz="2800" dirty="0"/>
              <a:t>A common issue is how to integrate an incremental development process with up-front requirements and design documentation.</a:t>
            </a:r>
          </a:p>
        </p:txBody>
      </p:sp>
      <p:pic>
        <p:nvPicPr>
          <p:cNvPr id="435203" name="Picture 3" descr="MCPE01588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14600"/>
            <a:ext cx="2686050" cy="1879600"/>
          </a:xfrm>
          <a:prstGeom prst="rect">
            <a:avLst/>
          </a:prstGeom>
          <a:noFill/>
        </p:spPr>
      </p:pic>
      <p:pic>
        <p:nvPicPr>
          <p:cNvPr id="435204" name="Picture 4" descr="MCPE01590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409825"/>
            <a:ext cx="2438400" cy="2033588"/>
          </a:xfrm>
          <a:prstGeom prst="rect">
            <a:avLst/>
          </a:prstGeom>
          <a:noFill/>
        </p:spPr>
      </p:pic>
      <p:sp>
        <p:nvSpPr>
          <p:cNvPr id="435205" name="Text Box 5"/>
          <p:cNvSpPr txBox="1">
            <a:spLocks noChangeArrowheads="1"/>
          </p:cNvSpPr>
          <p:nvPr/>
        </p:nvSpPr>
        <p:spPr bwMode="auto">
          <a:xfrm>
            <a:off x="228600" y="4495800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0066FF"/>
                </a:solidFill>
              </a:rPr>
              <a:t>"Big design up front"</a:t>
            </a:r>
            <a:br>
              <a:rPr lang="en-US" sz="2000" dirty="0">
                <a:solidFill>
                  <a:srgbClr val="0066FF"/>
                </a:solidFill>
              </a:rPr>
            </a:br>
            <a:endParaRPr lang="en-US" sz="2000" dirty="0">
              <a:solidFill>
                <a:srgbClr val="0066FF"/>
              </a:solidFill>
            </a:endParaRPr>
          </a:p>
        </p:txBody>
      </p:sp>
      <p:sp>
        <p:nvSpPr>
          <p:cNvPr id="435206" name="Text Box 6"/>
          <p:cNvSpPr txBox="1">
            <a:spLocks noChangeArrowheads="1"/>
          </p:cNvSpPr>
          <p:nvPr/>
        </p:nvSpPr>
        <p:spPr bwMode="auto">
          <a:xfrm>
            <a:off x="6248400" y="4495800"/>
            <a:ext cx="266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0066FF"/>
                </a:solidFill>
              </a:rPr>
              <a:t>"We don't need no </a:t>
            </a:r>
            <a:r>
              <a:rPr lang="en-US" sz="2000" dirty="0" err="1">
                <a:solidFill>
                  <a:srgbClr val="0066FF"/>
                </a:solidFill>
              </a:rPr>
              <a:t>stinkin</a:t>
            </a:r>
            <a:r>
              <a:rPr lang="en-US" sz="2000" dirty="0">
                <a:solidFill>
                  <a:srgbClr val="0066FF"/>
                </a:solidFill>
              </a:rPr>
              <a:t>' </a:t>
            </a:r>
            <a:r>
              <a:rPr lang="en-US" sz="2000" dirty="0" smtClean="0">
                <a:solidFill>
                  <a:srgbClr val="0066FF"/>
                </a:solidFill>
              </a:rPr>
              <a:t>process“</a:t>
            </a:r>
            <a:r>
              <a:rPr lang="en-US" sz="2000" dirty="0">
                <a:solidFill>
                  <a:srgbClr val="0066FF"/>
                </a:solidFill>
              </a:rPr>
              <a:t/>
            </a:r>
            <a:br>
              <a:rPr lang="en-US" sz="2000" dirty="0">
                <a:solidFill>
                  <a:srgbClr val="0066FF"/>
                </a:solidFill>
              </a:rPr>
            </a:br>
            <a:endParaRPr lang="en-US" sz="2000" dirty="0">
              <a:solidFill>
                <a:srgbClr val="0066FF"/>
              </a:solidFill>
            </a:endParaRPr>
          </a:p>
        </p:txBody>
      </p:sp>
      <p:sp>
        <p:nvSpPr>
          <p:cNvPr id="435207" name="Text Box 7"/>
          <p:cNvSpPr txBox="1">
            <a:spLocks noChangeArrowheads="1"/>
          </p:cNvSpPr>
          <p:nvPr/>
        </p:nvSpPr>
        <p:spPr bwMode="auto">
          <a:xfrm>
            <a:off x="2743200" y="1981200"/>
            <a:ext cx="388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chemeClr val="hlink"/>
                </a:solidFill>
              </a:rPr>
              <a:t>It's not very helpful to view this "conflict" as a cultural battle.</a:t>
            </a:r>
          </a:p>
        </p:txBody>
      </p:sp>
      <p:pic>
        <p:nvPicPr>
          <p:cNvPr id="435208" name="Picture 8" descr="MCj029079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3581400"/>
            <a:ext cx="1595438" cy="1533525"/>
          </a:xfrm>
          <a:prstGeom prst="rect">
            <a:avLst/>
          </a:prstGeom>
          <a:noFill/>
        </p:spPr>
      </p:pic>
      <p:sp>
        <p:nvSpPr>
          <p:cNvPr id="435209" name="Text Box 9"/>
          <p:cNvSpPr txBox="1">
            <a:spLocks noChangeArrowheads="1"/>
          </p:cNvSpPr>
          <p:nvPr/>
        </p:nvSpPr>
        <p:spPr bwMode="auto">
          <a:xfrm>
            <a:off x="2971800" y="5181600"/>
            <a:ext cx="3048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chemeClr val="accent2"/>
                </a:solidFill>
              </a:rPr>
              <a:t>Lightweight, disciplined, data-driven process</a:t>
            </a:r>
            <a:br>
              <a:rPr lang="en-US" sz="2000">
                <a:solidFill>
                  <a:schemeClr val="accent2"/>
                </a:solidFill>
              </a:rPr>
            </a:br>
            <a:r>
              <a:rPr lang="en-US" sz="2000">
                <a:solidFill>
                  <a:schemeClr val="accent2"/>
                </a:solidFill>
              </a:rPr>
              <a:t>("PSP/TSP" based?)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35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35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35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35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3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35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35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3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3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5" grpId="0"/>
      <p:bldP spid="435206" grpId="0"/>
      <p:bldP spid="435207" grpId="0"/>
      <p:bldP spid="43520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543800" cy="1295400"/>
          </a:xfrm>
        </p:spPr>
        <p:txBody>
          <a:bodyPr/>
          <a:lstStyle/>
          <a:p>
            <a:r>
              <a:rPr lang="en-US" sz="3200" dirty="0" smtClean="0"/>
              <a:t>There are </a:t>
            </a:r>
            <a:r>
              <a:rPr lang="en-US" sz="3200" dirty="0"/>
              <a:t>twelve main </a:t>
            </a:r>
            <a:r>
              <a:rPr lang="en-US" sz="3200" dirty="0" smtClean="0"/>
              <a:t>practices </a:t>
            </a:r>
            <a:r>
              <a:rPr lang="en-US" sz="3200" dirty="0"/>
              <a:t>in </a:t>
            </a:r>
            <a:r>
              <a:rPr lang="en-US" sz="3200" u="sng" dirty="0" err="1"/>
              <a:t>eXtreme</a:t>
            </a:r>
            <a:r>
              <a:rPr lang="en-US" sz="3200" u="sng" dirty="0"/>
              <a:t> Programming (XP</a:t>
            </a:r>
            <a:r>
              <a:rPr lang="en-US" sz="3200" u="sng" dirty="0" smtClean="0"/>
              <a:t>)</a:t>
            </a:r>
            <a:endParaRPr lang="en-US" sz="3200" u="sng" dirty="0"/>
          </a:p>
        </p:txBody>
      </p:sp>
      <p:sp>
        <p:nvSpPr>
          <p:cNvPr id="43930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600" dirty="0" smtClean="0"/>
              <a:t>Planning </a:t>
            </a:r>
            <a:r>
              <a:rPr lang="en-US" sz="1600" dirty="0" smtClean="0"/>
              <a:t>(what, when)</a:t>
            </a:r>
          </a:p>
          <a:p>
            <a:r>
              <a:rPr lang="en-US" sz="2400" dirty="0" smtClean="0"/>
              <a:t>Metaphor </a:t>
            </a:r>
            <a:r>
              <a:rPr lang="en-US" sz="1400" dirty="0" smtClean="0"/>
              <a:t>(how it works)</a:t>
            </a:r>
            <a:endParaRPr lang="en-US" sz="2400" dirty="0" smtClean="0"/>
          </a:p>
          <a:p>
            <a:r>
              <a:rPr lang="en-US" sz="2600" dirty="0" smtClean="0"/>
              <a:t>Simple </a:t>
            </a:r>
            <a:r>
              <a:rPr lang="en-US" sz="2600" dirty="0"/>
              <a:t>design</a:t>
            </a:r>
          </a:p>
          <a:p>
            <a:r>
              <a:rPr lang="en-US" sz="2600" dirty="0"/>
              <a:t>Testing </a:t>
            </a:r>
            <a:r>
              <a:rPr lang="en-US" sz="2000" dirty="0"/>
              <a:t>(TFD/acceptance)</a:t>
            </a:r>
          </a:p>
          <a:p>
            <a:r>
              <a:rPr lang="en-US" sz="2600" dirty="0"/>
              <a:t>Refactoring</a:t>
            </a:r>
          </a:p>
          <a:p>
            <a:endParaRPr lang="en-US" sz="2600" dirty="0"/>
          </a:p>
        </p:txBody>
      </p:sp>
      <p:sp>
        <p:nvSpPr>
          <p:cNvPr id="43930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600" dirty="0" smtClean="0">
                <a:solidFill>
                  <a:srgbClr val="0070C0"/>
                </a:solidFill>
              </a:rPr>
              <a:t>Small releases (monthly)</a:t>
            </a:r>
          </a:p>
          <a:p>
            <a:r>
              <a:rPr lang="en-US" sz="2600" dirty="0" smtClean="0">
                <a:solidFill>
                  <a:srgbClr val="0070C0"/>
                </a:solidFill>
              </a:rPr>
              <a:t>Pair </a:t>
            </a:r>
            <a:r>
              <a:rPr lang="en-US" sz="2600" dirty="0">
                <a:solidFill>
                  <a:srgbClr val="0070C0"/>
                </a:solidFill>
              </a:rPr>
              <a:t>programming</a:t>
            </a:r>
          </a:p>
          <a:p>
            <a:r>
              <a:rPr lang="en-US" sz="2600" dirty="0">
                <a:solidFill>
                  <a:srgbClr val="0070C0"/>
                </a:solidFill>
              </a:rPr>
              <a:t>Collective ownership</a:t>
            </a:r>
          </a:p>
          <a:p>
            <a:r>
              <a:rPr lang="en-US" sz="2600" dirty="0">
                <a:solidFill>
                  <a:srgbClr val="0070C0"/>
                </a:solidFill>
              </a:rPr>
              <a:t>Continuous integration</a:t>
            </a:r>
          </a:p>
          <a:p>
            <a:r>
              <a:rPr lang="en-US" sz="2600" dirty="0">
                <a:solidFill>
                  <a:srgbClr val="0070C0"/>
                </a:solidFill>
              </a:rPr>
              <a:t>40-hour week</a:t>
            </a:r>
          </a:p>
          <a:p>
            <a:r>
              <a:rPr lang="en-US" sz="2600" dirty="0">
                <a:solidFill>
                  <a:srgbClr val="0070C0"/>
                </a:solidFill>
              </a:rPr>
              <a:t>On-site customer</a:t>
            </a:r>
          </a:p>
          <a:p>
            <a:r>
              <a:rPr lang="en-US" sz="2600" dirty="0">
                <a:solidFill>
                  <a:srgbClr val="0070C0"/>
                </a:solidFill>
              </a:rPr>
              <a:t>Coding </a:t>
            </a:r>
            <a:r>
              <a:rPr lang="en-US" sz="2600" dirty="0" smtClean="0">
                <a:solidFill>
                  <a:srgbClr val="0070C0"/>
                </a:solidFill>
              </a:rPr>
              <a:t>standards</a:t>
            </a:r>
            <a:endParaRPr lang="en-US" sz="26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6400800"/>
            <a:ext cx="432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http://xprogramming.com/book/whatisxp/</a:t>
            </a:r>
            <a:endParaRPr lang="en-US" dirty="0"/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343400"/>
            <a:ext cx="27178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9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9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9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9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9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9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93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93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93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93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93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393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0" grpId="0" build="p"/>
      <p:bldP spid="43930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sz="3600" dirty="0"/>
              <a:t>Another popular "agile" process is called "Scrum" 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229600" cy="4411662"/>
          </a:xfrm>
        </p:spPr>
        <p:txBody>
          <a:bodyPr/>
          <a:lstStyle/>
          <a:p>
            <a:r>
              <a:rPr lang="en-US" sz="2000" dirty="0" smtClean="0"/>
              <a:t>Backlog</a:t>
            </a:r>
            <a:endParaRPr lang="en-US" sz="2000" dirty="0"/>
          </a:p>
          <a:p>
            <a:pPr lvl="1"/>
            <a:r>
              <a:rPr lang="en-US" sz="1800" dirty="0" smtClean="0"/>
              <a:t>Collection of product requirements (features)</a:t>
            </a:r>
          </a:p>
          <a:p>
            <a:pPr lvl="1"/>
            <a:r>
              <a:rPr lang="en-US" sz="1800" dirty="0" smtClean="0"/>
              <a:t>Prioritize those to be implemented in the current “Sprint”</a:t>
            </a:r>
            <a:endParaRPr lang="en-US" sz="1800" dirty="0"/>
          </a:p>
          <a:p>
            <a:r>
              <a:rPr lang="en-US" sz="2000" dirty="0" smtClean="0"/>
              <a:t>Sprint </a:t>
            </a:r>
            <a:r>
              <a:rPr lang="en-US" sz="2000" dirty="0"/>
              <a:t>(</a:t>
            </a:r>
            <a:r>
              <a:rPr lang="en-US" sz="2000" dirty="0" smtClean="0"/>
              <a:t>tasks to be done)</a:t>
            </a:r>
            <a:endParaRPr lang="en-US" sz="2000" dirty="0"/>
          </a:p>
          <a:p>
            <a:pPr lvl="1"/>
            <a:r>
              <a:rPr lang="en-US" sz="1600" dirty="0" smtClean="0"/>
              <a:t>Short iterations (4 wks)</a:t>
            </a:r>
          </a:p>
          <a:p>
            <a:pPr lvl="1"/>
            <a:r>
              <a:rPr lang="en-US" sz="1600" dirty="0" smtClean="0"/>
              <a:t>Sprint planning session</a:t>
            </a:r>
          </a:p>
          <a:p>
            <a:pPr lvl="2"/>
            <a:r>
              <a:rPr lang="en-US" sz="1400" dirty="0" smtClean="0"/>
              <a:t>Burn-down chart (Mirror image of EV)</a:t>
            </a:r>
            <a:endParaRPr lang="en-US" sz="1600" dirty="0" smtClean="0"/>
          </a:p>
          <a:p>
            <a:r>
              <a:rPr lang="en-US" sz="2000" dirty="0" smtClean="0"/>
              <a:t>Scrum</a:t>
            </a:r>
          </a:p>
          <a:p>
            <a:pPr lvl="1"/>
            <a:r>
              <a:rPr lang="en-US" sz="1800" dirty="0" smtClean="0"/>
              <a:t>Daily meeting (“daily standup”)</a:t>
            </a:r>
          </a:p>
          <a:p>
            <a:pPr lvl="1"/>
            <a:r>
              <a:rPr lang="en-US" sz="1800" dirty="0" smtClean="0"/>
              <a:t>Determines what’s done/not done; aimed at removing obstacles to completion</a:t>
            </a:r>
          </a:p>
          <a:p>
            <a:r>
              <a:rPr lang="en-US" sz="2000" dirty="0" smtClean="0"/>
              <a:t>Sprint planning session</a:t>
            </a:r>
          </a:p>
          <a:p>
            <a:pPr lvl="1"/>
            <a:r>
              <a:rPr lang="en-US" sz="1800" dirty="0" smtClean="0"/>
              <a:t>Burn-down chart</a:t>
            </a:r>
          </a:p>
          <a:p>
            <a:pPr lvl="2"/>
            <a:r>
              <a:rPr lang="en-US" sz="1600" dirty="0" smtClean="0"/>
              <a:t>Mirror image of EV</a:t>
            </a:r>
          </a:p>
          <a:p>
            <a:r>
              <a:rPr lang="en-US" sz="2000" dirty="0" smtClean="0"/>
              <a:t>Sprint retrospective</a:t>
            </a:r>
          </a:p>
          <a:p>
            <a:pPr lvl="1"/>
            <a:r>
              <a:rPr lang="en-US" sz="1800" dirty="0" smtClean="0"/>
              <a:t>PIPs</a:t>
            </a:r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648200"/>
            <a:ext cx="381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42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4237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20000" cy="2925762"/>
          </a:xfrm>
        </p:spPr>
        <p:txBody>
          <a:bodyPr/>
          <a:lstStyle/>
          <a:p>
            <a:r>
              <a:rPr lang="en-US" sz="3600" dirty="0" smtClean="0"/>
              <a:t>“The process is your servant. If it does not help you, you must change it.”</a:t>
            </a:r>
            <a:br>
              <a:rPr lang="en-US" sz="36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	</a:t>
            </a:r>
            <a:r>
              <a:rPr lang="en-US" sz="3200" i="1" dirty="0" smtClean="0"/>
              <a:t>- Watts Humphrey</a:t>
            </a:r>
            <a:endParaRPr lang="en-US" sz="3200" i="1" dirty="0"/>
          </a:p>
        </p:txBody>
      </p:sp>
      <p:sp>
        <p:nvSpPr>
          <p:cNvPr id="425988" name="Text Box 4"/>
          <p:cNvSpPr txBox="1">
            <a:spLocks noChangeArrowheads="1"/>
          </p:cNvSpPr>
          <p:nvPr/>
        </p:nvSpPr>
        <p:spPr bwMode="auto">
          <a:xfrm>
            <a:off x="1295400" y="3886200"/>
            <a:ext cx="52736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 dirty="0">
                <a:solidFill>
                  <a:schemeClr val="accent2"/>
                </a:solidFill>
              </a:rPr>
              <a:t>No single "canned" software development process can meet the needs of all software engineers and their organizations.</a:t>
            </a:r>
          </a:p>
        </p:txBody>
      </p:sp>
      <p:pic>
        <p:nvPicPr>
          <p:cNvPr id="425991" name="Picture 7" descr="MCj0300073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581400"/>
            <a:ext cx="1766888" cy="18129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5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2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Here is an example of one attempt to integrate agile/TDD practices with "TSP" </a:t>
            </a:r>
            <a:r>
              <a:rPr lang="en-US" sz="3200" dirty="0" smtClean="0"/>
              <a:t>processes</a:t>
            </a:r>
            <a:endParaRPr lang="en-US" sz="2000" dirty="0">
              <a:solidFill>
                <a:srgbClr val="9A0075"/>
              </a:solidFill>
            </a:endParaRP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00600" y="1600200"/>
            <a:ext cx="4038600" cy="4411662"/>
          </a:xfrm>
        </p:spPr>
        <p:txBody>
          <a:bodyPr/>
          <a:lstStyle/>
          <a:p>
            <a:pPr>
              <a:buNone/>
            </a:pPr>
            <a:r>
              <a:rPr lang="en-US" sz="2600" dirty="0">
                <a:solidFill>
                  <a:schemeClr val="accent2">
                    <a:lumMod val="75000"/>
                  </a:schemeClr>
                </a:solidFill>
              </a:rPr>
              <a:t>Time </a:t>
            </a:r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logging (no timer)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/>
              <a:t>At least twice a day</a:t>
            </a:r>
          </a:p>
          <a:p>
            <a:pPr lvl="2"/>
            <a:r>
              <a:rPr lang="en-US" sz="2200" dirty="0" smtClean="0"/>
              <a:t>Before Lunch</a:t>
            </a:r>
            <a:endParaRPr lang="en-US" sz="2200" dirty="0"/>
          </a:p>
          <a:p>
            <a:pPr lvl="2"/>
            <a:r>
              <a:rPr lang="en-US" sz="2200" dirty="0"/>
              <a:t>Before going </a:t>
            </a:r>
            <a:r>
              <a:rPr lang="en-US" sz="2200" dirty="0" smtClean="0"/>
              <a:t>home</a:t>
            </a:r>
            <a:endParaRPr lang="en-US" sz="2200" dirty="0"/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447800"/>
            <a:ext cx="4038600" cy="4564062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Initial phases</a:t>
            </a:r>
          </a:p>
          <a:p>
            <a:pPr lvl="1"/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Architecture/Design</a:t>
            </a:r>
          </a:p>
          <a:p>
            <a:pPr>
              <a:buNone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Agile Increments: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z="1800" dirty="0"/>
              <a:t>Code/test/design</a:t>
            </a:r>
          </a:p>
          <a:p>
            <a:pPr lvl="2"/>
            <a:r>
              <a:rPr lang="en-US" sz="1800" dirty="0"/>
              <a:t>In "design" phase</a:t>
            </a:r>
          </a:p>
          <a:p>
            <a:pPr lvl="1"/>
            <a:r>
              <a:rPr lang="en-US" sz="1800" dirty="0"/>
              <a:t>Document </a:t>
            </a:r>
            <a:r>
              <a:rPr lang="en-US" sz="1800" dirty="0" smtClean="0"/>
              <a:t>the design</a:t>
            </a:r>
            <a:endParaRPr lang="en-US" sz="1800" dirty="0"/>
          </a:p>
          <a:p>
            <a:pPr lvl="2"/>
            <a:r>
              <a:rPr lang="en-US" sz="1800" dirty="0"/>
              <a:t>Reviewable form</a:t>
            </a:r>
          </a:p>
          <a:p>
            <a:pPr lvl="1"/>
            <a:r>
              <a:rPr lang="en-US" sz="1800" dirty="0"/>
              <a:t>Review/inspect design</a:t>
            </a:r>
          </a:p>
          <a:p>
            <a:pPr lvl="1"/>
            <a:r>
              <a:rPr lang="en-US" sz="1800" dirty="0"/>
              <a:t>Code phase</a:t>
            </a:r>
          </a:p>
          <a:p>
            <a:pPr lvl="2"/>
            <a:r>
              <a:rPr lang="en-US" sz="1800" dirty="0"/>
              <a:t>Completion, updates</a:t>
            </a:r>
          </a:p>
          <a:p>
            <a:pPr lvl="1"/>
            <a:r>
              <a:rPr lang="en-US" sz="1800" dirty="0"/>
              <a:t>Unit testing (100</a:t>
            </a:r>
            <a:r>
              <a:rPr lang="en-US" sz="1800" dirty="0" smtClean="0"/>
              <a:t>% coverage)</a:t>
            </a:r>
            <a:endParaRPr lang="en-US" sz="1800" dirty="0"/>
          </a:p>
          <a:p>
            <a:pPr lvl="1"/>
            <a:r>
              <a:rPr lang="en-US" sz="1800" dirty="0"/>
              <a:t>Code inspection</a:t>
            </a:r>
          </a:p>
        </p:txBody>
      </p:sp>
      <p:sp>
        <p:nvSpPr>
          <p:cNvPr id="430085" name="Text Box 5"/>
          <p:cNvSpPr txBox="1">
            <a:spLocks noChangeArrowheads="1"/>
          </p:cNvSpPr>
          <p:nvPr/>
        </p:nvSpPr>
        <p:spPr bwMode="auto">
          <a:xfrm>
            <a:off x="2209800" y="6248400"/>
            <a:ext cx="4442242" cy="369332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This was the original </a:t>
            </a:r>
            <a:r>
              <a:rPr lang="en-US" dirty="0" smtClean="0">
                <a:solidFill>
                  <a:srgbClr val="FF3300"/>
                </a:solidFill>
              </a:rPr>
              <a:t>plan in 2006, </a:t>
            </a:r>
            <a:r>
              <a:rPr lang="en-US" dirty="0">
                <a:solidFill>
                  <a:srgbClr val="FF3300"/>
                </a:solidFill>
              </a:rPr>
              <a:t>but . .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0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300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0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0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0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30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30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300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300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300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3008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3008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3008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30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0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build="p"/>
      <p:bldP spid="430084" grpId="0" build="p"/>
      <p:bldP spid="43008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After about a </a:t>
            </a:r>
            <a:r>
              <a:rPr lang="en-US" sz="3200" dirty="0" smtClean="0"/>
              <a:t>year (2007), </a:t>
            </a:r>
            <a:r>
              <a:rPr lang="en-US" sz="3200" dirty="0"/>
              <a:t>this organization decided to modify the "agile/TSP" process.</a:t>
            </a:r>
          </a:p>
        </p:txBody>
      </p:sp>
      <p:sp>
        <p:nvSpPr>
          <p:cNvPr id="431107" name="Rectangle 3"/>
          <p:cNvSpPr>
            <a:spLocks noChangeArrowheads="1"/>
          </p:cNvSpPr>
          <p:nvPr/>
        </p:nvSpPr>
        <p:spPr bwMode="auto">
          <a:xfrm>
            <a:off x="457200" y="1981200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000" dirty="0"/>
              <a:t>Design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000" dirty="0"/>
              <a:t>Design review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000" dirty="0"/>
              <a:t>Design inspection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000" dirty="0" smtClean="0"/>
              <a:t>Production code </a:t>
            </a:r>
            <a:r>
              <a:rPr lang="en-US" sz="3000" dirty="0"/>
              <a:t>+ unit test coding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000" dirty="0" smtClean="0"/>
              <a:t>Production code </a:t>
            </a:r>
            <a:r>
              <a:rPr lang="en-US" sz="3000" dirty="0"/>
              <a:t>+ unit test review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000" dirty="0" smtClean="0"/>
              <a:t>Production code </a:t>
            </a:r>
            <a:r>
              <a:rPr lang="en-US" sz="3000" dirty="0"/>
              <a:t>+ unit test inspection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3000" dirty="0"/>
              <a:t>Build and unit test</a:t>
            </a:r>
          </a:p>
        </p:txBody>
      </p:sp>
      <p:sp>
        <p:nvSpPr>
          <p:cNvPr id="431108" name="Text Box 4"/>
          <p:cNvSpPr txBox="1">
            <a:spLocks noChangeArrowheads="1"/>
          </p:cNvSpPr>
          <p:nvPr/>
        </p:nvSpPr>
        <p:spPr bwMode="auto">
          <a:xfrm>
            <a:off x="3962400" y="1524000"/>
            <a:ext cx="4876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1775" indent="-231775">
              <a:buFontTx/>
              <a:buChar char="•"/>
            </a:pPr>
            <a:r>
              <a:rPr lang="en-US" sz="2000">
                <a:solidFill>
                  <a:schemeClr val="hlink"/>
                </a:solidFill>
              </a:rPr>
              <a:t>Heavy reliance on automated testing</a:t>
            </a:r>
          </a:p>
          <a:p>
            <a:pPr marL="231775" indent="-231775">
              <a:buFontTx/>
              <a:buChar char="•"/>
            </a:pPr>
            <a:r>
              <a:rPr lang="en-US" sz="2000">
                <a:solidFill>
                  <a:schemeClr val="hlink"/>
                </a:solidFill>
              </a:rPr>
              <a:t>Create a new test whenever a defect escapes the test suite</a:t>
            </a:r>
          </a:p>
          <a:p>
            <a:pPr marL="231775" indent="-231775">
              <a:buFontTx/>
              <a:buChar char="•"/>
            </a:pPr>
            <a:r>
              <a:rPr lang="en-US" sz="2000">
                <a:solidFill>
                  <a:schemeClr val="hlink"/>
                </a:solidFill>
              </a:rPr>
              <a:t>Designs must be testable</a:t>
            </a:r>
          </a:p>
        </p:txBody>
      </p:sp>
      <p:sp>
        <p:nvSpPr>
          <p:cNvPr id="431112" name="Text Box 8"/>
          <p:cNvSpPr txBox="1">
            <a:spLocks noChangeArrowheads="1"/>
          </p:cNvSpPr>
          <p:nvPr/>
        </p:nvSpPr>
        <p:spPr bwMode="auto">
          <a:xfrm>
            <a:off x="2209800" y="6248400"/>
            <a:ext cx="3635375" cy="376238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FF"/>
                </a:solidFill>
              </a:rPr>
              <a:t>www.sei.cmu.edu/tsp/symposium/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3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3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1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1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/>
      <p:bldP spid="431108" grpId="0"/>
      <p:bldP spid="4311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173162"/>
          </a:xfrm>
        </p:spPr>
        <p:txBody>
          <a:bodyPr/>
          <a:lstStyle/>
          <a:p>
            <a:r>
              <a:rPr lang="en-US" sz="3200" dirty="0" smtClean="0"/>
              <a:t>…but you can’t modify a process until you have experience using one</a:t>
            </a:r>
            <a:endParaRPr lang="en-US" sz="3200" dirty="0"/>
          </a:p>
        </p:txBody>
      </p:sp>
      <p:sp>
        <p:nvSpPr>
          <p:cNvPr id="425987" name="Text Box 3"/>
          <p:cNvSpPr txBox="1">
            <a:spLocks noChangeArrowheads="1"/>
          </p:cNvSpPr>
          <p:nvPr/>
        </p:nvSpPr>
        <p:spPr bwMode="auto">
          <a:xfrm>
            <a:off x="2590800" y="1676400"/>
            <a:ext cx="4572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66FF"/>
                </a:solidFill>
              </a:rPr>
              <a:t>The objective is for software engineers, and especially teams, to define and improve their own processes.</a:t>
            </a:r>
          </a:p>
        </p:txBody>
      </p:sp>
      <p:sp>
        <p:nvSpPr>
          <p:cNvPr id="425989" name="Text Box 5"/>
          <p:cNvSpPr txBox="1">
            <a:spLocks noChangeArrowheads="1"/>
          </p:cNvSpPr>
          <p:nvPr/>
        </p:nvSpPr>
        <p:spPr bwMode="auto">
          <a:xfrm>
            <a:off x="2667000" y="3200400"/>
            <a:ext cx="4648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However, it is very difficult to define a usable personal or team process until they have experience in working within one.</a:t>
            </a:r>
          </a:p>
        </p:txBody>
      </p:sp>
      <p:sp>
        <p:nvSpPr>
          <p:cNvPr id="425990" name="Text Box 6"/>
          <p:cNvSpPr txBox="1">
            <a:spLocks noChangeArrowheads="1"/>
          </p:cNvSpPr>
          <p:nvPr/>
        </p:nvSpPr>
        <p:spPr bwMode="auto">
          <a:xfrm>
            <a:off x="838200" y="5257800"/>
            <a:ext cx="7010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 major goal of the initial "PSP" process is to provide experience and a basis for process </a:t>
            </a:r>
            <a:r>
              <a:rPr lang="en-US" sz="2000" dirty="0" smtClean="0">
                <a:solidFill>
                  <a:srgbClr val="FF0000"/>
                </a:solidFill>
              </a:rPr>
              <a:t>development – </a:t>
            </a:r>
            <a:r>
              <a:rPr lang="en-US" sz="2000" i="1" dirty="0" smtClean="0">
                <a:solidFill>
                  <a:srgbClr val="9A0075"/>
                </a:solidFill>
              </a:rPr>
              <a:t>NOT to try to tell you that this particular process is the only acceptable way of working</a:t>
            </a:r>
            <a:endParaRPr lang="en-US" sz="2000" i="1" dirty="0">
              <a:solidFill>
                <a:srgbClr val="9A0075"/>
              </a:solidFill>
            </a:endParaRPr>
          </a:p>
        </p:txBody>
      </p:sp>
      <p:pic>
        <p:nvPicPr>
          <p:cNvPr id="425992" name="Picture 8" descr="MCj038260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505200"/>
            <a:ext cx="1371600" cy="1371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25993" name="Picture 9" descr="MCj033791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1839913" cy="132080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</p:spPr>
      </p:pic>
      <p:sp>
        <p:nvSpPr>
          <p:cNvPr id="425994" name="AutoShape 10"/>
          <p:cNvSpPr>
            <a:spLocks noChangeArrowheads="1"/>
          </p:cNvSpPr>
          <p:nvPr/>
        </p:nvSpPr>
        <p:spPr bwMode="auto">
          <a:xfrm>
            <a:off x="533400" y="2895600"/>
            <a:ext cx="762000" cy="609600"/>
          </a:xfrm>
          <a:prstGeom prst="upArrow">
            <a:avLst>
              <a:gd name="adj1" fmla="val 50000"/>
              <a:gd name="adj2" fmla="val 369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25995" name="AutoShape 11"/>
          <p:cNvSpPr>
            <a:spLocks noChangeArrowheads="1"/>
          </p:cNvSpPr>
          <p:nvPr/>
        </p:nvSpPr>
        <p:spPr bwMode="auto">
          <a:xfrm flipV="1">
            <a:off x="1752600" y="2895600"/>
            <a:ext cx="762000" cy="609600"/>
          </a:xfrm>
          <a:prstGeom prst="upArrow">
            <a:avLst>
              <a:gd name="adj1" fmla="val 50000"/>
              <a:gd name="adj2" fmla="val 393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429000" y="4343400"/>
            <a:ext cx="5045075" cy="5847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i="1" dirty="0" smtClean="0">
                <a:solidFill>
                  <a:srgbClr val="9A0075"/>
                </a:solidFill>
              </a:rPr>
              <a:t>“If you don’t know where you are, a map won’t help”</a:t>
            </a:r>
          </a:p>
          <a:p>
            <a:r>
              <a:rPr lang="en-US" sz="1600" i="1" dirty="0" smtClean="0">
                <a:solidFill>
                  <a:srgbClr val="9A0075"/>
                </a:solidFill>
              </a:rPr>
              <a:t>- Humphrey</a:t>
            </a:r>
            <a:endParaRPr lang="en-US" sz="1600" i="1" dirty="0">
              <a:solidFill>
                <a:srgbClr val="9A007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5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2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2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25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25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25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25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7" grpId="0"/>
      <p:bldP spid="425989" grpId="0"/>
      <p:bldP spid="425990" grpId="0"/>
      <p:bldP spid="425994" grpId="0" animBg="1"/>
      <p:bldP spid="425995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However, Humphrey </a:t>
            </a:r>
            <a:r>
              <a:rPr lang="en-US" sz="3200" dirty="0"/>
              <a:t>suggests </a:t>
            </a:r>
            <a:r>
              <a:rPr lang="en-US" sz="3200" dirty="0" smtClean="0"/>
              <a:t>that the </a:t>
            </a:r>
            <a:r>
              <a:rPr lang="en-US" sz="3200" dirty="0"/>
              <a:t>following </a:t>
            </a:r>
            <a:r>
              <a:rPr lang="en-US" sz="3200" dirty="0" smtClean="0"/>
              <a:t>critical </a:t>
            </a:r>
            <a:r>
              <a:rPr lang="en-US" sz="3200" dirty="0" smtClean="0"/>
              <a:t>components</a:t>
            </a:r>
            <a:r>
              <a:rPr lang="en-US" sz="3200" dirty="0" smtClean="0"/>
              <a:t> should be used for any process:</a:t>
            </a:r>
            <a:endParaRPr lang="en-US" sz="32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1000" y="1600200"/>
            <a:ext cx="6172200" cy="1219200"/>
            <a:chOff x="1584" y="672"/>
            <a:chExt cx="3888" cy="768"/>
          </a:xfrm>
          <a:solidFill>
            <a:schemeClr val="accent3">
              <a:lumMod val="85000"/>
            </a:schemeClr>
          </a:solidFill>
        </p:grpSpPr>
        <p:sp>
          <p:nvSpPr>
            <p:cNvPr id="427012" name="AutoShape 4"/>
            <p:cNvSpPr>
              <a:spLocks noChangeArrowheads="1"/>
            </p:cNvSpPr>
            <p:nvPr/>
          </p:nvSpPr>
          <p:spPr bwMode="auto">
            <a:xfrm>
              <a:off x="1584" y="672"/>
              <a:ext cx="3888" cy="76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013" name="Text Box 5"/>
            <p:cNvSpPr txBox="1">
              <a:spLocks noChangeArrowheads="1"/>
            </p:cNvSpPr>
            <p:nvPr/>
          </p:nvSpPr>
          <p:spPr bwMode="auto">
            <a:xfrm>
              <a:off x="1728" y="816"/>
              <a:ext cx="3264" cy="4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379538" indent="-1379538"/>
              <a:r>
                <a:rPr lang="en-US" sz="2000" dirty="0">
                  <a:solidFill>
                    <a:srgbClr val="00B050"/>
                  </a:solidFill>
                </a:rPr>
                <a:t>Scripts:	Describe process steps, entry/exit criteria, etc.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092200" y="2819400"/>
            <a:ext cx="6172200" cy="1219200"/>
            <a:chOff x="1584" y="1440"/>
            <a:chExt cx="3888" cy="768"/>
          </a:xfrm>
          <a:solidFill>
            <a:schemeClr val="accent3">
              <a:lumMod val="85000"/>
            </a:schemeClr>
          </a:solidFill>
        </p:grpSpPr>
        <p:sp>
          <p:nvSpPr>
            <p:cNvPr id="427015" name="AutoShape 7"/>
            <p:cNvSpPr>
              <a:spLocks noChangeArrowheads="1"/>
            </p:cNvSpPr>
            <p:nvPr/>
          </p:nvSpPr>
          <p:spPr bwMode="auto">
            <a:xfrm>
              <a:off x="1584" y="1440"/>
              <a:ext cx="3888" cy="76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016" name="Text Box 8"/>
            <p:cNvSpPr txBox="1">
              <a:spLocks noChangeArrowheads="1"/>
            </p:cNvSpPr>
            <p:nvPr/>
          </p:nvSpPr>
          <p:spPr bwMode="auto">
            <a:xfrm>
              <a:off x="1728" y="1632"/>
              <a:ext cx="3696" cy="4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379538" indent="-1379538"/>
              <a:r>
                <a:rPr lang="en-US" sz="2000">
                  <a:solidFill>
                    <a:srgbClr val="0066FF"/>
                  </a:solidFill>
                </a:rPr>
                <a:t>Forms:	Framework for gathering, retaining, and analyzing process data.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803400" y="4038600"/>
            <a:ext cx="6172200" cy="1219200"/>
            <a:chOff x="1584" y="2208"/>
            <a:chExt cx="3888" cy="768"/>
          </a:xfrm>
          <a:solidFill>
            <a:schemeClr val="accent3">
              <a:lumMod val="85000"/>
            </a:schemeClr>
          </a:solidFill>
        </p:grpSpPr>
        <p:sp>
          <p:nvSpPr>
            <p:cNvPr id="427018" name="AutoShape 10"/>
            <p:cNvSpPr>
              <a:spLocks noChangeArrowheads="1"/>
            </p:cNvSpPr>
            <p:nvPr/>
          </p:nvSpPr>
          <p:spPr bwMode="auto">
            <a:xfrm>
              <a:off x="1584" y="2208"/>
              <a:ext cx="3888" cy="76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019" name="Text Box 11"/>
            <p:cNvSpPr txBox="1">
              <a:spLocks noChangeArrowheads="1"/>
            </p:cNvSpPr>
            <p:nvPr/>
          </p:nvSpPr>
          <p:spPr bwMode="auto">
            <a:xfrm>
              <a:off x="1728" y="2304"/>
              <a:ext cx="3312" cy="63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379538" indent="-1379538"/>
              <a:r>
                <a:rPr lang="en-US" sz="2000" dirty="0">
                  <a:solidFill>
                    <a:srgbClr val="9A0075"/>
                  </a:solidFill>
                </a:rPr>
                <a:t>Standards:	Guide your work and provide a basis for verification and quality management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514600" y="5257800"/>
            <a:ext cx="6172200" cy="1219200"/>
            <a:chOff x="1584" y="2976"/>
            <a:chExt cx="3888" cy="768"/>
          </a:xfrm>
          <a:solidFill>
            <a:schemeClr val="accent3">
              <a:lumMod val="85000"/>
            </a:schemeClr>
          </a:solidFill>
        </p:grpSpPr>
        <p:sp>
          <p:nvSpPr>
            <p:cNvPr id="427021" name="AutoShape 13"/>
            <p:cNvSpPr>
              <a:spLocks noChangeArrowheads="1"/>
            </p:cNvSpPr>
            <p:nvPr/>
          </p:nvSpPr>
          <p:spPr bwMode="auto">
            <a:xfrm>
              <a:off x="1584" y="2976"/>
              <a:ext cx="3888" cy="768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022" name="Text Box 14"/>
            <p:cNvSpPr txBox="1">
              <a:spLocks noChangeArrowheads="1"/>
            </p:cNvSpPr>
            <p:nvPr/>
          </p:nvSpPr>
          <p:spPr bwMode="auto">
            <a:xfrm>
              <a:off x="1728" y="3120"/>
              <a:ext cx="3600" cy="44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1379538" indent="-1379538"/>
              <a:r>
                <a:rPr lang="en-US" sz="2000" dirty="0">
                  <a:solidFill>
                    <a:srgbClr val="FF0000"/>
                  </a:solidFill>
                </a:rPr>
                <a:t>PIPs:	Identify/record process issues and generate/validate potential solutions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The process we have used so far is reasonable for small </a:t>
            </a:r>
            <a:r>
              <a:rPr lang="en-US" sz="2800" dirty="0" smtClean="0"/>
              <a:t>software development </a:t>
            </a:r>
            <a:r>
              <a:rPr lang="en-US" sz="2800" u="sng" dirty="0"/>
              <a:t>increments</a:t>
            </a:r>
            <a:r>
              <a:rPr lang="en-US" sz="2800" dirty="0"/>
              <a:t> with well defined requirements.</a:t>
            </a:r>
          </a:p>
        </p:txBody>
      </p:sp>
      <p:sp>
        <p:nvSpPr>
          <p:cNvPr id="428035" name="Text Box 3"/>
          <p:cNvSpPr txBox="1">
            <a:spLocks noChangeArrowheads="1"/>
          </p:cNvSpPr>
          <p:nvPr/>
        </p:nvSpPr>
        <p:spPr bwMode="auto">
          <a:xfrm>
            <a:off x="2133600" y="2286000"/>
            <a:ext cx="6705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B0F0"/>
                </a:solidFill>
              </a:rPr>
              <a:t>For an individual software engineer in </a:t>
            </a:r>
            <a:r>
              <a:rPr lang="en-US" sz="2000" dirty="0" smtClean="0">
                <a:solidFill>
                  <a:srgbClr val="00B0F0"/>
                </a:solidFill>
              </a:rPr>
              <a:t>a </a:t>
            </a:r>
            <a:r>
              <a:rPr lang="en-US" sz="2000" dirty="0">
                <a:solidFill>
                  <a:srgbClr val="00B0F0"/>
                </a:solidFill>
              </a:rPr>
              <a:t>development </a:t>
            </a:r>
            <a:r>
              <a:rPr lang="en-US" sz="2000" dirty="0" smtClean="0">
                <a:solidFill>
                  <a:srgbClr val="00B0F0"/>
                </a:solidFill>
              </a:rPr>
              <a:t>organization you’re familiar with:</a:t>
            </a:r>
            <a:br>
              <a:rPr lang="en-US" sz="2000" dirty="0" smtClean="0">
                <a:solidFill>
                  <a:srgbClr val="00B0F0"/>
                </a:solidFill>
              </a:rPr>
            </a:br>
            <a:endParaRPr lang="en-US" sz="2000" dirty="0">
              <a:solidFill>
                <a:srgbClr val="00B0F0"/>
              </a:solidFill>
            </a:endParaRPr>
          </a:p>
          <a:p>
            <a:pPr marL="566738" lvl="1" indent="-334963">
              <a:buFontTx/>
              <a:buChar char="•"/>
            </a:pPr>
            <a:r>
              <a:rPr lang="en-US" sz="2000" dirty="0">
                <a:solidFill>
                  <a:srgbClr val="5600AC"/>
                </a:solidFill>
              </a:rPr>
              <a:t>What aspects of the "PSP" process could be used with little change</a:t>
            </a:r>
            <a:r>
              <a:rPr lang="en-US" sz="2000" dirty="0" smtClean="0">
                <a:solidFill>
                  <a:srgbClr val="5600AC"/>
                </a:solidFill>
              </a:rPr>
              <a:t>?</a:t>
            </a:r>
            <a:br>
              <a:rPr lang="en-US" sz="2000" dirty="0" smtClean="0">
                <a:solidFill>
                  <a:srgbClr val="5600AC"/>
                </a:solidFill>
              </a:rPr>
            </a:br>
            <a:endParaRPr lang="en-US" sz="2000" dirty="0">
              <a:solidFill>
                <a:srgbClr val="5600AC"/>
              </a:solidFill>
            </a:endParaRPr>
          </a:p>
          <a:p>
            <a:pPr marL="566738" lvl="1" indent="-334963">
              <a:buFontTx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What modifications would be required?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2057400"/>
            <a:ext cx="1143000" cy="3200400"/>
            <a:chOff x="4224" y="912"/>
            <a:chExt cx="720" cy="2016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428037" name="Rectangle 5"/>
            <p:cNvSpPr>
              <a:spLocks noChangeArrowheads="1"/>
            </p:cNvSpPr>
            <p:nvPr/>
          </p:nvSpPr>
          <p:spPr bwMode="auto">
            <a:xfrm>
              <a:off x="4224" y="912"/>
              <a:ext cx="720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Plan</a:t>
              </a:r>
            </a:p>
          </p:txBody>
        </p:sp>
        <p:sp>
          <p:nvSpPr>
            <p:cNvPr id="428038" name="Rectangle 6"/>
            <p:cNvSpPr>
              <a:spLocks noChangeArrowheads="1"/>
            </p:cNvSpPr>
            <p:nvPr/>
          </p:nvSpPr>
          <p:spPr bwMode="auto">
            <a:xfrm>
              <a:off x="4224" y="1200"/>
              <a:ext cx="720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Design</a:t>
              </a:r>
            </a:p>
          </p:txBody>
        </p:sp>
        <p:sp>
          <p:nvSpPr>
            <p:cNvPr id="428039" name="Rectangle 7"/>
            <p:cNvSpPr>
              <a:spLocks noChangeArrowheads="1"/>
            </p:cNvSpPr>
            <p:nvPr/>
          </p:nvSpPr>
          <p:spPr bwMode="auto">
            <a:xfrm>
              <a:off x="4224" y="1488"/>
              <a:ext cx="720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DLDR</a:t>
              </a:r>
            </a:p>
          </p:txBody>
        </p:sp>
        <p:sp>
          <p:nvSpPr>
            <p:cNvPr id="428040" name="Rectangle 8"/>
            <p:cNvSpPr>
              <a:spLocks noChangeArrowheads="1"/>
            </p:cNvSpPr>
            <p:nvPr/>
          </p:nvSpPr>
          <p:spPr bwMode="auto">
            <a:xfrm>
              <a:off x="4224" y="1776"/>
              <a:ext cx="720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Code</a:t>
              </a:r>
            </a:p>
          </p:txBody>
        </p:sp>
        <p:sp>
          <p:nvSpPr>
            <p:cNvPr id="428041" name="Rectangle 9"/>
            <p:cNvSpPr>
              <a:spLocks noChangeArrowheads="1"/>
            </p:cNvSpPr>
            <p:nvPr/>
          </p:nvSpPr>
          <p:spPr bwMode="auto">
            <a:xfrm>
              <a:off x="4224" y="2064"/>
              <a:ext cx="720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CR</a:t>
              </a:r>
            </a:p>
          </p:txBody>
        </p:sp>
        <p:sp>
          <p:nvSpPr>
            <p:cNvPr id="428042" name="Rectangle 10"/>
            <p:cNvSpPr>
              <a:spLocks noChangeArrowheads="1"/>
            </p:cNvSpPr>
            <p:nvPr/>
          </p:nvSpPr>
          <p:spPr bwMode="auto">
            <a:xfrm>
              <a:off x="4224" y="2352"/>
              <a:ext cx="720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Test</a:t>
              </a:r>
            </a:p>
          </p:txBody>
        </p:sp>
        <p:sp>
          <p:nvSpPr>
            <p:cNvPr id="428043" name="Rectangle 11"/>
            <p:cNvSpPr>
              <a:spLocks noChangeArrowheads="1"/>
            </p:cNvSpPr>
            <p:nvPr/>
          </p:nvSpPr>
          <p:spPr bwMode="auto">
            <a:xfrm>
              <a:off x="4224" y="2640"/>
              <a:ext cx="720" cy="288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PM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8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l="3117" t="16615" r="18701" b="5538"/>
          <a:stretch>
            <a:fillRect/>
          </a:stretch>
        </p:blipFill>
        <p:spPr bwMode="auto">
          <a:xfrm>
            <a:off x="685800" y="1371600"/>
            <a:ext cx="2804160" cy="4713822"/>
          </a:xfrm>
          <a:prstGeom prst="rect">
            <a:avLst/>
          </a:prstGeom>
          <a:noFill/>
          <a:ln w="38100">
            <a:solidFill>
              <a:srgbClr val="CC9900"/>
            </a:solidFill>
            <a:miter lim="800000"/>
            <a:headEnd/>
            <a:tailEnd/>
          </a:ln>
          <a:effectLst/>
        </p:spPr>
      </p:pic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Teams and engineers can create custom development processes.</a:t>
            </a:r>
          </a:p>
        </p:txBody>
      </p:sp>
      <p:sp>
        <p:nvSpPr>
          <p:cNvPr id="432132" name="Rectangle 4"/>
          <p:cNvSpPr>
            <a:spLocks noChangeArrowheads="1"/>
          </p:cNvSpPr>
          <p:nvPr/>
        </p:nvSpPr>
        <p:spPr bwMode="auto">
          <a:xfrm>
            <a:off x="1143000" y="1981200"/>
            <a:ext cx="2286000" cy="2819400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32133" name="Picture 5" descr="PD07edited"/>
          <p:cNvPicPr>
            <a:picLocks noChangeAspect="1" noChangeArrowheads="1"/>
          </p:cNvPicPr>
          <p:nvPr/>
        </p:nvPicPr>
        <p:blipFill>
          <a:blip r:embed="rId3" cstate="print"/>
          <a:srcRect l="16667" t="27942" r="23333" b="29938"/>
          <a:stretch>
            <a:fillRect/>
          </a:stretch>
        </p:blipFill>
        <p:spPr bwMode="auto">
          <a:xfrm>
            <a:off x="4724400" y="1524000"/>
            <a:ext cx="3484028" cy="4085986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</p:spPr>
      </p:pic>
      <p:sp>
        <p:nvSpPr>
          <p:cNvPr id="432136" name="AutoShape 8"/>
          <p:cNvSpPr>
            <a:spLocks noChangeArrowheads="1"/>
          </p:cNvSpPr>
          <p:nvPr/>
        </p:nvSpPr>
        <p:spPr bwMode="auto">
          <a:xfrm>
            <a:off x="3276600" y="3048000"/>
            <a:ext cx="1447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3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3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2" grpId="0" animBg="1"/>
      <p:bldP spid="4321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543800" cy="1295400"/>
          </a:xfrm>
        </p:spPr>
        <p:txBody>
          <a:bodyPr/>
          <a:lstStyle/>
          <a:p>
            <a:r>
              <a:rPr lang="en-US" sz="3200" dirty="0"/>
              <a:t>Custom forms and scripts can be developed to support new processes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r>
              <a:rPr lang="en-US" sz="2400" dirty="0" smtClean="0">
                <a:solidFill>
                  <a:srgbClr val="9A0075"/>
                </a:solidFill>
              </a:rPr>
              <a:t> (ref: Dr. Sebern)</a:t>
            </a:r>
            <a:endParaRPr lang="en-US" sz="3200" dirty="0"/>
          </a:p>
        </p:txBody>
      </p:sp>
      <p:pic>
        <p:nvPicPr>
          <p:cNvPr id="433155" name="Picture 3"/>
          <p:cNvPicPr>
            <a:picLocks noChangeAspect="1" noChangeArrowheads="1"/>
          </p:cNvPicPr>
          <p:nvPr/>
        </p:nvPicPr>
        <p:blipFill>
          <a:blip r:embed="rId2" cstate="print"/>
          <a:srcRect l="1848" t="24522" r="7506" b="9236"/>
          <a:stretch>
            <a:fillRect/>
          </a:stretch>
        </p:blipFill>
        <p:spPr bwMode="auto">
          <a:xfrm>
            <a:off x="457200" y="2481263"/>
            <a:ext cx="4648200" cy="369411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433156" name="Picture 4"/>
          <p:cNvPicPr>
            <a:picLocks noChangeAspect="1" noChangeArrowheads="1"/>
          </p:cNvPicPr>
          <p:nvPr/>
        </p:nvPicPr>
        <p:blipFill>
          <a:blip r:embed="rId3" cstate="print"/>
          <a:srcRect l="1480" t="29201" r="11201" b="10001"/>
          <a:stretch>
            <a:fillRect/>
          </a:stretch>
        </p:blipFill>
        <p:spPr bwMode="auto">
          <a:xfrm>
            <a:off x="4343400" y="2057400"/>
            <a:ext cx="4495800" cy="3614738"/>
          </a:xfrm>
          <a:prstGeom prst="rect">
            <a:avLst/>
          </a:prstGeom>
          <a:noFill/>
          <a:ln w="9525">
            <a:solidFill>
              <a:srgbClr val="0066FF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3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3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3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3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Custom processes can support requirements and architecture/design work.</a:t>
            </a:r>
          </a:p>
        </p:txBody>
      </p:sp>
      <p:pic>
        <p:nvPicPr>
          <p:cNvPr id="4341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47800"/>
            <a:ext cx="382905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4180" name="Picture 4"/>
          <p:cNvPicPr>
            <a:picLocks noChangeAspect="1" noChangeArrowheads="1"/>
          </p:cNvPicPr>
          <p:nvPr/>
        </p:nvPicPr>
        <p:blipFill>
          <a:blip r:embed="rId2" cstate="print"/>
          <a:srcRect l="17583" t="20915" r="16484" b="26797"/>
          <a:stretch>
            <a:fillRect/>
          </a:stretch>
        </p:blipFill>
        <p:spPr bwMode="auto">
          <a:xfrm>
            <a:off x="3657600" y="2819400"/>
            <a:ext cx="3429000" cy="3429000"/>
          </a:xfrm>
          <a:prstGeom prst="rect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ffectLst/>
        </p:spPr>
      </p:pic>
      <p:pic>
        <p:nvPicPr>
          <p:cNvPr id="434181" name="Picture 5"/>
          <p:cNvPicPr>
            <a:picLocks noChangeAspect="1" noChangeArrowheads="1"/>
          </p:cNvPicPr>
          <p:nvPr/>
        </p:nvPicPr>
        <p:blipFill>
          <a:blip r:embed="rId2" cstate="print"/>
          <a:srcRect l="15384" t="73203" r="5495" b="4140"/>
          <a:stretch>
            <a:fillRect/>
          </a:stretch>
        </p:blipFill>
        <p:spPr bwMode="auto">
          <a:xfrm>
            <a:off x="4495800" y="1371600"/>
            <a:ext cx="4419600" cy="159702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4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SE-280</a:t>
            </a:r>
            <a:br>
              <a:rPr lang="en-US" altLang="en-US" smtClean="0"/>
            </a:br>
            <a:r>
              <a:rPr lang="en-US" altLang="en-US" smtClean="0"/>
              <a:t>Dr. Mark L. Hornick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295400"/>
          </a:xfrm>
        </p:spPr>
        <p:txBody>
          <a:bodyPr/>
          <a:lstStyle/>
          <a:p>
            <a:pPr eaLnBrk="1" hangingPunct="1"/>
            <a:r>
              <a:rPr lang="en-US" sz="3100" dirty="0" smtClean="0"/>
              <a:t>Process Dashboard supports task and schedule planning for individual engineers </a:t>
            </a:r>
            <a:r>
              <a:rPr lang="en-US" sz="3100" u="sng" dirty="0" smtClean="0"/>
              <a:t>and teams</a:t>
            </a:r>
          </a:p>
        </p:txBody>
      </p:sp>
      <p:pic>
        <p:nvPicPr>
          <p:cNvPr id="1229827" name="Picture 3" descr="PD04edit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05000"/>
            <a:ext cx="86106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8118</TotalTime>
  <Words>921</Words>
  <Application>Microsoft Office PowerPoint</Application>
  <PresentationFormat>On-screen Show (4:3)</PresentationFormat>
  <Paragraphs>205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2_Network</vt:lpstr>
      <vt:lpstr>Microsoft Graph Chart</vt:lpstr>
      <vt:lpstr>Process Adaptations</vt:lpstr>
      <vt:lpstr>“The process is your servant. If it does not help you, you must change it.”   - Watts Humphrey</vt:lpstr>
      <vt:lpstr>…but you can’t modify a process until you have experience using one</vt:lpstr>
      <vt:lpstr>However, Humphrey suggests that the following critical components should be used for any process:</vt:lpstr>
      <vt:lpstr>The process we have used so far is reasonable for small software development increments with well defined requirements.</vt:lpstr>
      <vt:lpstr>Teams and engineers can create custom development processes.</vt:lpstr>
      <vt:lpstr>Custom forms and scripts can be developed to support new processes.  (ref: Dr. Sebern)</vt:lpstr>
      <vt:lpstr>Custom processes can support requirements and architecture/design work.</vt:lpstr>
      <vt:lpstr>Process Dashboard supports task and schedule planning for individual engineers and teams</vt:lpstr>
      <vt:lpstr>Review: The Planned Value (PV) of each task is the percentage it represents of the total planned project time.</vt:lpstr>
      <vt:lpstr>Earned value (EV) represents the cumulative planned value of completed tasks, even if they are not completed in the planned sequence.</vt:lpstr>
      <vt:lpstr>Looking at Plan vs Earned value can help identify problems in the plan.</vt:lpstr>
      <vt:lpstr>Tracking time/effort can help uncover problems</vt:lpstr>
      <vt:lpstr>Process Dashboard can generate earned value charts and forecasts.</vt:lpstr>
      <vt:lpstr>What kind of process would you use when you don't know what you are doing?</vt:lpstr>
      <vt:lpstr>Have you ever heard of “agile” processes or methods? What does the team mean to you?</vt:lpstr>
      <vt:lpstr>A common issue is how to integrate an incremental development process with up-front requirements and design documentation.</vt:lpstr>
      <vt:lpstr>There are twelve main practices in eXtreme Programming (XP)</vt:lpstr>
      <vt:lpstr>Another popular "agile" process is called "Scrum" </vt:lpstr>
      <vt:lpstr>Here is an example of one attempt to integrate agile/TDD practices with "TSP" processes</vt:lpstr>
      <vt:lpstr>After about a year (2007), this organization decided to modify the "agile/TSP" process.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CS-183 Lecture</dc:title>
  <dc:subject>Intro</dc:subject>
  <dc:creator>Dr. Mark Hornick</dc:creator>
  <cp:lastModifiedBy>Mark Hornick</cp:lastModifiedBy>
  <cp:revision>859</cp:revision>
  <cp:lastPrinted>1601-01-01T00:00:00Z</cp:lastPrinted>
  <dcterms:created xsi:type="dcterms:W3CDTF">1999-09-06T21:32:20Z</dcterms:created>
  <dcterms:modified xsi:type="dcterms:W3CDTF">2012-02-02T19:49:49Z</dcterms:modified>
</cp:coreProperties>
</file>