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handoutMasterIdLst>
    <p:handoutMasterId r:id="rId20"/>
  </p:handoutMasterIdLst>
  <p:sldIdLst>
    <p:sldId id="287" r:id="rId2"/>
    <p:sldId id="322" r:id="rId3"/>
    <p:sldId id="321" r:id="rId4"/>
    <p:sldId id="303" r:id="rId5"/>
    <p:sldId id="323" r:id="rId6"/>
    <p:sldId id="324" r:id="rId7"/>
    <p:sldId id="319" r:id="rId8"/>
    <p:sldId id="307" r:id="rId9"/>
    <p:sldId id="304" r:id="rId10"/>
    <p:sldId id="306" r:id="rId11"/>
    <p:sldId id="308" r:id="rId12"/>
    <p:sldId id="311" r:id="rId13"/>
    <p:sldId id="314" r:id="rId14"/>
    <p:sldId id="315" r:id="rId15"/>
    <p:sldId id="316" r:id="rId16"/>
    <p:sldId id="317" r:id="rId17"/>
    <p:sldId id="318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5600AC"/>
    <a:srgbClr val="340068"/>
    <a:srgbClr val="FFFFFF"/>
    <a:srgbClr val="9A00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33" autoAdjust="0"/>
  </p:normalViewPr>
  <p:slideViewPr>
    <p:cSldViewPr>
      <p:cViewPr varScale="1">
        <p:scale>
          <a:sx n="75" d="100"/>
          <a:sy n="75" d="100"/>
        </p:scale>
        <p:origin x="-54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260" y="-96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defTabSz="966788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SE-280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5E20C5DD-AD60-4E0D-8FBD-A1B5369A9847}" type="datetime3">
              <a:rPr lang="en-US"/>
              <a:pPr>
                <a:defRPr/>
              </a:pPr>
              <a:t>1 February 2011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defTabSz="966788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3ED5EBE5-5DC1-4C93-A060-B823B090D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SE-280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6388" y="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92A6208-CA72-4758-93C2-D4C43FAEE37C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>
              <a:defRPr sz="12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6388" y="914400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EBC3B57-84F9-4B86-BCF0-2751A8D5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3559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50292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SE-280 Winter 2008-2009 09-1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2005-2008 by Mark J. Sebern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EF319-57CD-4DC4-8858-306B8CCB54C5}" type="slidenum">
              <a:rPr lang="en-US"/>
              <a:pPr/>
              <a:t>1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9013" cy="3598862"/>
          </a:xfrm>
          <a:prstGeom prst="rect">
            <a:avLst/>
          </a:prstGeo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E1441-A624-4D24-B364-3B13B6B19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3195C-E4C7-47CA-B44E-9F193FC74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83637-5AD1-4362-BD52-F3E0FD972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BAE2C-9C0F-4D3A-86EB-537A0618C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627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98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32263"/>
            <a:ext cx="4038600" cy="1998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7C854AA-0921-45B0-8A73-094964A7E4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63B53-C6FE-453B-A234-D2E7F04AE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9A26F-9A5F-4AAB-BB07-7F03B96356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D827-D797-479E-B0ED-A7A0E50CF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1FCB7-2050-42D6-82B1-D3DB13BC5B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FE4B3-6F58-4621-A4BA-DBF256DD8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5530A-A893-4BA2-BC2C-8C04D8309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BC263-1380-4574-BBE2-18BB48FF4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8F90-97EC-48D3-B560-2DD24FDAF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67EB1D13-A0BE-45B4-9A3C-0D89FA4440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152" name="Picture 40" descr="MSOE 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Team Launch Introduction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When planning a launch, it is important to consider the logistical issues.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Launch location</a:t>
            </a:r>
          </a:p>
          <a:p>
            <a:pPr lvl="1"/>
            <a:r>
              <a:rPr lang="en-US"/>
              <a:t>Team meeting room</a:t>
            </a:r>
          </a:p>
          <a:p>
            <a:pPr lvl="1"/>
            <a:r>
              <a:rPr lang="en-US"/>
              <a:t>Team/management meeting area</a:t>
            </a:r>
          </a:p>
          <a:p>
            <a:r>
              <a:rPr lang="en-US" sz="2600"/>
              <a:t>Infrastructure</a:t>
            </a:r>
          </a:p>
          <a:p>
            <a:pPr lvl="1"/>
            <a:r>
              <a:rPr lang="en-US"/>
              <a:t>Process support tools</a:t>
            </a:r>
          </a:p>
          <a:p>
            <a:pPr lvl="1"/>
            <a:r>
              <a:rPr lang="en-US"/>
              <a:t>Design/planning tools</a:t>
            </a:r>
          </a:p>
          <a:p>
            <a:pPr lvl="1"/>
            <a:r>
              <a:rPr lang="en-US"/>
              <a:t>Presentation tools</a:t>
            </a:r>
          </a:p>
        </p:txBody>
      </p:sp>
      <p:sp>
        <p:nvSpPr>
          <p:cNvPr id="4474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600"/>
              <a:t>Scheduling</a:t>
            </a:r>
          </a:p>
          <a:p>
            <a:pPr lvl="1"/>
            <a:r>
              <a:rPr lang="en-US"/>
              <a:t>Team meetings</a:t>
            </a:r>
          </a:p>
          <a:p>
            <a:pPr lvl="2"/>
            <a:r>
              <a:rPr lang="en-US" sz="2200"/>
              <a:t>Days, daily schedule</a:t>
            </a:r>
          </a:p>
          <a:p>
            <a:pPr lvl="1"/>
            <a:r>
              <a:rPr lang="en-US"/>
              <a:t>Management meetings</a:t>
            </a:r>
          </a:p>
          <a:p>
            <a:pPr lvl="2"/>
            <a:r>
              <a:rPr lang="en-US" sz="2200"/>
              <a:t>Business management</a:t>
            </a:r>
          </a:p>
          <a:p>
            <a:pPr lvl="2"/>
            <a:r>
              <a:rPr lang="en-US" sz="2200"/>
              <a:t>Marketing</a:t>
            </a:r>
          </a:p>
          <a:p>
            <a:pPr lvl="2"/>
            <a:r>
              <a:rPr lang="en-US" sz="2200"/>
              <a:t>Technical management</a:t>
            </a:r>
          </a:p>
          <a:p>
            <a:pPr lvl="2"/>
            <a:r>
              <a:rPr lang="en-US" sz="2200"/>
              <a:t>Others?</a:t>
            </a:r>
          </a:p>
        </p:txBody>
      </p:sp>
      <p:pic>
        <p:nvPicPr>
          <p:cNvPr id="447493" name="Picture 5" descr="j0403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838200"/>
            <a:ext cx="1671638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7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7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7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7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7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7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7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7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build="p"/>
      <p:bldP spid="44749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While the whole team is responsible for the conceptual design and development strategy, pre-work is very valuable.</a:t>
            </a: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3505200" y="1981200"/>
            <a:ext cx="464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66FF"/>
                </a:solidFill>
              </a:rPr>
              <a:t>Application domain and design experts play a major role</a:t>
            </a:r>
          </a:p>
        </p:txBody>
      </p:sp>
      <p:pic>
        <p:nvPicPr>
          <p:cNvPr id="449540" name="Picture 4" descr="MPj04003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2819400" cy="1879600"/>
          </a:xfrm>
          <a:prstGeom prst="rect">
            <a:avLst/>
          </a:prstGeom>
          <a:noFill/>
        </p:spPr>
      </p:pic>
      <p:pic>
        <p:nvPicPr>
          <p:cNvPr id="449541" name="Picture 5" descr="MPj039955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505200"/>
            <a:ext cx="2008188" cy="2511425"/>
          </a:xfrm>
          <a:prstGeom prst="rect">
            <a:avLst/>
          </a:prstGeom>
          <a:noFill/>
        </p:spPr>
      </p:pic>
      <p:sp>
        <p:nvSpPr>
          <p:cNvPr id="449542" name="Text Box 6"/>
          <p:cNvSpPr txBox="1">
            <a:spLocks noChangeArrowheads="1"/>
          </p:cNvSpPr>
          <p:nvPr/>
        </p:nvSpPr>
        <p:spPr bwMode="auto">
          <a:xfrm>
            <a:off x="2286000" y="4267200"/>
            <a:ext cx="3962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0066FF"/>
                </a:solidFill>
              </a:rPr>
              <a:t>Draft conceptual design, work breakdown,  development approach, process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9" grpId="0"/>
      <p:bldP spid="4495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r>
              <a:rPr lang="en-US" sz="2800" dirty="0"/>
              <a:t>The team leader and planning manager must be familiar with the process support and planning tools to be used during launch.</a:t>
            </a:r>
          </a:p>
        </p:txBody>
      </p:sp>
      <p:pic>
        <p:nvPicPr>
          <p:cNvPr id="452611" name="Picture 3" descr="MCj023717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2349500" cy="2020888"/>
          </a:xfrm>
          <a:prstGeom prst="rect">
            <a:avLst/>
          </a:prstGeom>
          <a:noFill/>
        </p:spPr>
      </p:pic>
      <p:sp>
        <p:nvSpPr>
          <p:cNvPr id="452612" name="Text Box 4"/>
          <p:cNvSpPr txBox="1">
            <a:spLocks noChangeArrowheads="1"/>
          </p:cNvSpPr>
          <p:nvPr/>
        </p:nvSpPr>
        <p:spPr bwMode="auto">
          <a:xfrm>
            <a:off x="3200400" y="2438400"/>
            <a:ext cx="464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66FF"/>
                </a:solidFill>
              </a:rPr>
              <a:t>Organizational project planning systems (e.g., MS Project)</a:t>
            </a:r>
          </a:p>
        </p:txBody>
      </p:sp>
      <p:sp>
        <p:nvSpPr>
          <p:cNvPr id="452613" name="Text Box 5"/>
          <p:cNvSpPr txBox="1">
            <a:spLocks noChangeArrowheads="1"/>
          </p:cNvSpPr>
          <p:nvPr/>
        </p:nvSpPr>
        <p:spPr bwMode="auto">
          <a:xfrm>
            <a:off x="457200" y="4800600"/>
            <a:ext cx="312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0066FF"/>
                </a:solidFill>
              </a:rPr>
              <a:t>Process Dashboard or other process tools</a:t>
            </a:r>
          </a:p>
        </p:txBody>
      </p:sp>
      <p:pic>
        <p:nvPicPr>
          <p:cNvPr id="452614" name="Picture 6" descr="PD08ed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443413"/>
            <a:ext cx="5340350" cy="13668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2" grpId="0"/>
      <p:bldP spid="4526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OK, so what happens after the launch?</a:t>
            </a:r>
          </a:p>
        </p:txBody>
      </p:sp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3200400" y="1905000"/>
            <a:ext cx="480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66FF"/>
                </a:solidFill>
              </a:rPr>
              <a:t>In the "team working" (post-launch) part of the project, the team works together to accomplish the project goals.</a:t>
            </a:r>
          </a:p>
        </p:txBody>
      </p:sp>
      <p:pic>
        <p:nvPicPr>
          <p:cNvPr id="455684" name="Picture 4" descr="MPj043173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2362200" cy="2362200"/>
          </a:xfrm>
          <a:prstGeom prst="rect">
            <a:avLst/>
          </a:prstGeom>
          <a:noFill/>
        </p:spPr>
      </p:pic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762000" y="3962400"/>
            <a:ext cx="7543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buFontTx/>
              <a:buChar char="•"/>
            </a:pPr>
            <a:r>
              <a:rPr lang="en-US" sz="2400">
                <a:solidFill>
                  <a:schemeClr val="hlink"/>
                </a:solidFill>
              </a:rPr>
              <a:t>Weekly team meetings</a:t>
            </a:r>
          </a:p>
          <a:p>
            <a:pPr marL="231775" indent="-231775">
              <a:buFontTx/>
              <a:buChar char="•"/>
            </a:pPr>
            <a:r>
              <a:rPr lang="en-US" sz="2400">
                <a:solidFill>
                  <a:schemeClr val="hlink"/>
                </a:solidFill>
              </a:rPr>
              <a:t>Role responsibilities</a:t>
            </a:r>
          </a:p>
          <a:p>
            <a:pPr marL="231775" indent="-231775">
              <a:buFontTx/>
              <a:buChar char="•"/>
            </a:pPr>
            <a:r>
              <a:rPr lang="en-US" sz="2400">
                <a:solidFill>
                  <a:schemeClr val="hlink"/>
                </a:solidFill>
              </a:rPr>
              <a:t>Team member ("engineer") work</a:t>
            </a:r>
          </a:p>
          <a:p>
            <a:pPr marL="231775" indent="-231775">
              <a:buFontTx/>
              <a:buChar char="•"/>
            </a:pPr>
            <a:r>
              <a:rPr lang="en-US" sz="2400">
                <a:solidFill>
                  <a:schemeClr val="hlink"/>
                </a:solidFill>
              </a:rPr>
              <a:t>Tracking, replanning, process improvement, data analysis, reporting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5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5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5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/>
      <p:bldP spid="45568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typical agenda for a weekly team meeting looks like this.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Manager report</a:t>
            </a:r>
          </a:p>
          <a:p>
            <a:r>
              <a:rPr lang="en-US"/>
              <a:t>Role reports</a:t>
            </a:r>
          </a:p>
          <a:p>
            <a:r>
              <a:rPr lang="en-US"/>
              <a:t>Goals review</a:t>
            </a:r>
          </a:p>
          <a:p>
            <a:r>
              <a:rPr lang="en-US"/>
              <a:t>Risks review</a:t>
            </a:r>
          </a:p>
          <a:p>
            <a:r>
              <a:rPr lang="en-US"/>
              <a:t>Individual status reports</a:t>
            </a:r>
          </a:p>
          <a:p>
            <a:r>
              <a:rPr lang="en-US"/>
              <a:t>Team status overview</a:t>
            </a:r>
          </a:p>
          <a:p>
            <a:r>
              <a:rPr lang="en-US"/>
              <a:t>Current issues and action items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11213"/>
            <a:r>
              <a:rPr lang="en-US" sz="2800" dirty="0"/>
              <a:t>Can self-directed teams really solve problem when they arise? A real-world example may help.</a:t>
            </a:r>
          </a:p>
        </p:txBody>
      </p:sp>
      <p:pic>
        <p:nvPicPr>
          <p:cNvPr id="4577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447800"/>
            <a:ext cx="6750050" cy="4657725"/>
          </a:xfrm>
          <a:noFill/>
          <a:ln/>
        </p:spPr>
      </p:pic>
      <p:sp>
        <p:nvSpPr>
          <p:cNvPr id="457732" name="Text Box 4"/>
          <p:cNvSpPr txBox="1">
            <a:spLocks noChangeArrowheads="1"/>
          </p:cNvSpPr>
          <p:nvPr/>
        </p:nvSpPr>
        <p:spPr bwMode="auto">
          <a:xfrm>
            <a:off x="1752600" y="63246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latin typeface="Tahoma" pitchFamily="34" charset="0"/>
              </a:rPr>
              <a:t>Adapted from Willet (SEI), Boston SPIN talk,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867400" cy="1093787"/>
          </a:xfrm>
        </p:spPr>
        <p:txBody>
          <a:bodyPr/>
          <a:lstStyle/>
          <a:p>
            <a:pPr defTabSz="811213"/>
            <a:r>
              <a:rPr lang="en-US" dirty="0"/>
              <a:t>The team analyzed the situation.</a:t>
            </a:r>
          </a:p>
        </p:txBody>
      </p:sp>
      <p:pic>
        <p:nvPicPr>
          <p:cNvPr id="4587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280988" y="2638425"/>
            <a:ext cx="3460750" cy="1528763"/>
          </a:xfrm>
          <a:noFill/>
          <a:ln cap="flat">
            <a:solidFill>
              <a:schemeClr val="tx1"/>
            </a:solidFill>
            <a:headEnd type="none" w="med" len="med"/>
            <a:tailEnd type="none" w="med" len="med"/>
          </a:ln>
        </p:spPr>
      </p:pic>
      <p:pic>
        <p:nvPicPr>
          <p:cNvPr id="45875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70213" y="1577975"/>
            <a:ext cx="5834062" cy="895350"/>
          </a:xfrm>
          <a:noFill/>
          <a:ln/>
        </p:spPr>
      </p:pic>
      <p:sp>
        <p:nvSpPr>
          <p:cNvPr id="458757" name="Oval 5"/>
          <p:cNvSpPr>
            <a:spLocks noChangeArrowheads="1"/>
          </p:cNvSpPr>
          <p:nvPr/>
        </p:nvSpPr>
        <p:spPr bwMode="auto">
          <a:xfrm>
            <a:off x="7940675" y="1670050"/>
            <a:ext cx="1025525" cy="3460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58758" name="AutoShape 6"/>
          <p:cNvSpPr>
            <a:spLocks noChangeArrowheads="1"/>
          </p:cNvSpPr>
          <p:nvPr/>
        </p:nvSpPr>
        <p:spPr bwMode="auto">
          <a:xfrm>
            <a:off x="6705600" y="304800"/>
            <a:ext cx="2005013" cy="1120775"/>
          </a:xfrm>
          <a:prstGeom prst="wedgeEllipseCallout">
            <a:avLst>
              <a:gd name="adj1" fmla="val 14056"/>
              <a:gd name="adj2" fmla="val 78894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/>
              <a:t>Work hours on target</a:t>
            </a:r>
          </a:p>
        </p:txBody>
      </p:sp>
      <p:sp>
        <p:nvSpPr>
          <p:cNvPr id="458759" name="Oval 7"/>
          <p:cNvSpPr>
            <a:spLocks noChangeArrowheads="1"/>
          </p:cNvSpPr>
          <p:nvPr/>
        </p:nvSpPr>
        <p:spPr bwMode="auto">
          <a:xfrm>
            <a:off x="7867650" y="2205038"/>
            <a:ext cx="1025525" cy="3460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58760" name="AutoShape 8"/>
          <p:cNvSpPr>
            <a:spLocks noChangeArrowheads="1"/>
          </p:cNvSpPr>
          <p:nvPr/>
        </p:nvSpPr>
        <p:spPr bwMode="auto">
          <a:xfrm>
            <a:off x="4038600" y="2590800"/>
            <a:ext cx="4278313" cy="914400"/>
          </a:xfrm>
          <a:prstGeom prst="wedgeEllipseCallout">
            <a:avLst>
              <a:gd name="adj1" fmla="val 40685"/>
              <a:gd name="adj2" fmla="val -59028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/>
              <a:t>Completed tasks show severe underestimates</a:t>
            </a:r>
          </a:p>
        </p:txBody>
      </p:sp>
      <p:sp>
        <p:nvSpPr>
          <p:cNvPr id="458761" name="Oval 9"/>
          <p:cNvSpPr>
            <a:spLocks noChangeArrowheads="1"/>
          </p:cNvSpPr>
          <p:nvPr/>
        </p:nvSpPr>
        <p:spPr bwMode="auto">
          <a:xfrm>
            <a:off x="1116013" y="2308225"/>
            <a:ext cx="615950" cy="19970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58762" name="AutoShape 10"/>
          <p:cNvSpPr>
            <a:spLocks noChangeArrowheads="1"/>
          </p:cNvSpPr>
          <p:nvPr/>
        </p:nvSpPr>
        <p:spPr bwMode="auto">
          <a:xfrm flipV="1">
            <a:off x="1143000" y="4830763"/>
            <a:ext cx="2108200" cy="1346200"/>
          </a:xfrm>
          <a:prstGeom prst="wedgeRoundRectCallout">
            <a:avLst>
              <a:gd name="adj1" fmla="val -34639"/>
              <a:gd name="adj2" fmla="val 87731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algn="ctr"/>
            <a:r>
              <a:rPr lang="en-US" sz="2000"/>
              <a:t>Detail tasks log shows most of problem is in Unit Test</a:t>
            </a:r>
          </a:p>
        </p:txBody>
      </p:sp>
      <p:sp>
        <p:nvSpPr>
          <p:cNvPr id="458763" name="AutoShape 11"/>
          <p:cNvSpPr>
            <a:spLocks noChangeArrowheads="1"/>
          </p:cNvSpPr>
          <p:nvPr/>
        </p:nvSpPr>
        <p:spPr bwMode="auto">
          <a:xfrm flipV="1">
            <a:off x="5715000" y="5011738"/>
            <a:ext cx="3276600" cy="1066800"/>
          </a:xfrm>
          <a:prstGeom prst="wedgeRoundRectCallout">
            <a:avLst>
              <a:gd name="adj1" fmla="val -74181"/>
              <a:gd name="adj2" fmla="val 37796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algn="ctr"/>
            <a:r>
              <a:rPr lang="en-US" sz="2000"/>
              <a:t>Defect Fix Time by type shows main problem is legacy system defects</a:t>
            </a:r>
          </a:p>
        </p:txBody>
      </p:sp>
      <p:pic>
        <p:nvPicPr>
          <p:cNvPr id="458764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716338" y="3657600"/>
            <a:ext cx="2919412" cy="1408113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7" grpId="0" animBg="1"/>
      <p:bldP spid="458758" grpId="0" animBg="1"/>
      <p:bldP spid="458759" grpId="0" animBg="1"/>
      <p:bldP spid="458760" grpId="0" animBg="1"/>
      <p:bldP spid="458761" grpId="0" animBg="1"/>
      <p:bldP spid="458762" grpId="0" animBg="1"/>
      <p:bldP spid="4587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Based on the data analysis, the team took corrective action.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Performed inspections of legacy code</a:t>
            </a:r>
          </a:p>
          <a:p>
            <a:r>
              <a:rPr lang="en-US"/>
              <a:t>Looked at ways to increase task hours</a:t>
            </a:r>
          </a:p>
          <a:p>
            <a:r>
              <a:rPr lang="en-US"/>
              <a:t>Worked with management to increase the project team size</a:t>
            </a:r>
          </a:p>
          <a:p>
            <a:r>
              <a:rPr lang="en-US"/>
              <a:t>Result</a:t>
            </a:r>
          </a:p>
          <a:p>
            <a:pPr lvl="1"/>
            <a:r>
              <a:rPr lang="en-US"/>
              <a:t>Team delivered on time</a:t>
            </a:r>
          </a:p>
          <a:p>
            <a:pPr lvl="1"/>
            <a:r>
              <a:rPr lang="en-US"/>
              <a:t>A defect-free product</a:t>
            </a:r>
          </a:p>
          <a:p>
            <a:pPr lvl="1"/>
            <a:r>
              <a:rPr lang="en-US"/>
              <a:t>Increased cost – management made decision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Real projects are large and complex, and most software is created by teams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2000" dirty="0" smtClean="0"/>
              <a:t>Merely throwing people together does not result in a functioning team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33599"/>
            <a:ext cx="5334000" cy="412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Team Launch is a process that ensures that teams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105400" cy="4144963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Agree on goals</a:t>
            </a:r>
          </a:p>
          <a:p>
            <a:pPr lvl="1"/>
            <a:r>
              <a:rPr lang="en-US" sz="2400" dirty="0" smtClean="0"/>
              <a:t>Plan their projects</a:t>
            </a:r>
          </a:p>
          <a:p>
            <a:pPr lvl="1"/>
            <a:r>
              <a:rPr lang="en-US" sz="2400" dirty="0" smtClean="0"/>
              <a:t>Track their progress</a:t>
            </a:r>
          </a:p>
          <a:p>
            <a:pPr lvl="1"/>
            <a:r>
              <a:rPr lang="en-US" sz="2400" dirty="0" smtClean="0"/>
              <a:t>Coordinate activities</a:t>
            </a:r>
          </a:p>
          <a:p>
            <a:pPr lvl="1"/>
            <a:r>
              <a:rPr lang="en-US" sz="2400" dirty="0" smtClean="0"/>
              <a:t>Share a common process</a:t>
            </a:r>
          </a:p>
          <a:p>
            <a:pPr lvl="1"/>
            <a:r>
              <a:rPr lang="en-US" sz="2400" dirty="0" smtClean="0"/>
              <a:t>Communicate freely</a:t>
            </a:r>
          </a:p>
          <a:p>
            <a:pPr lvl="1"/>
            <a:endParaRPr lang="en-US" sz="2400" dirty="0" smtClean="0"/>
          </a:p>
        </p:txBody>
      </p:sp>
      <p:pic>
        <p:nvPicPr>
          <p:cNvPr id="1027" name="Picture 3" descr="C:\Documents and Settings\hornick\Local Settings\Temporary Internet Files\Content.IE5\TFN9AGQQ\MPj04393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Before you can have a team launch, you need a team.</a:t>
            </a:r>
          </a:p>
        </p:txBody>
      </p:sp>
      <p:pic>
        <p:nvPicPr>
          <p:cNvPr id="444419" name="Picture 3" descr="MPj043058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1600"/>
            <a:ext cx="6477000" cy="4321175"/>
          </a:xfrm>
          <a:prstGeom prst="rect">
            <a:avLst/>
          </a:prstGeom>
          <a:noFill/>
        </p:spPr>
      </p:pic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457200" y="1295400"/>
            <a:ext cx="8458200" cy="472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4421" name="Picture 5" descr="MCj02323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4724400" cy="2633663"/>
          </a:xfrm>
          <a:prstGeom prst="rect">
            <a:avLst/>
          </a:prstGeom>
          <a:noFill/>
        </p:spPr>
      </p:pic>
      <p:sp>
        <p:nvSpPr>
          <p:cNvPr id="444422" name="Text Box 6"/>
          <p:cNvSpPr txBox="1">
            <a:spLocks noChangeArrowheads="1"/>
          </p:cNvSpPr>
          <p:nvPr/>
        </p:nvSpPr>
        <p:spPr bwMode="auto">
          <a:xfrm>
            <a:off x="5181600" y="1143000"/>
            <a:ext cx="3581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Who is on the team?</a:t>
            </a:r>
          </a:p>
          <a:p>
            <a:pPr marL="566738" lvl="1" indent="-334963">
              <a:buFontTx/>
              <a:buChar char="•"/>
            </a:pPr>
            <a:r>
              <a:rPr lang="en-US" sz="2000">
                <a:solidFill>
                  <a:schemeClr val="hlink"/>
                </a:solidFill>
              </a:rPr>
              <a:t>Full-time commitment</a:t>
            </a:r>
          </a:p>
          <a:p>
            <a:pPr marL="566738" lvl="1" indent="-334963">
              <a:buFontTx/>
              <a:buChar char="•"/>
            </a:pPr>
            <a:r>
              <a:rPr lang="en-US" sz="2000">
                <a:solidFill>
                  <a:schemeClr val="hlink"/>
                </a:solidFill>
              </a:rPr>
              <a:t>Timing of assignment</a:t>
            </a:r>
          </a:p>
          <a:p>
            <a:pPr marL="566738" lvl="1" indent="-334963">
              <a:buFontTx/>
              <a:buChar char="•"/>
            </a:pPr>
            <a:r>
              <a:rPr lang="en-US" sz="2000">
                <a:solidFill>
                  <a:schemeClr val="hlink"/>
                </a:solidFill>
              </a:rPr>
              <a:t>Software developers versus others</a:t>
            </a:r>
          </a:p>
          <a:p>
            <a:pPr marL="566738" lvl="1" indent="-334963">
              <a:buFontTx/>
              <a:buChar char="•"/>
            </a:pPr>
            <a:r>
              <a:rPr lang="en-US" sz="2000">
                <a:solidFill>
                  <a:schemeClr val="hlink"/>
                </a:solidFill>
              </a:rPr>
              <a:t>Process-trained</a:t>
            </a:r>
          </a:p>
          <a:p>
            <a:pPr marL="566738" lvl="1" indent="-334963">
              <a:buFontTx/>
              <a:buChar char="•"/>
            </a:pPr>
            <a:r>
              <a:rPr lang="en-US" sz="2000">
                <a:solidFill>
                  <a:schemeClr val="hlink"/>
                </a:solidFill>
              </a:rPr>
              <a:t>Common goals</a:t>
            </a:r>
          </a:p>
          <a:p>
            <a:r>
              <a:rPr lang="en-US" sz="2000">
                <a:solidFill>
                  <a:schemeClr val="hlink"/>
                </a:solidFill>
              </a:rPr>
              <a:t>Team leader</a:t>
            </a:r>
          </a:p>
          <a:p>
            <a:pPr marL="566738" lvl="1" indent="-334963">
              <a:buFontTx/>
              <a:buChar char="•"/>
            </a:pPr>
            <a:r>
              <a:rPr lang="en-US" sz="2000">
                <a:solidFill>
                  <a:schemeClr val="hlink"/>
                </a:solidFill>
              </a:rPr>
              <a:t>Selected by management</a:t>
            </a:r>
          </a:p>
          <a:p>
            <a:pPr marL="566738" lvl="1" indent="-334963">
              <a:buFontTx/>
              <a:buChar char="•"/>
            </a:pPr>
            <a:r>
              <a:rPr lang="en-US" sz="2000">
                <a:solidFill>
                  <a:schemeClr val="hlink"/>
                </a:solidFill>
              </a:rPr>
              <a:t>Unless very small team, little direct contribution to project "work"</a:t>
            </a:r>
          </a:p>
          <a:p>
            <a:pPr marL="566738" lvl="1" indent="-334963">
              <a:buFontTx/>
              <a:buChar char="•"/>
            </a:pPr>
            <a:r>
              <a:rPr lang="en-US" sz="2000">
                <a:solidFill>
                  <a:schemeClr val="hlink"/>
                </a:solidFill>
              </a:rPr>
              <a:t>Leads and supports team members</a:t>
            </a:r>
          </a:p>
        </p:txBody>
      </p:sp>
      <p:sp>
        <p:nvSpPr>
          <p:cNvPr id="444423" name="Text Box 7"/>
          <p:cNvSpPr txBox="1">
            <a:spLocks noChangeArrowheads="1"/>
          </p:cNvSpPr>
          <p:nvPr/>
        </p:nvSpPr>
        <p:spPr bwMode="auto">
          <a:xfrm>
            <a:off x="152400" y="4191000"/>
            <a:ext cx="5257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Key training </a:t>
            </a:r>
            <a:r>
              <a:rPr lang="en-US" sz="2000" dirty="0" smtClean="0">
                <a:solidFill>
                  <a:srgbClr val="0066FF"/>
                </a:solidFill>
              </a:rPr>
              <a:t>components (SE280 stuff)</a:t>
            </a:r>
            <a:endParaRPr lang="en-US" sz="2000" dirty="0">
              <a:solidFill>
                <a:srgbClr val="0066FF"/>
              </a:solidFill>
            </a:endParaRPr>
          </a:p>
          <a:p>
            <a:pPr marL="566738" lvl="1" indent="-334963">
              <a:buFontTx/>
              <a:buChar char="•"/>
            </a:pPr>
            <a:r>
              <a:rPr lang="en-US" sz="2000" dirty="0">
                <a:solidFill>
                  <a:srgbClr val="0066FF"/>
                </a:solidFill>
              </a:rPr>
              <a:t>Planning (conceptual design, strategy)</a:t>
            </a:r>
          </a:p>
          <a:p>
            <a:pPr marL="566738" lvl="1" indent="-334963">
              <a:buFontTx/>
              <a:buChar char="•"/>
            </a:pPr>
            <a:r>
              <a:rPr lang="en-US" sz="2000" dirty="0">
                <a:solidFill>
                  <a:srgbClr val="0066FF"/>
                </a:solidFill>
              </a:rPr>
              <a:t>Measurements, reporting</a:t>
            </a:r>
          </a:p>
          <a:p>
            <a:pPr marL="566738" lvl="1" indent="-334963">
              <a:buFontTx/>
              <a:buChar char="•"/>
            </a:pPr>
            <a:r>
              <a:rPr lang="en-US" sz="2000" dirty="0">
                <a:solidFill>
                  <a:srgbClr val="0066FF"/>
                </a:solidFill>
              </a:rPr>
              <a:t>Quality</a:t>
            </a:r>
          </a:p>
          <a:p>
            <a:pPr marL="566738" lvl="1" indent="-334963">
              <a:buFontTx/>
              <a:buChar char="•"/>
            </a:pPr>
            <a:r>
              <a:rPr lang="en-US" sz="2000" dirty="0">
                <a:solidFill>
                  <a:srgbClr val="0066FF"/>
                </a:solidFill>
              </a:rPr>
              <a:t>Design</a:t>
            </a:r>
          </a:p>
          <a:p>
            <a:pPr marL="566738" lvl="1" indent="-334963">
              <a:buFontTx/>
              <a:buChar char="•"/>
            </a:pPr>
            <a:r>
              <a:rPr lang="en-US" sz="2000" dirty="0">
                <a:solidFill>
                  <a:srgbClr val="0066FF"/>
                </a:solidFill>
              </a:rPr>
              <a:t>Process execution/improvement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4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4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4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4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4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4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/>
      <p:bldP spid="444422" grpId="0" build="p"/>
      <p:bldP spid="4444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Team members should study team roles and consider which ones they are interested in.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Functional/external</a:t>
            </a:r>
          </a:p>
          <a:p>
            <a:pPr lvl="1"/>
            <a:r>
              <a:rPr lang="en-US"/>
              <a:t>Customer interface manager</a:t>
            </a:r>
          </a:p>
          <a:p>
            <a:pPr lvl="1"/>
            <a:r>
              <a:rPr lang="en-US"/>
              <a:t>Design manager</a:t>
            </a:r>
          </a:p>
          <a:p>
            <a:pPr lvl="1"/>
            <a:r>
              <a:rPr lang="en-US"/>
              <a:t>Implementation manager</a:t>
            </a:r>
          </a:p>
          <a:p>
            <a:pPr lvl="1"/>
            <a:r>
              <a:rPr lang="en-US"/>
              <a:t>Test manager</a:t>
            </a:r>
          </a:p>
          <a:p>
            <a:pPr lvl="1"/>
            <a:r>
              <a:rPr lang="en-US"/>
              <a:t>Support manager</a:t>
            </a:r>
          </a:p>
        </p:txBody>
      </p:sp>
      <p:sp>
        <p:nvSpPr>
          <p:cNvPr id="4505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600" dirty="0" smtClean="0"/>
              <a:t>Internal</a:t>
            </a:r>
            <a:endParaRPr lang="en-US" sz="2600" dirty="0"/>
          </a:p>
          <a:p>
            <a:pPr lvl="1"/>
            <a:r>
              <a:rPr lang="en-US" dirty="0"/>
              <a:t>Planning manager</a:t>
            </a:r>
          </a:p>
          <a:p>
            <a:pPr lvl="1"/>
            <a:r>
              <a:rPr lang="en-US" dirty="0"/>
              <a:t>Process manager</a:t>
            </a:r>
          </a:p>
          <a:p>
            <a:pPr lvl="1"/>
            <a:r>
              <a:rPr lang="en-US" dirty="0"/>
              <a:t>Quality manager</a:t>
            </a:r>
          </a:p>
          <a:p>
            <a:r>
              <a:rPr lang="en-US" sz="2600" dirty="0"/>
              <a:t>Other roles?</a:t>
            </a:r>
          </a:p>
        </p:txBody>
      </p:sp>
      <p:pic>
        <p:nvPicPr>
          <p:cNvPr id="450565" name="Picture 5" descr="MCj033426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343400"/>
            <a:ext cx="1814513" cy="1755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0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0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0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  <p:bldP spid="45056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All team meetings depend on designated team members to play specific roles.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Meeting leader/facilitator</a:t>
            </a:r>
          </a:p>
          <a:p>
            <a:pPr lvl="1"/>
            <a:r>
              <a:rPr lang="en-US"/>
              <a:t>Reviews meeting script/agenda</a:t>
            </a:r>
          </a:p>
          <a:p>
            <a:pPr lvl="1"/>
            <a:r>
              <a:rPr lang="en-US"/>
              <a:t>Leads discussion</a:t>
            </a:r>
          </a:p>
          <a:p>
            <a:pPr lvl="1"/>
            <a:r>
              <a:rPr lang="en-US"/>
              <a:t>Helps team achieve closure and decide on actions</a:t>
            </a:r>
          </a:p>
          <a:p>
            <a:endParaRPr lang="en-US" sz="2600"/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600"/>
              <a:t>Timekeeper</a:t>
            </a:r>
          </a:p>
          <a:p>
            <a:pPr lvl="1"/>
            <a:r>
              <a:rPr lang="en-US"/>
              <a:t>Monitors progress against available time</a:t>
            </a:r>
          </a:p>
          <a:p>
            <a:r>
              <a:rPr lang="en-US" sz="2600"/>
              <a:t>Recorder</a:t>
            </a:r>
          </a:p>
          <a:p>
            <a:pPr lvl="1"/>
            <a:r>
              <a:rPr lang="en-US"/>
              <a:t>Takes meeting minutes and records important information and action items</a:t>
            </a:r>
          </a:p>
        </p:txBody>
      </p:sp>
      <p:pic>
        <p:nvPicPr>
          <p:cNvPr id="451589" name="Picture 5" descr="j0233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838200"/>
            <a:ext cx="1576387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1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1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1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7" grpId="0" build="p"/>
      <p:bldP spid="45158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most important product of the launch process is a cohesive and committed team.</a:t>
            </a:r>
          </a:p>
        </p:txBody>
      </p:sp>
      <p:pic>
        <p:nvPicPr>
          <p:cNvPr id="453635" name="Picture 3" descr="MCj029717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3827463" cy="3563938"/>
          </a:xfrm>
          <a:prstGeom prst="rect">
            <a:avLst/>
          </a:prstGeom>
          <a:noFill/>
        </p:spPr>
      </p:pic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724400" y="1905000"/>
            <a:ext cx="403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buFontTx/>
              <a:buChar char="•"/>
            </a:pPr>
            <a:r>
              <a:rPr lang="en-US" sz="2400" dirty="0">
                <a:solidFill>
                  <a:srgbClr val="0066FF"/>
                </a:solidFill>
              </a:rPr>
              <a:t>Mutual respect, trust, and support</a:t>
            </a:r>
          </a:p>
          <a:p>
            <a:pPr marL="231775" indent="-231775">
              <a:buFontTx/>
              <a:buChar char="•"/>
            </a:pPr>
            <a:r>
              <a:rPr lang="en-US" sz="2400" dirty="0" smtClean="0">
                <a:solidFill>
                  <a:srgbClr val="0066FF"/>
                </a:solidFill>
              </a:rPr>
              <a:t>Joint </a:t>
            </a:r>
            <a:r>
              <a:rPr lang="en-US" sz="2400" dirty="0">
                <a:solidFill>
                  <a:srgbClr val="0066FF"/>
                </a:solidFill>
              </a:rPr>
              <a:t>commitment and ownership</a:t>
            </a:r>
          </a:p>
          <a:p>
            <a:pPr marL="231775" indent="-231775">
              <a:buFontTx/>
              <a:buChar char="•"/>
            </a:pPr>
            <a:r>
              <a:rPr lang="en-US" sz="2400" dirty="0">
                <a:solidFill>
                  <a:srgbClr val="0066FF"/>
                </a:solidFill>
              </a:rPr>
              <a:t>Firm foundation </a:t>
            </a:r>
            <a:r>
              <a:rPr lang="en-US" sz="2400" dirty="0" smtClean="0">
                <a:solidFill>
                  <a:srgbClr val="0066FF"/>
                </a:solidFill>
              </a:rPr>
              <a:t>(process data</a:t>
            </a:r>
            <a:r>
              <a:rPr lang="en-US" sz="2400" dirty="0">
                <a:solidFill>
                  <a:srgbClr val="0066FF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For a successful launch, important process and product data must be gathered ahead of time.</a:t>
            </a:r>
          </a:p>
        </p:txBody>
      </p:sp>
      <p:sp>
        <p:nvSpPr>
          <p:cNvPr id="448515" name="Text Box 3"/>
          <p:cNvSpPr txBox="1">
            <a:spLocks noChangeArrowheads="1"/>
          </p:cNvSpPr>
          <p:nvPr/>
        </p:nvSpPr>
        <p:spPr bwMode="auto">
          <a:xfrm>
            <a:off x="2362200" y="16002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66FF"/>
                </a:solidFill>
              </a:rPr>
              <a:t>Product size</a:t>
            </a:r>
            <a:br>
              <a:rPr lang="en-US" sz="2400">
                <a:solidFill>
                  <a:srgbClr val="0066FF"/>
                </a:solidFill>
              </a:rPr>
            </a:br>
            <a:r>
              <a:rPr lang="en-US" sz="2400">
                <a:solidFill>
                  <a:srgbClr val="0066FF"/>
                </a:solidFill>
              </a:rPr>
              <a:t>(relative-size tables?)</a:t>
            </a:r>
          </a:p>
        </p:txBody>
      </p:sp>
      <p:pic>
        <p:nvPicPr>
          <p:cNvPr id="448516" name="Picture 4" descr="MCj023777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1981200" cy="1963738"/>
          </a:xfrm>
          <a:prstGeom prst="rect">
            <a:avLst/>
          </a:prstGeom>
          <a:noFill/>
        </p:spPr>
      </p:pic>
      <p:pic>
        <p:nvPicPr>
          <p:cNvPr id="448517" name="Picture 5" descr="MPj040103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981200"/>
            <a:ext cx="1644650" cy="2057400"/>
          </a:xfrm>
          <a:prstGeom prst="rect">
            <a:avLst/>
          </a:prstGeom>
          <a:noFill/>
        </p:spPr>
      </p:pic>
      <p:sp>
        <p:nvSpPr>
          <p:cNvPr id="448518" name="Text Box 6"/>
          <p:cNvSpPr txBox="1">
            <a:spLocks noChangeArrowheads="1"/>
          </p:cNvSpPr>
          <p:nvPr/>
        </p:nvSpPr>
        <p:spPr bwMode="auto">
          <a:xfrm>
            <a:off x="3733800" y="27432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chemeClr val="hlink"/>
                </a:solidFill>
              </a:rPr>
              <a:t>Development time and effort</a:t>
            </a:r>
          </a:p>
        </p:txBody>
      </p:sp>
      <p:pic>
        <p:nvPicPr>
          <p:cNvPr id="448519" name="Picture 7" descr="MCPE01562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3400" y="3810000"/>
            <a:ext cx="1630363" cy="1716088"/>
          </a:xfrm>
          <a:prstGeom prst="rect">
            <a:avLst/>
          </a:prstGeom>
          <a:noFill/>
        </p:spPr>
      </p:pic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2362200" y="38862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Quality (defect) data</a:t>
            </a:r>
          </a:p>
        </p:txBody>
      </p:sp>
      <p:pic>
        <p:nvPicPr>
          <p:cNvPr id="448521" name="Picture 9" descr="MCHM00063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810000"/>
            <a:ext cx="1390650" cy="1711325"/>
          </a:xfrm>
          <a:prstGeom prst="rect">
            <a:avLst/>
          </a:prstGeom>
          <a:noFill/>
        </p:spPr>
      </p:pic>
      <p:sp>
        <p:nvSpPr>
          <p:cNvPr id="448522" name="Text Box 10"/>
          <p:cNvSpPr txBox="1">
            <a:spLocks noChangeArrowheads="1"/>
          </p:cNvSpPr>
          <p:nvPr/>
        </p:nvSpPr>
        <p:spPr bwMode="auto">
          <a:xfrm>
            <a:off x="6248400" y="4343400"/>
            <a:ext cx="2590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Test and inspection data (time, defects)</a:t>
            </a:r>
          </a:p>
        </p:txBody>
      </p:sp>
      <p:sp>
        <p:nvSpPr>
          <p:cNvPr id="448523" name="Text Box 11"/>
          <p:cNvSpPr txBox="1">
            <a:spLocks noChangeArrowheads="1"/>
          </p:cNvSpPr>
          <p:nvPr/>
        </p:nvSpPr>
        <p:spPr bwMode="auto">
          <a:xfrm>
            <a:off x="914400" y="5715000"/>
            <a:ext cx="7467600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Don't wait until launch time to gather data or consult experts!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/>
      <p:bldP spid="448518" grpId="0"/>
      <p:bldP spid="448520" grpId="0"/>
      <p:bldP spid="448522" grpId="0"/>
      <p:bldP spid="4485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Humphrey suggests the following team launch process.</a:t>
            </a: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gray">
          <a:xfrm>
            <a:off x="381000" y="1790700"/>
            <a:ext cx="1733550" cy="1198563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16" tIns="45709" rIns="91416" bIns="45709" anchor="ctr"/>
          <a:lstStyle/>
          <a:p>
            <a:pPr algn="ctr" eaLnBrk="0" hangingPunct="0"/>
            <a:endParaRPr lang="en-US" b="1">
              <a:solidFill>
                <a:schemeClr val="bg2"/>
              </a:solidFill>
            </a:endParaRP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1.  Establish 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product and 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business 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goals</a:t>
            </a:r>
          </a:p>
          <a:p>
            <a:pPr algn="ctr" eaLnBrk="0" hangingPunct="0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gray">
          <a:xfrm>
            <a:off x="381000" y="3359150"/>
            <a:ext cx="1733550" cy="11969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16" tIns="45709" rIns="91416" bIns="45709" anchor="ctr"/>
          <a:lstStyle/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2.  Assign roles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and define 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team goals</a:t>
            </a:r>
          </a:p>
          <a:p>
            <a:pPr algn="ctr" eaLnBrk="0" hangingPunct="0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gray">
          <a:xfrm>
            <a:off x="2479675" y="1790700"/>
            <a:ext cx="1735138" cy="11985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16" tIns="45709" rIns="91416" bIns="45709" anchor="ctr"/>
          <a:lstStyle/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4.  Build overall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and 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near-term 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plans</a:t>
            </a:r>
          </a:p>
        </p:txBody>
      </p:sp>
      <p:sp>
        <p:nvSpPr>
          <p:cNvPr id="445446" name="Rectangle 6"/>
          <p:cNvSpPr>
            <a:spLocks noChangeArrowheads="1"/>
          </p:cNvSpPr>
          <p:nvPr/>
        </p:nvSpPr>
        <p:spPr bwMode="gray">
          <a:xfrm>
            <a:off x="2479675" y="3359150"/>
            <a:ext cx="1735138" cy="11969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16" tIns="45709" rIns="91416" bIns="45709" anchor="ctr"/>
          <a:lstStyle/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5.  Develop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the quality 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plan</a:t>
            </a:r>
          </a:p>
          <a:p>
            <a:pPr algn="ctr" eaLnBrk="0" hangingPunct="0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45447" name="Rectangle 7"/>
          <p:cNvSpPr>
            <a:spLocks noChangeArrowheads="1"/>
          </p:cNvSpPr>
          <p:nvPr/>
        </p:nvSpPr>
        <p:spPr bwMode="gray">
          <a:xfrm>
            <a:off x="2479675" y="4926013"/>
            <a:ext cx="1735138" cy="119856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16" tIns="45709" rIns="91416" bIns="45709" anchor="ctr"/>
          <a:lstStyle/>
          <a:p>
            <a:pPr algn="ctr" eaLnBrk="0" hangingPunct="0"/>
            <a:endParaRPr lang="en-US" b="1">
              <a:solidFill>
                <a:schemeClr val="bg2"/>
              </a:solidFill>
            </a:endParaRP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6.  Build</a:t>
            </a:r>
            <a:br>
              <a:rPr lang="en-US" b="1">
                <a:solidFill>
                  <a:schemeClr val="bg2"/>
                </a:solidFill>
              </a:rPr>
            </a:br>
            <a:r>
              <a:rPr lang="en-US" b="1">
                <a:solidFill>
                  <a:schemeClr val="bg2"/>
                </a:solidFill>
              </a:rPr>
              <a:t>individual &amp;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consolidated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plans</a:t>
            </a:r>
          </a:p>
          <a:p>
            <a:pPr algn="ctr" eaLnBrk="0" hangingPunct="0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45448" name="Line 8"/>
          <p:cNvSpPr>
            <a:spLocks noChangeShapeType="1"/>
          </p:cNvSpPr>
          <p:nvPr/>
        </p:nvSpPr>
        <p:spPr bwMode="auto">
          <a:xfrm>
            <a:off x="1204913" y="2989263"/>
            <a:ext cx="0" cy="36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49" name="Line 9"/>
          <p:cNvSpPr>
            <a:spLocks noChangeShapeType="1"/>
          </p:cNvSpPr>
          <p:nvPr/>
        </p:nvSpPr>
        <p:spPr bwMode="auto">
          <a:xfrm>
            <a:off x="3392488" y="2989263"/>
            <a:ext cx="0" cy="36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50" name="Line 10"/>
          <p:cNvSpPr>
            <a:spLocks noChangeShapeType="1"/>
          </p:cNvSpPr>
          <p:nvPr/>
        </p:nvSpPr>
        <p:spPr bwMode="auto">
          <a:xfrm>
            <a:off x="3392488" y="4556125"/>
            <a:ext cx="0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51" name="Rectangle 11"/>
          <p:cNvSpPr>
            <a:spLocks noChangeArrowheads="1"/>
          </p:cNvSpPr>
          <p:nvPr/>
        </p:nvSpPr>
        <p:spPr bwMode="gray">
          <a:xfrm>
            <a:off x="4670425" y="1790700"/>
            <a:ext cx="1735138" cy="11985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16" tIns="45709" rIns="91416" bIns="45709" anchor="ctr"/>
          <a:lstStyle/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7.  Conduct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risk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assessment</a:t>
            </a:r>
          </a:p>
          <a:p>
            <a:pPr algn="ctr" eaLnBrk="0" hangingPunct="0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45452" name="Rectangle 12"/>
          <p:cNvSpPr>
            <a:spLocks noChangeArrowheads="1"/>
          </p:cNvSpPr>
          <p:nvPr/>
        </p:nvSpPr>
        <p:spPr bwMode="gray">
          <a:xfrm>
            <a:off x="4670425" y="3359150"/>
            <a:ext cx="1735138" cy="11969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16" tIns="45709" rIns="91416" bIns="45709" anchor="ctr"/>
          <a:lstStyle/>
          <a:p>
            <a:pPr algn="ctr" eaLnBrk="0" hangingPunct="0"/>
            <a:endParaRPr lang="en-US" b="1">
              <a:solidFill>
                <a:schemeClr val="bg2"/>
              </a:solidFill>
            </a:endParaRP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8.  Prepare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management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briefing and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launch report</a:t>
            </a:r>
          </a:p>
          <a:p>
            <a:pPr algn="ctr" eaLnBrk="0" hangingPunct="0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45453" name="Rectangle 13"/>
          <p:cNvSpPr>
            <a:spLocks noChangeArrowheads="1"/>
          </p:cNvSpPr>
          <p:nvPr/>
        </p:nvSpPr>
        <p:spPr bwMode="gray">
          <a:xfrm>
            <a:off x="6953250" y="3359150"/>
            <a:ext cx="1733550" cy="11969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16" tIns="45709" rIns="91416" bIns="45709" anchor="ctr"/>
          <a:lstStyle/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Launch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postmortem</a:t>
            </a:r>
          </a:p>
          <a:p>
            <a:pPr algn="ctr" eaLnBrk="0" hangingPunct="0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45454" name="Line 14"/>
          <p:cNvSpPr>
            <a:spLocks noChangeShapeType="1"/>
          </p:cNvSpPr>
          <p:nvPr/>
        </p:nvSpPr>
        <p:spPr bwMode="auto">
          <a:xfrm>
            <a:off x="5583238" y="2989263"/>
            <a:ext cx="0" cy="36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55" name="Line 15"/>
          <p:cNvSpPr>
            <a:spLocks noChangeShapeType="1"/>
          </p:cNvSpPr>
          <p:nvPr/>
        </p:nvSpPr>
        <p:spPr bwMode="auto">
          <a:xfrm>
            <a:off x="7773988" y="2989263"/>
            <a:ext cx="0" cy="36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392488" y="2435225"/>
            <a:ext cx="1277937" cy="3965575"/>
            <a:chOff x="2137" y="1534"/>
            <a:chExt cx="805" cy="2498"/>
          </a:xfrm>
        </p:grpSpPr>
        <p:sp>
          <p:nvSpPr>
            <p:cNvPr id="445457" name="Line 17"/>
            <p:cNvSpPr>
              <a:spLocks noChangeShapeType="1"/>
            </p:cNvSpPr>
            <p:nvPr/>
          </p:nvSpPr>
          <p:spPr bwMode="auto">
            <a:xfrm flipV="1">
              <a:off x="2827" y="1534"/>
              <a:ext cx="0" cy="24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58" name="Line 18"/>
            <p:cNvSpPr>
              <a:spLocks noChangeShapeType="1"/>
            </p:cNvSpPr>
            <p:nvPr/>
          </p:nvSpPr>
          <p:spPr bwMode="gray">
            <a:xfrm>
              <a:off x="2827" y="1534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59" name="Line 19"/>
            <p:cNvSpPr>
              <a:spLocks noChangeShapeType="1"/>
            </p:cNvSpPr>
            <p:nvPr/>
          </p:nvSpPr>
          <p:spPr bwMode="blackWhite">
            <a:xfrm flipH="1">
              <a:off x="2137" y="4032"/>
              <a:ext cx="6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60" name="Line 20"/>
            <p:cNvSpPr>
              <a:spLocks noChangeShapeType="1"/>
            </p:cNvSpPr>
            <p:nvPr/>
          </p:nvSpPr>
          <p:spPr bwMode="blackWhite">
            <a:xfrm flipV="1">
              <a:off x="2137" y="3858"/>
              <a:ext cx="0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833438" y="1217613"/>
            <a:ext cx="7480300" cy="458787"/>
            <a:chOff x="525" y="767"/>
            <a:chExt cx="4712" cy="289"/>
          </a:xfrm>
        </p:grpSpPr>
        <p:sp>
          <p:nvSpPr>
            <p:cNvPr id="445462" name="Text Box 22"/>
            <p:cNvSpPr txBox="1">
              <a:spLocks noChangeArrowheads="1"/>
            </p:cNvSpPr>
            <p:nvPr/>
          </p:nvSpPr>
          <p:spPr bwMode="auto">
            <a:xfrm>
              <a:off x="525" y="767"/>
              <a:ext cx="62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1416" tIns="45709" rIns="91416" bIns="45709">
              <a:spAutoFit/>
            </a:bodyPr>
            <a:lstStyle/>
            <a:p>
              <a:pPr eaLnBrk="0" hangingPunct="0"/>
              <a:r>
                <a:rPr lang="en-US" sz="2400" b="1"/>
                <a:t>Day 1</a:t>
              </a:r>
            </a:p>
          </p:txBody>
        </p:sp>
        <p:sp>
          <p:nvSpPr>
            <p:cNvPr id="445463" name="Text Box 23"/>
            <p:cNvSpPr txBox="1">
              <a:spLocks noChangeArrowheads="1"/>
            </p:cNvSpPr>
            <p:nvPr/>
          </p:nvSpPr>
          <p:spPr bwMode="auto">
            <a:xfrm>
              <a:off x="1791" y="768"/>
              <a:ext cx="62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1416" tIns="45709" rIns="91416" bIns="45709">
              <a:spAutoFit/>
            </a:bodyPr>
            <a:lstStyle/>
            <a:p>
              <a:pPr eaLnBrk="0" hangingPunct="0"/>
              <a:r>
                <a:rPr lang="en-US" sz="2400" b="1"/>
                <a:t>Day 2</a:t>
              </a:r>
            </a:p>
          </p:txBody>
        </p:sp>
        <p:sp>
          <p:nvSpPr>
            <p:cNvPr id="445464" name="Text Box 24"/>
            <p:cNvSpPr txBox="1">
              <a:spLocks noChangeArrowheads="1"/>
            </p:cNvSpPr>
            <p:nvPr/>
          </p:nvSpPr>
          <p:spPr bwMode="auto">
            <a:xfrm>
              <a:off x="3170" y="768"/>
              <a:ext cx="62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1416" tIns="45709" rIns="91416" bIns="45709">
              <a:spAutoFit/>
            </a:bodyPr>
            <a:lstStyle/>
            <a:p>
              <a:pPr eaLnBrk="0" hangingPunct="0"/>
              <a:r>
                <a:rPr lang="en-US" sz="2400" b="1"/>
                <a:t>Day 3</a:t>
              </a:r>
            </a:p>
          </p:txBody>
        </p:sp>
        <p:sp>
          <p:nvSpPr>
            <p:cNvPr id="445465" name="Text Box 25"/>
            <p:cNvSpPr txBox="1">
              <a:spLocks noChangeArrowheads="1"/>
            </p:cNvSpPr>
            <p:nvPr/>
          </p:nvSpPr>
          <p:spPr bwMode="auto">
            <a:xfrm>
              <a:off x="4608" y="768"/>
              <a:ext cx="62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1416" tIns="45709" rIns="91416" bIns="45709">
              <a:spAutoFit/>
            </a:bodyPr>
            <a:lstStyle/>
            <a:p>
              <a:pPr eaLnBrk="0" hangingPunct="0"/>
              <a:r>
                <a:rPr lang="en-US" sz="2400" b="1"/>
                <a:t>Day 4</a:t>
              </a:r>
            </a:p>
          </p:txBody>
        </p:sp>
      </p:grpSp>
      <p:sp>
        <p:nvSpPr>
          <p:cNvPr id="445466" name="Rectangle 26"/>
          <p:cNvSpPr>
            <a:spLocks noChangeArrowheads="1"/>
          </p:cNvSpPr>
          <p:nvPr/>
        </p:nvSpPr>
        <p:spPr bwMode="gray">
          <a:xfrm>
            <a:off x="6953250" y="1790700"/>
            <a:ext cx="1733550" cy="1198563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16" tIns="45709" rIns="91416" bIns="45709" anchor="ctr"/>
          <a:lstStyle/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9.  Hold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management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review</a:t>
            </a:r>
          </a:p>
          <a:p>
            <a:pPr algn="ctr" eaLnBrk="0" hangingPunct="0"/>
            <a:endParaRPr lang="en-US" b="1">
              <a:solidFill>
                <a:schemeClr val="bg2"/>
              </a:solidFill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583238" y="2435225"/>
            <a:ext cx="1370012" cy="2395538"/>
            <a:chOff x="3517" y="1534"/>
            <a:chExt cx="863" cy="1509"/>
          </a:xfrm>
        </p:grpSpPr>
        <p:sp>
          <p:nvSpPr>
            <p:cNvPr id="445468" name="Line 28"/>
            <p:cNvSpPr>
              <a:spLocks noChangeShapeType="1"/>
            </p:cNvSpPr>
            <p:nvPr/>
          </p:nvSpPr>
          <p:spPr bwMode="auto">
            <a:xfrm flipV="1">
              <a:off x="4265" y="1534"/>
              <a:ext cx="0" cy="1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69" name="Line 29"/>
            <p:cNvSpPr>
              <a:spLocks noChangeShapeType="1"/>
            </p:cNvSpPr>
            <p:nvPr/>
          </p:nvSpPr>
          <p:spPr bwMode="gray">
            <a:xfrm>
              <a:off x="4265" y="1534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70" name="Line 30"/>
            <p:cNvSpPr>
              <a:spLocks noChangeShapeType="1"/>
            </p:cNvSpPr>
            <p:nvPr/>
          </p:nvSpPr>
          <p:spPr bwMode="blackWhite">
            <a:xfrm flipH="1">
              <a:off x="3517" y="3043"/>
              <a:ext cx="7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71" name="Line 31"/>
            <p:cNvSpPr>
              <a:spLocks noChangeShapeType="1"/>
            </p:cNvSpPr>
            <p:nvPr/>
          </p:nvSpPr>
          <p:spPr bwMode="blackWhite">
            <a:xfrm flipV="1">
              <a:off x="3517" y="2870"/>
              <a:ext cx="0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5472" name="Rectangle 32"/>
          <p:cNvSpPr>
            <a:spLocks noChangeArrowheads="1"/>
          </p:cNvSpPr>
          <p:nvPr/>
        </p:nvSpPr>
        <p:spPr bwMode="gray">
          <a:xfrm>
            <a:off x="381000" y="4926013"/>
            <a:ext cx="1733550" cy="119856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16" tIns="45709" rIns="91416" bIns="45709" anchor="ctr"/>
          <a:lstStyle/>
          <a:p>
            <a:pPr algn="ctr" eaLnBrk="0" hangingPunct="0"/>
            <a:endParaRPr lang="en-US" b="1">
              <a:solidFill>
                <a:schemeClr val="bg2"/>
              </a:solidFill>
            </a:endParaRP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3.  Produce 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development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strategy</a:t>
            </a:r>
          </a:p>
          <a:p>
            <a:pPr algn="ctr" eaLnBrk="0" hangingPunct="0"/>
            <a:r>
              <a:rPr lang="en-US" b="1">
                <a:solidFill>
                  <a:schemeClr val="bg2"/>
                </a:solidFill>
              </a:rPr>
              <a:t>and process</a:t>
            </a:r>
          </a:p>
          <a:p>
            <a:pPr algn="ctr" eaLnBrk="0" hangingPunct="0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45473" name="Line 33"/>
          <p:cNvSpPr>
            <a:spLocks noChangeShapeType="1"/>
          </p:cNvSpPr>
          <p:nvPr/>
        </p:nvSpPr>
        <p:spPr bwMode="auto">
          <a:xfrm>
            <a:off x="1204913" y="4556125"/>
            <a:ext cx="0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204913" y="2435225"/>
            <a:ext cx="1274762" cy="3965575"/>
            <a:chOff x="759" y="1534"/>
            <a:chExt cx="803" cy="2498"/>
          </a:xfrm>
        </p:grpSpPr>
        <p:sp>
          <p:nvSpPr>
            <p:cNvPr id="445475" name="Line 35"/>
            <p:cNvSpPr>
              <a:spLocks noChangeShapeType="1"/>
            </p:cNvSpPr>
            <p:nvPr/>
          </p:nvSpPr>
          <p:spPr bwMode="auto">
            <a:xfrm flipV="1">
              <a:off x="1449" y="1534"/>
              <a:ext cx="0" cy="24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76" name="Line 36"/>
            <p:cNvSpPr>
              <a:spLocks noChangeShapeType="1"/>
            </p:cNvSpPr>
            <p:nvPr/>
          </p:nvSpPr>
          <p:spPr bwMode="gray">
            <a:xfrm>
              <a:off x="1449" y="1534"/>
              <a:ext cx="1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77" name="Line 37"/>
            <p:cNvSpPr>
              <a:spLocks noChangeShapeType="1"/>
            </p:cNvSpPr>
            <p:nvPr/>
          </p:nvSpPr>
          <p:spPr bwMode="blackWhite">
            <a:xfrm flipV="1">
              <a:off x="759" y="3858"/>
              <a:ext cx="0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78" name="Line 38"/>
            <p:cNvSpPr>
              <a:spLocks noChangeShapeType="1"/>
            </p:cNvSpPr>
            <p:nvPr/>
          </p:nvSpPr>
          <p:spPr bwMode="blackWhite">
            <a:xfrm flipH="1">
              <a:off x="759" y="4032"/>
              <a:ext cx="6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4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4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animBg="1"/>
      <p:bldP spid="445444" grpId="0" animBg="1"/>
      <p:bldP spid="445445" grpId="0" animBg="1"/>
      <p:bldP spid="445446" grpId="0" animBg="1"/>
      <p:bldP spid="445447" grpId="0" animBg="1"/>
      <p:bldP spid="445448" grpId="0" animBg="1"/>
      <p:bldP spid="445449" grpId="0" animBg="1"/>
      <p:bldP spid="445450" grpId="0" animBg="1"/>
      <p:bldP spid="445451" grpId="0" animBg="1"/>
      <p:bldP spid="445452" grpId="0" animBg="1"/>
      <p:bldP spid="445453" grpId="0" animBg="1"/>
      <p:bldP spid="445454" grpId="0" animBg="1"/>
      <p:bldP spid="445455" grpId="0" animBg="1"/>
      <p:bldP spid="445466" grpId="0" animBg="1"/>
      <p:bldP spid="445472" grpId="0" animBg="1"/>
      <p:bldP spid="445473" grpId="0" animBg="1"/>
    </p:bldLst>
  </p:timing>
</p:sld>
</file>

<file path=ppt/theme/theme1.xml><?xml version="1.0" encoding="utf-8"?>
<a:theme xmlns:a="http://schemas.openxmlformats.org/drawingml/2006/main" name="2_Network">
  <a:themeElements>
    <a:clrScheme name="2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8895</TotalTime>
  <Words>702</Words>
  <Application>Microsoft Office PowerPoint</Application>
  <PresentationFormat>On-screen Show (4:3)</PresentationFormat>
  <Paragraphs>154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2_Network</vt:lpstr>
      <vt:lpstr>Team Launch Introduction</vt:lpstr>
      <vt:lpstr>Real projects are large and complex, and most software is created by teams</vt:lpstr>
      <vt:lpstr>The Team Launch is a process that ensures that teams</vt:lpstr>
      <vt:lpstr>Before you can have a team launch, you need a team.</vt:lpstr>
      <vt:lpstr>Team members should study team roles and consider which ones they are interested in.</vt:lpstr>
      <vt:lpstr>All team meetings depend on designated team members to play specific roles.</vt:lpstr>
      <vt:lpstr>The most important product of the launch process is a cohesive and committed team.</vt:lpstr>
      <vt:lpstr>For a successful launch, important process and product data must be gathered ahead of time.</vt:lpstr>
      <vt:lpstr>Humphrey suggests the following team launch process.</vt:lpstr>
      <vt:lpstr>When planning a launch, it is important to consider the logistical issues.</vt:lpstr>
      <vt:lpstr>While the whole team is responsible for the conceptual design and development strategy, pre-work is very valuable.</vt:lpstr>
      <vt:lpstr>The team leader and planning manager must be familiar with the process support and planning tools to be used during launch.</vt:lpstr>
      <vt:lpstr>OK, so what happens after the launch?</vt:lpstr>
      <vt:lpstr>A typical agenda for a weekly team meeting looks like this.</vt:lpstr>
      <vt:lpstr>Can self-directed teams really solve problem when they arise? A real-world example may help.</vt:lpstr>
      <vt:lpstr>The team analyzed the situation.</vt:lpstr>
      <vt:lpstr>Based on the data analysis, the team took corrective action.</vt:lpstr>
    </vt:vector>
  </TitlesOfParts>
  <Company>MSOE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CS-183 Lecture</dc:title>
  <dc:subject>Intro</dc:subject>
  <dc:creator>Dr. Mark Hornick</dc:creator>
  <cp:lastModifiedBy>Mark Hornick</cp:lastModifiedBy>
  <cp:revision>856</cp:revision>
  <cp:lastPrinted>1601-01-01T00:00:00Z</cp:lastPrinted>
  <dcterms:created xsi:type="dcterms:W3CDTF">1999-09-06T21:32:20Z</dcterms:created>
  <dcterms:modified xsi:type="dcterms:W3CDTF">2011-02-01T17:52:48Z</dcterms:modified>
</cp:coreProperties>
</file>