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70" r:id="rId11"/>
    <p:sldId id="274" r:id="rId12"/>
    <p:sldId id="263" r:id="rId13"/>
    <p:sldId id="273" r:id="rId14"/>
    <p:sldId id="27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89057" autoAdjust="0"/>
  </p:normalViewPr>
  <p:slideViewPr>
    <p:cSldViewPr>
      <p:cViewPr varScale="1">
        <p:scale>
          <a:sx n="101" d="100"/>
          <a:sy n="101" d="100"/>
        </p:scale>
        <p:origin x="23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FB2BC-35B0-4DAE-B67F-8E3189ED9A9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19BB8-267D-4550-85FF-BF959D65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not all one or the other: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5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7A98-8A6A-4539-AEF0-994E5307E704}" type="datetime1">
              <a:rPr lang="en-US" smtClean="0"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E808-58BD-4603-A1D6-9AE8F2307EEC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E25B-23E6-4332-81E4-58C8EBA45276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4C24-7018-4E24-AEEA-DE8293661783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0A89-4194-4BF1-B07F-03FCFEFADD6E}" type="datetime1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9C44-A4CD-4675-A7AF-0D20B7945631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1C6B-577F-45EA-8CE8-561105D223AD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82D-CF4D-424D-8898-C5AD71677BAD}" type="datetime1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71A6-5912-49D6-A75D-C88CA77C717B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9EEE-6654-46A7-93E0-9B8742BA19CE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CC657D7-203E-4913-9816-C5B26CE756E5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91CAE7-D0C3-4D64-BEEA-054169416980}" type="datetime1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Copyright 2013-2014 Robert W. Hasker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on-functional_requir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gilemanifesto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5: Requirements and User Stories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6449961"/>
            <a:ext cx="384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Copyright 2013-2014 Robert W. 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Hasker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26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“test” stories?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solution: </a:t>
            </a:r>
          </a:p>
          <a:p>
            <a:pPr marL="6858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B0F0"/>
                </a:solidFill>
              </a:rPr>
              <a:t>“Wizard of Oz” testing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/>
          </a:p>
          <a:p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IMG_043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0" t="4431" r="32115" b="25639"/>
          <a:stretch>
            <a:fillRect/>
          </a:stretch>
        </p:blipFill>
        <p:spPr bwMode="auto">
          <a:xfrm>
            <a:off x="5562600" y="1676400"/>
            <a:ext cx="2446014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19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“test” stories?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br>
              <a:rPr lang="en-US" dirty="0">
                <a:solidFill>
                  <a:srgbClr val="00B0F0"/>
                </a:solidFill>
              </a:rPr>
            </a:br>
            <a:endParaRPr lang="en-US" dirty="0"/>
          </a:p>
          <a:p>
            <a:r>
              <a:rPr lang="en-US" dirty="0"/>
              <a:t>Best practices: integrate unit testing throughout product cycle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So how to test a story?</a:t>
            </a:r>
          </a:p>
          <a:p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 descr="IMG_043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0" t="4431" r="32115" b="25639"/>
          <a:stretch>
            <a:fillRect/>
          </a:stretch>
        </p:blipFill>
        <p:spPr bwMode="auto">
          <a:xfrm>
            <a:off x="6553200" y="3810000"/>
            <a:ext cx="2446014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72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dirty="0"/>
              <a:t>Definitions:</a:t>
            </a:r>
          </a:p>
          <a:p>
            <a:pPr lvl="1"/>
            <a:r>
              <a:rPr lang="en-US" dirty="0">
                <a:hlinkClick r:id="rId2"/>
              </a:rPr>
              <a:t>A property of the system, not a specific operation</a:t>
            </a:r>
            <a:endParaRPr lang="en-US" dirty="0"/>
          </a:p>
          <a:p>
            <a:pPr lvl="2"/>
            <a:r>
              <a:rPr lang="en-US" dirty="0"/>
              <a:t>“Intuitive”; “Easy to use”; “Fast”; “Simple”</a:t>
            </a:r>
          </a:p>
          <a:p>
            <a:pPr lvl="1"/>
            <a:r>
              <a:rPr lang="en-US" dirty="0"/>
              <a:t>Cross/cutting concerns/needs which apply to many user stories.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Safety, security, performance, robustness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Learnability, natural  language support</a:t>
            </a:r>
          </a:p>
          <a:p>
            <a:r>
              <a:rPr lang="en-US" dirty="0"/>
              <a:t>Traditional concern: hard to test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1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Knowledge-acquisition stories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Prototype/spike/experiment/proof of concept</a:t>
            </a:r>
          </a:p>
          <a:p>
            <a:r>
              <a:rPr lang="en-US" dirty="0"/>
              <a:t>Example: evaluate alternative designs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Key: obtaining information needed to move ahead</a:t>
            </a:r>
          </a:p>
          <a:p>
            <a:r>
              <a:rPr lang="en-US" dirty="0"/>
              <a:t>Why shouldn’t these be allowed?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Be suspicious of anything not delivering value</a:t>
            </a:r>
          </a:p>
          <a:p>
            <a:r>
              <a:rPr lang="en-US" dirty="0"/>
              <a:t>Why should they be allowed?</a:t>
            </a:r>
          </a:p>
          <a:p>
            <a:pPr lvl="1"/>
            <a:r>
              <a:rPr lang="en-US" dirty="0"/>
              <a:t>Important principle: </a:t>
            </a:r>
            <a:r>
              <a:rPr lang="en-US" dirty="0">
                <a:solidFill>
                  <a:srgbClr val="FF0000"/>
                </a:solidFill>
              </a:rPr>
              <a:t>fail fast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31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E3F3-FAF2-4C63-9E79-1981CA20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Improvements &amp;</a:t>
            </a:r>
            <a:br>
              <a:rPr lang="en-US" dirty="0"/>
            </a:br>
            <a:r>
              <a:rPr lang="en-US" dirty="0"/>
              <a:t>Defects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279E8-563A-4386-A9E3-B74997186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These PBIs are usually NOT written in the form of user stories </a:t>
            </a:r>
          </a:p>
          <a:p>
            <a:pPr lvl="1"/>
            <a:r>
              <a:rPr lang="en-US" dirty="0"/>
              <a:t>Defect forced as a story: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“As a user, I want the system to show me the *correct* list of available courses”</a:t>
            </a:r>
          </a:p>
          <a:p>
            <a:pPr lvl="2"/>
            <a:r>
              <a:rPr lang="en-US" dirty="0"/>
              <a:t>Better way to enter a defect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“The system does not show the correct list of available courses”</a:t>
            </a:r>
          </a:p>
          <a:p>
            <a:pPr lvl="1"/>
            <a:r>
              <a:rPr lang="en-US" dirty="0"/>
              <a:t>Internal Improvement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“The current scheduling algorithm is O(n**2) and needs to be replaced with the new O(log n) algorithm”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Justification for Internal Improvements may be required by the Product Owner!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2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Collaboration over contracts</a:t>
            </a:r>
          </a:p>
          <a:p>
            <a:r>
              <a:rPr lang="en-US" dirty="0"/>
              <a:t>Scrum User Stories</a:t>
            </a:r>
          </a:p>
          <a:p>
            <a:pPr lvl="1"/>
            <a:r>
              <a:rPr lang="en-US" dirty="0"/>
              <a:t>Basic form</a:t>
            </a:r>
          </a:p>
          <a:p>
            <a:pPr marL="768096" lvl="2" indent="0">
              <a:buNone/>
            </a:pPr>
            <a:r>
              <a:rPr lang="en-US" dirty="0"/>
              <a:t>	As a </a:t>
            </a:r>
            <a:r>
              <a:rPr lang="en-US" i="1" dirty="0" err="1">
                <a:solidFill>
                  <a:srgbClr val="FF0000"/>
                </a:solidFill>
              </a:rPr>
              <a:t>user</a:t>
            </a:r>
            <a:r>
              <a:rPr lang="en-US" i="1" dirty="0" err="1"/>
              <a:t>_</a:t>
            </a:r>
            <a:r>
              <a:rPr lang="en-US" i="1" dirty="0" err="1">
                <a:solidFill>
                  <a:srgbClr val="FF0000"/>
                </a:solidFill>
              </a:rPr>
              <a:t>role</a:t>
            </a:r>
            <a:r>
              <a:rPr lang="en-US" dirty="0"/>
              <a:t>, I want to </a:t>
            </a:r>
            <a:r>
              <a:rPr lang="en-US" i="1" dirty="0">
                <a:solidFill>
                  <a:srgbClr val="FF0000"/>
                </a:solidFill>
              </a:rPr>
              <a:t>goal</a:t>
            </a:r>
            <a:r>
              <a:rPr lang="en-US" dirty="0"/>
              <a:t> so that </a:t>
            </a:r>
            <a:r>
              <a:rPr lang="en-US" i="1" dirty="0">
                <a:solidFill>
                  <a:srgbClr val="FF0000"/>
                </a:solidFill>
              </a:rPr>
              <a:t>benefit</a:t>
            </a:r>
            <a:r>
              <a:rPr lang="en-US" i="1" dirty="0"/>
              <a:t>.</a:t>
            </a:r>
          </a:p>
          <a:p>
            <a:pPr marL="768096" lvl="2" indent="0">
              <a:buNone/>
            </a:pPr>
            <a:r>
              <a:rPr lang="en-US" i="1" dirty="0"/>
              <a:t>Should be accompanied by Acceptance Criteria for testability</a:t>
            </a:r>
          </a:p>
          <a:p>
            <a:pPr lvl="1"/>
            <a:r>
              <a:rPr lang="en-US" dirty="0"/>
              <a:t> Non-functional requirements, knowledge acquisition are harder to test</a:t>
            </a:r>
          </a:p>
          <a:p>
            <a:pPr lvl="1"/>
            <a:r>
              <a:rPr lang="en-US" dirty="0"/>
              <a:t>Defects and Internal/Technical Improvements are usually NOT written in the basic form</a:t>
            </a:r>
          </a:p>
          <a:p>
            <a:pPr lvl="2"/>
            <a:r>
              <a:rPr lang="en-US" dirty="0"/>
              <a:t>But need to be testable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4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Requirements-based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3"/>
                </a:solidFill>
              </a:rPr>
              <a:t>Requirements are the basis for an implementation, and must be known up-front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completely and in detail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Traditional “business analysts” may spend months developing a details list of written requirements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Engineers do not see this document until they begin development</a:t>
            </a:r>
          </a:p>
          <a:p>
            <a:r>
              <a:rPr lang="en-US" dirty="0"/>
              <a:t>Requirements form a contract: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Conformance to the requirements is a primary goal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Deviations from requirements are not permitted!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Changes to requirements during development is extremely expensive!</a:t>
            </a:r>
          </a:p>
        </p:txBody>
      </p:sp>
      <p:pic>
        <p:nvPicPr>
          <p:cNvPr id="1026" name="Picture 2" descr="C:\Users\hornick\AppData\Local\Microsoft\Windows\Temporary Internet Files\Content.IE5\HZF08SY6\Report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447800" cy="1572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5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Traditional: Conformance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if we find errors later (during validation)?</a:t>
            </a:r>
          </a:p>
          <a:p>
            <a:pPr lvl="1"/>
            <a:r>
              <a:rPr lang="en-US" dirty="0"/>
              <a:t>Either an error in the contract or implementation.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Either way, changes are cost money and time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 practice, a large percentage of project failures trace to errors in requirements that were not caught early.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In Scrum, development is iterative. Requirements are fleshed out as we go. This mitigates cost </a:t>
            </a:r>
            <a:r>
              <a:rPr lang="en-US">
                <a:solidFill>
                  <a:srgbClr val="00B050"/>
                </a:solidFill>
              </a:rPr>
              <a:t>overrun issues.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8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/>
              <a:t>Requirements in Scrum are </a:t>
            </a:r>
            <a:r>
              <a:rPr lang="en-US" u="sng" dirty="0"/>
              <a:t>usually</a:t>
            </a:r>
            <a:r>
              <a:rPr lang="en-US" dirty="0"/>
              <a:t> written as User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23848"/>
            <a:ext cx="7772400" cy="5257800"/>
          </a:xfrm>
        </p:spPr>
        <p:txBody>
          <a:bodyPr>
            <a:normAutofit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User Story template: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As a </a:t>
            </a:r>
            <a:r>
              <a:rPr lang="en-US" i="1" dirty="0" err="1">
                <a:solidFill>
                  <a:srgbClr val="92D050"/>
                </a:solidFill>
              </a:rPr>
              <a:t>user_role</a:t>
            </a:r>
            <a:r>
              <a:rPr lang="en-US" dirty="0">
                <a:solidFill>
                  <a:schemeClr val="accent3"/>
                </a:solidFill>
              </a:rPr>
              <a:t>, I want to </a:t>
            </a:r>
            <a:r>
              <a:rPr lang="en-US" i="1" dirty="0">
                <a:solidFill>
                  <a:srgbClr val="92D050"/>
                </a:solidFill>
              </a:rPr>
              <a:t>goal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so that </a:t>
            </a:r>
            <a:r>
              <a:rPr lang="en-US" i="1" dirty="0">
                <a:solidFill>
                  <a:srgbClr val="92D050"/>
                </a:solidFill>
              </a:rPr>
              <a:t>benefit</a:t>
            </a:r>
            <a:r>
              <a:rPr lang="en-US" i="1" dirty="0">
                <a:solidFill>
                  <a:schemeClr val="accent3"/>
                </a:solidFill>
              </a:rPr>
              <a:t>.</a:t>
            </a:r>
            <a:br>
              <a:rPr lang="en-US" i="1" dirty="0">
                <a:solidFill>
                  <a:schemeClr val="accent3"/>
                </a:solidFill>
              </a:rPr>
            </a:br>
            <a:endParaRPr lang="en-US" i="1" dirty="0">
              <a:solidFill>
                <a:schemeClr val="accent3"/>
              </a:solidFill>
            </a:endParaRPr>
          </a:p>
          <a:p>
            <a:pPr lvl="1"/>
            <a:r>
              <a:rPr lang="en-US" dirty="0"/>
              <a:t>Light-weight requirement: focused on asking client for details rather than writing a contract.</a:t>
            </a:r>
          </a:p>
          <a:p>
            <a:pPr lvl="2"/>
            <a:r>
              <a:rPr lang="en-US" dirty="0">
                <a:hlinkClick r:id="rId2"/>
              </a:rPr>
              <a:t>Agile manifesto</a:t>
            </a:r>
            <a:r>
              <a:rPr lang="en-US" dirty="0"/>
              <a:t>: collaboration over contracts</a:t>
            </a:r>
          </a:p>
          <a:p>
            <a:pPr lvl="2"/>
            <a:endParaRPr lang="en-US" dirty="0"/>
          </a:p>
          <a:p>
            <a:pPr marL="768096" lvl="2" indent="0">
              <a:buNone/>
            </a:pPr>
            <a:r>
              <a:rPr lang="en-US" dirty="0">
                <a:solidFill>
                  <a:srgbClr val="FF0000"/>
                </a:solidFill>
              </a:rPr>
              <a:t>In Scrum, details of requirements are not usually fully-known up-front; they are negotiated through conversations in a just-in-time fashion.</a:t>
            </a:r>
          </a:p>
        </p:txBody>
      </p:sp>
    </p:spTree>
    <p:extLst>
      <p:ext uri="{BB962C8B-B14F-4D97-AF65-F5344CB8AC3E}">
        <p14:creationId xmlns:p14="http://schemas.microsoft.com/office/powerpoint/2010/main" val="122415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As a </a:t>
            </a:r>
            <a:r>
              <a:rPr lang="en-US" i="1" dirty="0" err="1">
                <a:solidFill>
                  <a:srgbClr val="92D050"/>
                </a:solidFill>
              </a:rPr>
              <a:t>user_role</a:t>
            </a:r>
            <a:r>
              <a:rPr lang="en-US" dirty="0"/>
              <a:t>, I want to </a:t>
            </a:r>
            <a:r>
              <a:rPr lang="en-US" i="1" dirty="0">
                <a:solidFill>
                  <a:srgbClr val="92D050"/>
                </a:solidFill>
              </a:rPr>
              <a:t>goal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so that </a:t>
            </a:r>
            <a:r>
              <a:rPr lang="en-US" i="1" dirty="0">
                <a:solidFill>
                  <a:srgbClr val="92D050"/>
                </a:solidFill>
              </a:rPr>
              <a:t>benefit</a:t>
            </a:r>
            <a:r>
              <a:rPr lang="en-US" i="1" dirty="0"/>
              <a:t>.</a:t>
            </a:r>
          </a:p>
          <a:p>
            <a:pPr marL="324612" lvl="2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dirty="0">
                <a:solidFill>
                  <a:srgbClr val="FFFF00"/>
                </a:solidFill>
              </a:rPr>
              <a:t>Example: As a </a:t>
            </a:r>
            <a:r>
              <a:rPr lang="en-US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customer</a:t>
            </a:r>
            <a:r>
              <a:rPr lang="en-US" dirty="0">
                <a:solidFill>
                  <a:srgbClr val="FFFF00"/>
                </a:solidFill>
              </a:rPr>
              <a:t>, I want </a:t>
            </a:r>
            <a:r>
              <a:rPr lang="en-US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ATM to show my account balance </a:t>
            </a:r>
            <a:r>
              <a:rPr lang="en-US" dirty="0">
                <a:solidFill>
                  <a:srgbClr val="FFFF00"/>
                </a:solidFill>
              </a:rPr>
              <a:t>so that </a:t>
            </a:r>
            <a:r>
              <a:rPr lang="en-US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 know how much cash I can withdraw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i="1" dirty="0" err="1">
                <a:solidFill>
                  <a:srgbClr val="92D050"/>
                </a:solidFill>
              </a:rPr>
              <a:t>user_role</a:t>
            </a:r>
            <a:r>
              <a:rPr lang="en-US" dirty="0"/>
              <a:t>: how a specific user interacts with system</a:t>
            </a:r>
          </a:p>
          <a:p>
            <a:pPr lvl="2"/>
            <a:r>
              <a:rPr lang="en-US" dirty="0"/>
              <a:t>Same systems might have multiple roles:</a:t>
            </a:r>
          </a:p>
          <a:p>
            <a:pPr lvl="3"/>
            <a:r>
              <a:rPr lang="en-US" dirty="0"/>
              <a:t>Customer</a:t>
            </a:r>
          </a:p>
          <a:p>
            <a:pPr lvl="3"/>
            <a:r>
              <a:rPr lang="en-US" dirty="0"/>
              <a:t>Teller</a:t>
            </a:r>
          </a:p>
          <a:p>
            <a:pPr lvl="3"/>
            <a:r>
              <a:rPr lang="en-US" dirty="0"/>
              <a:t>ATM administrator</a:t>
            </a:r>
          </a:p>
          <a:p>
            <a:pPr lvl="1"/>
            <a:r>
              <a:rPr lang="en-US" i="1" dirty="0">
                <a:solidFill>
                  <a:srgbClr val="92D050"/>
                </a:solidFill>
              </a:rPr>
              <a:t>goal</a:t>
            </a:r>
            <a:r>
              <a:rPr lang="en-US" dirty="0"/>
              <a:t>: what user wants to achieve</a:t>
            </a:r>
          </a:p>
          <a:p>
            <a:pPr lvl="1"/>
            <a:r>
              <a:rPr lang="en-US" i="1" dirty="0">
                <a:solidFill>
                  <a:srgbClr val="92D050"/>
                </a:solidFill>
              </a:rPr>
              <a:t>benefit</a:t>
            </a:r>
            <a:r>
              <a:rPr lang="en-US" dirty="0"/>
              <a:t>: optional,  but sometimes critical to understanding story value</a:t>
            </a:r>
          </a:p>
          <a:p>
            <a:r>
              <a:rPr lang="en-US" dirty="0"/>
              <a:t>How long/big should these stories be?</a:t>
            </a:r>
          </a:p>
          <a:p>
            <a:r>
              <a:rPr lang="en-US" dirty="0"/>
              <a:t>What are the conditions of satisfaction (Acceptance Criteria)?</a:t>
            </a:r>
          </a:p>
        </p:txBody>
      </p:sp>
    </p:spTree>
    <p:extLst>
      <p:ext uri="{BB962C8B-B14F-4D97-AF65-F5344CB8AC3E}">
        <p14:creationId xmlns:p14="http://schemas.microsoft.com/office/powerpoint/2010/main" val="380722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matter of scale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Stories can be very detailed: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As a </a:t>
            </a:r>
            <a:r>
              <a:rPr lang="en-US" u="sng" dirty="0">
                <a:solidFill>
                  <a:srgbClr val="FFFF00"/>
                </a:solidFill>
              </a:rPr>
              <a:t>student</a:t>
            </a:r>
            <a:r>
              <a:rPr lang="en-US" dirty="0">
                <a:solidFill>
                  <a:srgbClr val="FFFF00"/>
                </a:solidFill>
              </a:rPr>
              <a:t>, I want to </a:t>
            </a:r>
            <a:r>
              <a:rPr lang="en-US" u="sng" dirty="0">
                <a:solidFill>
                  <a:srgbClr val="FFFF00"/>
                </a:solidFill>
              </a:rPr>
              <a:t>see the total number of credits for the courses which I have added to my schedule</a:t>
            </a:r>
            <a:r>
              <a:rPr lang="en-US" dirty="0">
                <a:solidFill>
                  <a:srgbClr val="FFFF00"/>
                </a:solidFill>
              </a:rPr>
              <a:t> so </a:t>
            </a:r>
            <a:r>
              <a:rPr lang="en-US" u="sng" dirty="0">
                <a:solidFill>
                  <a:srgbClr val="FFFF00"/>
                </a:solidFill>
              </a:rPr>
              <a:t>I can limit my workload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r>
              <a:rPr lang="en-US" dirty="0"/>
              <a:t>Stories can be very broad – these are called </a:t>
            </a:r>
            <a:r>
              <a:rPr lang="en-US" i="1" dirty="0">
                <a:solidFill>
                  <a:srgbClr val="FF0000"/>
                </a:solidFill>
              </a:rPr>
              <a:t>epics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As a student, I want to the registration system to give me the best schedule possible so that I have more free time.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As a cyclist, I want to be able to view my ride in terms of data gathered by my GPS device, so that I can monitor and improve my fitness.</a:t>
            </a:r>
          </a:p>
          <a:p>
            <a:r>
              <a:rPr lang="en-US" dirty="0"/>
              <a:t>Do epics make for good user stories?</a:t>
            </a:r>
          </a:p>
          <a:p>
            <a:r>
              <a:rPr lang="en-US" dirty="0"/>
              <a:t>Why not have lots of detailed stories? Why have epics?</a:t>
            </a:r>
          </a:p>
          <a:p>
            <a:r>
              <a:rPr lang="en-US" dirty="0"/>
              <a:t>How do epics and stories interact w/ the PB?</a:t>
            </a:r>
          </a:p>
        </p:txBody>
      </p:sp>
    </p:spTree>
    <p:extLst>
      <p:ext uri="{BB962C8B-B14F-4D97-AF65-F5344CB8AC3E}">
        <p14:creationId xmlns:p14="http://schemas.microsoft.com/office/powerpoint/2010/main" val="292226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83336"/>
          </a:xfrm>
        </p:spPr>
        <p:txBody>
          <a:bodyPr/>
          <a:lstStyle/>
          <a:p>
            <a:r>
              <a:rPr lang="en-US" dirty="0"/>
              <a:t>Size hierarchy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29848"/>
              </p:ext>
            </p:extLst>
          </p:nvPr>
        </p:nvGraphicFramePr>
        <p:xfrm>
          <a:off x="914400" y="1447800"/>
          <a:ext cx="7492999" cy="4165795"/>
        </p:xfrm>
        <a:graphic>
          <a:graphicData uri="http://schemas.openxmlformats.org/drawingml/2006/table">
            <a:tbl>
              <a:tblPr/>
              <a:tblGrid>
                <a:gridCol w="171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252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Time Unit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52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Scale of Enclosing Entity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5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65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Epic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1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Months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Product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52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Feature/ Theme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1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Weeks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Release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65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Story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1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Days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Sprint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65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Task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Hours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81FF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Story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8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1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5"/>
          <p:cNvSpPr>
            <a:spLocks/>
          </p:cNvSpPr>
          <p:nvPr/>
        </p:nvSpPr>
        <p:spPr bwMode="auto">
          <a:xfrm>
            <a:off x="4800600" y="4191000"/>
            <a:ext cx="4038600" cy="2209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45200"/>
          </a:solidFill>
          <a:ln w="25400" cap="flat" cmpd="sng">
            <a:solidFill>
              <a:srgbClr val="FFFFFF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Conditions of Satisfaction</a:t>
            </a:r>
          </a:p>
          <a:p>
            <a:pPr algn="ctr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(Acceptance Criteria)</a:t>
            </a:r>
          </a:p>
          <a:p>
            <a:pPr algn="l">
              <a:buSzPct val="125000"/>
              <a:buFontTx/>
              <a:buChar char="•"/>
            </a:pPr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Condition 1</a:t>
            </a:r>
          </a:p>
          <a:p>
            <a:pPr algn="l">
              <a:buSzPct val="125000"/>
              <a:buFontTx/>
              <a:buChar char="•"/>
            </a:pPr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Condition 2</a:t>
            </a:r>
          </a:p>
          <a:p>
            <a:pPr algn="l">
              <a:buSzPct val="125000"/>
              <a:buFontTx/>
              <a:buChar char="•"/>
            </a:pPr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Condition 3</a:t>
            </a:r>
            <a:endParaRPr lang="en-US" alt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“three C’s”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914400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Card, Conversation, Confirmation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963284"/>
              </p:ext>
            </p:extLst>
          </p:nvPr>
        </p:nvGraphicFramePr>
        <p:xfrm>
          <a:off x="685800" y="2209800"/>
          <a:ext cx="4038600" cy="2190487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Story Title</a:t>
                      </a: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487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As a &lt;user role&gt;, I want to &lt;goal&gt; so that &lt;benefit&gt;.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5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9278D7-A2B1-4F72-9463-C7B60362D230}"/>
              </a:ext>
            </a:extLst>
          </p:cNvPr>
          <p:cNvSpPr txBox="1"/>
          <p:nvPr/>
        </p:nvSpPr>
        <p:spPr>
          <a:xfrm>
            <a:off x="1066800" y="5105400"/>
            <a:ext cx="371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good user story ALWAYS has clear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Acceptance Criteria that are testable!</a:t>
            </a:r>
          </a:p>
        </p:txBody>
      </p:sp>
    </p:spTree>
    <p:extLst>
      <p:ext uri="{BB962C8B-B14F-4D97-AF65-F5344CB8AC3E}">
        <p14:creationId xmlns:p14="http://schemas.microsoft.com/office/powerpoint/2010/main" val="72478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stories should be:	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09041"/>
              </p:ext>
            </p:extLst>
          </p:nvPr>
        </p:nvGraphicFramePr>
        <p:xfrm>
          <a:off x="685800" y="1905000"/>
          <a:ext cx="4648200" cy="4343400"/>
        </p:xfrm>
        <a:graphic>
          <a:graphicData uri="http://schemas.openxmlformats.org/drawingml/2006/table">
            <a:tbl>
              <a:tblPr/>
              <a:tblGrid>
                <a:gridCol w="1056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Independent*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Negotiable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Valuable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Estimatable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Small (appropriate size)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Testable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39691" y="2286000"/>
            <a:ext cx="2895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What do these qualities mean?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Why do we want them?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*Independent? Really?</a:t>
            </a:r>
          </a:p>
        </p:txBody>
      </p:sp>
    </p:spTree>
    <p:extLst>
      <p:ext uri="{BB962C8B-B14F-4D97-AF65-F5344CB8AC3E}">
        <p14:creationId xmlns:p14="http://schemas.microsoft.com/office/powerpoint/2010/main" val="2244021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3068</TotalTime>
  <Words>926</Words>
  <Application>Microsoft Office PowerPoint</Application>
  <PresentationFormat>On-screen Show (4:3)</PresentationFormat>
  <Paragraphs>127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Consolas</vt:lpstr>
      <vt:lpstr>Corbel</vt:lpstr>
      <vt:lpstr>Gill Sans</vt:lpstr>
      <vt:lpstr>Helvetica</vt:lpstr>
      <vt:lpstr>Wingdings</vt:lpstr>
      <vt:lpstr>Wingdings 2</vt:lpstr>
      <vt:lpstr>Wingdings 3</vt:lpstr>
      <vt:lpstr>Metro</vt:lpstr>
      <vt:lpstr>Ch. 5: Requirements and User Stories</vt:lpstr>
      <vt:lpstr>Traditional Requirements-based Development</vt:lpstr>
      <vt:lpstr>Traditional: Conformance</vt:lpstr>
      <vt:lpstr>Requirements in Scrum are usually written as User Stories</vt:lpstr>
      <vt:lpstr>Elements of stories</vt:lpstr>
      <vt:lpstr>A matter of scale </vt:lpstr>
      <vt:lpstr>Size hierarchy</vt:lpstr>
      <vt:lpstr>The “three C’s”</vt:lpstr>
      <vt:lpstr>Good stories should be:  </vt:lpstr>
      <vt:lpstr>How would we “test” stories?</vt:lpstr>
      <vt:lpstr>How would we “test” stories?</vt:lpstr>
      <vt:lpstr>Nonfunctional requirements</vt:lpstr>
      <vt:lpstr>Knowledge-acquisition stories </vt:lpstr>
      <vt:lpstr>Internal Improvements &amp; Defects</vt:lpstr>
      <vt:lpstr>Summary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5: Requirements and User Stories</dc:title>
  <dc:creator>Rob Hasker</dc:creator>
  <cp:lastModifiedBy>Hornick, Mark</cp:lastModifiedBy>
  <cp:revision>97</cp:revision>
  <dcterms:created xsi:type="dcterms:W3CDTF">2013-12-11T04:01:36Z</dcterms:created>
  <dcterms:modified xsi:type="dcterms:W3CDTF">2020-03-26T19:30:04Z</dcterms:modified>
</cp:coreProperties>
</file>