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handoutMasterIdLst>
    <p:handoutMasterId r:id="rId17"/>
  </p:handoutMasterIdLst>
  <p:sldIdLst>
    <p:sldId id="285" r:id="rId2"/>
    <p:sldId id="321" r:id="rId3"/>
    <p:sldId id="357" r:id="rId4"/>
    <p:sldId id="355" r:id="rId5"/>
    <p:sldId id="351" r:id="rId6"/>
    <p:sldId id="350" r:id="rId7"/>
    <p:sldId id="352" r:id="rId8"/>
    <p:sldId id="354" r:id="rId9"/>
    <p:sldId id="353" r:id="rId10"/>
    <p:sldId id="325" r:id="rId11"/>
    <p:sldId id="329" r:id="rId12"/>
    <p:sldId id="347" r:id="rId13"/>
    <p:sldId id="348" r:id="rId14"/>
    <p:sldId id="349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52" d="100"/>
          <a:sy n="52" d="100"/>
        </p:scale>
        <p:origin x="-1260" y="-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951A406-B0C2-4470-88E4-CADB1186A7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E1FB443-DECE-49E0-8050-3DDC31C7C1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7D9ADB9E-8060-46ED-9E06-07FBC1ABCD81}" type="datetime3">
              <a:rPr lang="en-US"/>
              <a:pPr>
                <a:defRPr/>
              </a:pPr>
              <a:t>20 March 2020</a:t>
            </a:fld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8269E2C-376C-474B-A735-BC007F7ADA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C5BDE09-4564-4CCD-AD49-4A1E5BE807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73C1C3-891C-4950-BF34-8DAEB67E1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>
            <a:extLst>
              <a:ext uri="{FF2B5EF4-FFF2-40B4-BE49-F238E27FC236}">
                <a16:creationId xmlns:a16="http://schemas.microsoft.com/office/drawing/2014/main" id="{225D541D-BA09-4014-AB22-9D40331445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770051" name="Rectangle 3">
            <a:extLst>
              <a:ext uri="{FF2B5EF4-FFF2-40B4-BE49-F238E27FC236}">
                <a16:creationId xmlns:a16="http://schemas.microsoft.com/office/drawing/2014/main" id="{4754373B-A5B8-4333-A0AA-E9456C52C4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1EB3F7C6-43AE-41A8-8C09-79CB50410B75}" type="datetime1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770053" name="Rectangle 5">
            <a:extLst>
              <a:ext uri="{FF2B5EF4-FFF2-40B4-BE49-F238E27FC236}">
                <a16:creationId xmlns:a16="http://schemas.microsoft.com/office/drawing/2014/main" id="{C36B1868-15DA-43C8-80BF-EE2C72D545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>
            <a:extLst>
              <a:ext uri="{FF2B5EF4-FFF2-40B4-BE49-F238E27FC236}">
                <a16:creationId xmlns:a16="http://schemas.microsoft.com/office/drawing/2014/main" id="{436C1C36-32DA-40D4-AE02-22375D4AE8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>
            <a:extLst>
              <a:ext uri="{FF2B5EF4-FFF2-40B4-BE49-F238E27FC236}">
                <a16:creationId xmlns:a16="http://schemas.microsoft.com/office/drawing/2014/main" id="{6EE39615-1007-46FE-A242-520C4F670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95F9CF-693E-4DAF-8B72-2618ABF86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12D8FCBF-5C5D-4B31-A4BA-DF0D9817E0ED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8DC56E0-3F3A-4A9A-9FE0-D8CA7CC5C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CS-4220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D84BED-3FF4-48F9-8FD1-31AA4ABD4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8F3C02-CBB0-4D9C-8B20-5AD420C9CE5F}" type="datetime1">
              <a:rPr lang="en-US" altLang="en-US" smtClean="0">
                <a:latin typeface="Times New Roman" panose="02020603050405020304" pitchFamily="18" charset="0"/>
              </a:rPr>
              <a:pPr/>
              <a:t>3/10/2020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F2B5A071-CD50-4FBC-A603-4F15D4A64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Dr. Mark L. Hornick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6D465E64-F167-4CEA-BCD8-4AEAE4656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026686-C501-4DB5-B204-2FD02D92B609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289FA3F1-DBF6-455F-A6D6-0D068A4F1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4B26686B-9ECD-43AA-A895-1FA217E2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0D610-8766-471B-B536-09348DCE0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E1E9ED-05FF-40F3-92C4-31BD23364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B7AE6DC-F891-48C5-A537-7A1450482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7BE6-61A9-4D1E-9B74-02D66A7B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20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F945B3-962E-40DC-85AC-B7BB8E9B2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D21761-1F60-4F32-93E2-DCA8595F2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644D084-252A-4272-A69E-2D5B2910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C8FF-5CB4-4C5B-AED3-F58882654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CB602A-7FA0-4BC5-A881-A61127734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2B48B-B934-43DA-80BC-7FACAE24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5DA645-494D-4DCF-958B-6E7BDE3B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9741-ED88-4747-BB8D-9E8EBD561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2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425F79-1CA9-4CE5-A382-52840A5B3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57F33-2535-4AEC-911F-3C9A28DAC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2F95503-2F28-4C47-B4AA-080DCDE49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364E-73E2-4AB5-803C-EE77D5078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1FA360-87B1-4A74-A281-C2692CCB8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F68747-8ED3-4EC2-8C1A-BC84D074F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7E07B6-CB77-48C2-BA66-4D404434C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EA2C-7CBB-48E9-A744-EA8F4F4B7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71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AD7342-D87C-4E1E-BFCA-8F5CF4FD6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C84D70-818C-450B-8A47-608D73192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7EC4330-7790-40B0-AA76-4D3024CB2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B1A6-285A-4726-98A7-619F46502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8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98862-D0EE-40CB-96B7-760589175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79FE10-1BC5-40D9-954E-CADCDA091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6C65987-B489-4CD5-A007-212A264A6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1539-BC35-4817-BA4A-5A8206CF4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87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824169-9E21-4014-9320-7751B6EFC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607499-5A29-408D-A1B8-725A32051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882F230-992B-400B-93D8-AEF1BBBE6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A0BE-E20E-43BF-85C9-550B8A2F4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1750A4-BBAB-45AF-A9F0-3B6FB34D0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14FFF1-696F-4219-8584-91BEB2003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A66884-C7A3-4115-91B6-5AB770A77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BEAA-5B48-4FD0-A4AA-D275FD906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2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B5722FC-BDAE-4C39-BEBE-2C14726A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5DD5BE1-E7E1-43C6-BA09-04231F455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956C468-E156-4EB6-9A63-1228EA1D8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3397-CCF5-4AD9-B60C-0D2153F5E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7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6BE94-C5CB-4376-A148-D1D90B334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777D8-17D5-420D-A347-8DD87D245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C4CFC1B-E7B3-47DA-9075-0C854A93C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F538-E935-43A0-9ECD-6165027AD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6F6FE9-B51F-4F1E-BA38-71FCE9141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ED0529-A2BC-453E-93A0-7A82105C6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187662-98A9-4B72-8595-DE82F9168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EFEA-75BF-401B-A691-D2C27D405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2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AECA0DF6-6453-47F2-9F8B-76CE21DD0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3690B5-CBD4-413B-AF43-1B4376844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AF3658-9F45-47C4-8436-DC8EE68DE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>
            <a:extLst>
              <a:ext uri="{FF2B5EF4-FFF2-40B4-BE49-F238E27FC236}">
                <a16:creationId xmlns:a16="http://schemas.microsoft.com/office/drawing/2014/main" id="{AC5AB2B9-2413-4CA7-8AB1-EEB3D9E798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>
            <a:extLst>
              <a:ext uri="{FF2B5EF4-FFF2-40B4-BE49-F238E27FC236}">
                <a16:creationId xmlns:a16="http://schemas.microsoft.com/office/drawing/2014/main" id="{7B6966AF-1E96-4851-B5DC-E39B505B18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76231" name="Rectangle 7">
            <a:extLst>
              <a:ext uri="{FF2B5EF4-FFF2-40B4-BE49-F238E27FC236}">
                <a16:creationId xmlns:a16="http://schemas.microsoft.com/office/drawing/2014/main" id="{314CD006-219F-42E6-8D3E-AD01A8440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AC1F87B-8886-4D6F-AD89-F821F609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0" descr="MSOE Logo">
            <a:extLst>
              <a:ext uri="{FF2B5EF4-FFF2-40B4-BE49-F238E27FC236}">
                <a16:creationId xmlns:a16="http://schemas.microsoft.com/office/drawing/2014/main" id="{B31DBEE8-0D13-4A42-AAB3-54BB4269BD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rnick@mso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B5F828A0-0C58-438E-AEE6-5EA1E7AD6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7FC09C-A1F5-4651-BDD7-C66C1FE39B85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184E033-93E3-47B6-87EE-8C68CAD57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340068"/>
                </a:solidFill>
              </a:rPr>
              <a:t>Contact info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3CA72FA-CF56-4A47-9B9C-B73DBC7D6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Instructor: Dr. Mark L. Hornick</a:t>
            </a:r>
          </a:p>
          <a:p>
            <a:pPr marL="638175" lvl="2" indent="-342900" eaLnBrk="1" hangingPunct="1">
              <a:buClr>
                <a:schemeClr val="tx2"/>
              </a:buClr>
            </a:pPr>
            <a:r>
              <a:rPr lang="en-US" altLang="en-US">
                <a:solidFill>
                  <a:srgbClr val="FF0000"/>
                </a:solidFill>
              </a:rPr>
              <a:t>http://faculty-web.msoe.edu/hornick/</a:t>
            </a:r>
            <a:endParaRPr lang="en-US" altLang="en-US"/>
          </a:p>
          <a:p>
            <a:pPr eaLnBrk="1" hangingPunct="1"/>
            <a:r>
              <a:rPr lang="en-US" altLang="en-US"/>
              <a:t>email: </a:t>
            </a:r>
            <a:r>
              <a:rPr lang="en-US" altLang="en-US">
                <a:hlinkClick r:id="rId3"/>
              </a:rPr>
              <a:t>hornick@msoe.edu</a:t>
            </a:r>
            <a:endParaRPr lang="en-US" altLang="en-US"/>
          </a:p>
          <a:p>
            <a:pPr eaLnBrk="1" hangingPunct="1"/>
            <a:r>
              <a:rPr lang="en-US" altLang="en-US"/>
              <a:t>Office: DH434</a:t>
            </a:r>
          </a:p>
          <a:p>
            <a:pPr eaLnBrk="1" hangingPunct="1"/>
            <a:r>
              <a:rPr lang="en-US" altLang="en-US"/>
              <a:t>Phone: 277-2417</a:t>
            </a:r>
          </a:p>
          <a:p>
            <a:pPr eaLnBrk="1" hangingPunct="1"/>
            <a:r>
              <a:rPr lang="en-US" altLang="en-US"/>
              <a:t>Follow link to my schedule for Office Hours</a:t>
            </a:r>
            <a:endParaRPr lang="en-US" altLang="en-US"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43ED518-52EA-49D8-93CD-B76629D7E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Practice and Process Activities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CBE9545-D076-47DB-A3E5-B3B0962452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Activity planning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Requirements analysis &amp; specification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Architecture &amp; high-level design (HLD)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HLD review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Detailed design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Detailed design review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Implementation (coding)</a:t>
            </a:r>
          </a:p>
          <a:p>
            <a:pPr marL="569913" eaLnBrk="1" hangingPunct="1">
              <a:buFont typeface="Gill Sans" pitchFamily="-84" charset="0"/>
              <a:buChar char="•"/>
            </a:pPr>
            <a:endParaRPr lang="en-US" altLang="en-US">
              <a:sym typeface="Gill Sans" pitchFamily="-84" charset="0"/>
            </a:endParaRPr>
          </a:p>
        </p:txBody>
      </p:sp>
      <p:sp>
        <p:nvSpPr>
          <p:cNvPr id="14340" name="Content Placeholder 1">
            <a:extLst>
              <a:ext uri="{FF2B5EF4-FFF2-40B4-BE49-F238E27FC236}">
                <a16:creationId xmlns:a16="http://schemas.microsoft.com/office/drawing/2014/main" id="{54FBCD03-638A-4293-8BFE-2A943F31E06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Code review/inspection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Unit testing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Integration testing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ym typeface="Gill Sans" pitchFamily="-84" charset="0"/>
              </a:rPr>
              <a:t>System testing</a:t>
            </a:r>
            <a:endParaRPr lang="en-US" altLang="en-US" sz="2400">
              <a:sym typeface="Gill Sans" pitchFamily="-84" charset="0"/>
            </a:endParaRP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Size/effort estimation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Time tracking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Defect tracking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Quality analysis (#bugs, #bugs/kLOC)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000">
                <a:solidFill>
                  <a:srgbClr val="FF0000"/>
                </a:solidFill>
                <a:sym typeface="Gill Sans" pitchFamily="-84" charset="0"/>
              </a:rPr>
              <a:t>Productivity analysis (#kLOC/hr)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9F58D351-0C21-44C4-BEF4-20FC6648FF54}"/>
              </a:ext>
            </a:extLst>
          </p:cNvPr>
          <p:cNvSpPr>
            <a:spLocks/>
          </p:cNvSpPr>
          <p:nvPr/>
        </p:nvSpPr>
        <p:spPr bwMode="auto">
          <a:xfrm>
            <a:off x="228600" y="55626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rgbClr val="C78D00"/>
                </a:solidFill>
                <a:ea typeface="MS PGothic" panose="020B0600070205080204" pitchFamily="34" charset="-128"/>
              </a:rPr>
              <a:t>There are many different ways to break down software development activities; this is just one way of doing it.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BB70E78C-FB6C-41A9-85CA-7C5CAA1F9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Course Goal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54400F7-0832-417D-B179-49C3DC53C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Get experience with one approach to software process </a:t>
            </a:r>
          </a:p>
          <a:p>
            <a:pPr marL="973138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  <a:sym typeface="Gill Sans" pitchFamily="-84" charset="0"/>
              </a:rPr>
              <a:t>We’re not saying it’s the BEST approach or the ONLY approach you’ll ever use</a:t>
            </a:r>
          </a:p>
          <a:p>
            <a:pPr marL="623888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Why Scrum/Iterative?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  <a:sym typeface="Gill Sans" pitchFamily="-84" charset="0"/>
              </a:rPr>
              <a:t>Widely used in industry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  <a:sym typeface="Gill Sans" pitchFamily="-84" charset="0"/>
              </a:rPr>
              <a:t>Well-suited for a lot of SW projects</a:t>
            </a:r>
          </a:p>
        </p:txBody>
      </p:sp>
      <p:sp>
        <p:nvSpPr>
          <p:cNvPr id="15364" name="AutoShape 5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>
            <a:extLst>
              <a:ext uri="{FF2B5EF4-FFF2-40B4-BE49-F238E27FC236}">
                <a16:creationId xmlns:a16="http://schemas.microsoft.com/office/drawing/2014/main" id="{C27F196E-7737-4D38-A1FC-0E022BC51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5" name="AutoShape 7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>
            <a:extLst>
              <a:ext uri="{FF2B5EF4-FFF2-40B4-BE49-F238E27FC236}">
                <a16:creationId xmlns:a16="http://schemas.microsoft.com/office/drawing/2014/main" id="{7AEA2886-4409-4C4C-8ECF-333586E3A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6" name="AutoShape 9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>
            <a:extLst>
              <a:ext uri="{FF2B5EF4-FFF2-40B4-BE49-F238E27FC236}">
                <a16:creationId xmlns:a16="http://schemas.microsoft.com/office/drawing/2014/main" id="{0372359D-42D1-49F6-885B-C2FB4551C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67" name="Picture 11" descr="https://encrypted-tbn2.gstatic.com/images?q=tbn:ANd9GcR7AWm92tXDm9K2n-8Fyrw1nITwM10ixnqkTJ17YK_B4GWCDUe7eO-SRUeu">
            <a:extLst>
              <a:ext uri="{FF2B5EF4-FFF2-40B4-BE49-F238E27FC236}">
                <a16:creationId xmlns:a16="http://schemas.microsoft.com/office/drawing/2014/main" id="{D2AAAD77-8399-48BD-BEA2-ECAE2D15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43200"/>
            <a:ext cx="847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D9E7A983-4B5E-4ED0-90D4-67C4469F9DBE}"/>
              </a:ext>
            </a:extLst>
          </p:cNvPr>
          <p:cNvSpPr>
            <a:spLocks/>
          </p:cNvSpPr>
          <p:nvPr/>
        </p:nvSpPr>
        <p:spPr bwMode="auto">
          <a:xfrm>
            <a:off x="457200" y="5181600"/>
            <a:ext cx="8124825" cy="1066800"/>
          </a:xfrm>
          <a:prstGeom prst="roundRect">
            <a:avLst>
              <a:gd name="adj" fmla="val 90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ea typeface="MS PGothic" pitchFamily="34" charset="-128"/>
              </a:rPr>
              <a:t>In SE-2800, SDL, and </a:t>
            </a:r>
            <a:r>
              <a:rPr lang="en-US" altLang="en-US" sz="2000" dirty="0" err="1">
                <a:solidFill>
                  <a:schemeClr val="bg2">
                    <a:lumMod val="75000"/>
                  </a:schemeClr>
                </a:solidFill>
                <a:ea typeface="MS PGothic" pitchFamily="34" charset="-128"/>
              </a:rPr>
              <a:t>Sr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ea typeface="MS PGothic" pitchFamily="34" charset="-128"/>
              </a:rPr>
              <a:t> Design, you will learn/use an incremental process model based on Scrum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698C3D1-3ECA-4F0E-A4D6-2259E52B1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79388"/>
            <a:ext cx="4440238" cy="1712912"/>
          </a:xfrm>
        </p:spPr>
        <p:txBody>
          <a:bodyPr/>
          <a:lstStyle/>
          <a:p>
            <a:pPr eaLnBrk="1"/>
            <a:r>
              <a:rPr lang="en-US" altLang="en-US"/>
              <a:t>Tools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CEF24FF-137E-4FD4-A572-F0BAD1EE0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969" y="1787526"/>
            <a:ext cx="7641431" cy="4177506"/>
          </a:xfrm>
        </p:spPr>
        <p:txBody>
          <a:bodyPr numCol="2"/>
          <a:lstStyle/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r>
              <a:rPr lang="en-US" altLang="en-US" b="1" dirty="0" err="1"/>
              <a:t>Atlassian</a:t>
            </a:r>
            <a:endParaRPr lang="en-US" altLang="en-US" b="1" dirty="0"/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JIRA/Agile  (plan/track)</a:t>
            </a:r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Confluence (wiki)</a:t>
            </a:r>
          </a:p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r>
              <a:rPr lang="en-US" altLang="en-US" b="1" dirty="0" err="1"/>
              <a:t>Bitbucket</a:t>
            </a:r>
            <a:endParaRPr lang="en-US" altLang="en-US" b="1" dirty="0"/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 err="1"/>
              <a:t>Git</a:t>
            </a:r>
            <a:r>
              <a:rPr lang="en-US" altLang="en-US" sz="3000" dirty="0"/>
              <a:t> repository</a:t>
            </a:r>
          </a:p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r>
              <a:rPr lang="en-US" altLang="en-US" b="1" dirty="0" err="1"/>
              <a:t>JUnit</a:t>
            </a:r>
            <a:endParaRPr lang="en-US" altLang="en-US" b="1" dirty="0"/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Test automation</a:t>
            </a:r>
          </a:p>
        </p:txBody>
      </p:sp>
      <p:pic>
        <p:nvPicPr>
          <p:cNvPr id="16388" name="Picture 3" descr="IMG_0433.png">
            <a:extLst>
              <a:ext uri="{FF2B5EF4-FFF2-40B4-BE49-F238E27FC236}">
                <a16:creationId xmlns:a16="http://schemas.microsoft.com/office/drawing/2014/main" id="{B3C11594-08AC-4AFD-A92E-962BAD33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 r="80562" b="59563"/>
          <a:stretch>
            <a:fillRect/>
          </a:stretch>
        </p:blipFill>
        <p:spPr bwMode="auto">
          <a:xfrm>
            <a:off x="341313" y="261938"/>
            <a:ext cx="17780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 descr="IMG_0434.png">
            <a:extLst>
              <a:ext uri="{FF2B5EF4-FFF2-40B4-BE49-F238E27FC236}">
                <a16:creationId xmlns:a16="http://schemas.microsoft.com/office/drawing/2014/main" id="{A9BCE0D8-616E-4C24-BF8E-40265BC88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r="78513" b="77361"/>
          <a:stretch>
            <a:fillRect/>
          </a:stretch>
        </p:blipFill>
        <p:spPr bwMode="auto">
          <a:xfrm>
            <a:off x="4343400" y="238125"/>
            <a:ext cx="24606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F0682081-4977-49B8-B69C-E093AEE12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6475" cy="1712912"/>
          </a:xfrm>
        </p:spPr>
        <p:txBody>
          <a:bodyPr/>
          <a:lstStyle/>
          <a:p>
            <a:pPr eaLnBrk="1"/>
            <a:r>
              <a:rPr lang="en-US" altLang="en-US"/>
              <a:t>Tool Setup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C6536F3-57BC-4118-9E79-B56F1C9894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3763" y="1946275"/>
            <a:ext cx="7356475" cy="4017963"/>
          </a:xfrm>
        </p:spPr>
        <p:txBody>
          <a:bodyPr/>
          <a:lstStyle/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/>
              <a:t>Second lab session</a:t>
            </a:r>
          </a:p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/>
              <a:t>You will receive an email with an invitation to  Atlassian OnDemand</a:t>
            </a:r>
          </a:p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/>
              <a:t>Set up your account before lab</a:t>
            </a:r>
          </a:p>
          <a:p>
            <a:pPr marL="936625" lvl="1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3000"/>
              <a:t>You MUST use your MSOE email and username!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179E485-3962-431F-B38F-AF6B11820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A641-8009-420B-9E43-18D1B077C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1457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 2800: Software Process I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Introduction to software process</a:t>
            </a:r>
          </a:p>
          <a:p>
            <a:pPr marL="321457" lvl="4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Practice vs. process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Practices: what needs to be done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Process: how &amp; when</a:t>
            </a:r>
          </a:p>
          <a:p>
            <a:pPr marL="321457" lvl="4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Tool Setup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Atlassian Jira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Bitbucket</a:t>
            </a:r>
          </a:p>
          <a:p>
            <a:pPr marL="321457" indent="-321457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21457" lvl="1" indent="-32145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61372B9-E034-4660-A095-9BBA9F1B6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Logistics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A6ADED6-0D49-40EE-8486-02DD31A6B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Class roster, attendance policy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Book, schedule, policies, grading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Course web site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Atlassian Jira accounts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Atlassian Bitbucket accounts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AA41DF11-D7B6-405D-B172-EBCB057F8B16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1760538"/>
            <a:ext cx="3514725" cy="4570412"/>
            <a:chOff x="-139701" y="-165100"/>
            <a:chExt cx="4998799" cy="6500210"/>
          </a:xfrm>
        </p:grpSpPr>
        <p:pic>
          <p:nvPicPr>
            <p:cNvPr id="7173" name="Picture 2" descr="IMG_0432.png">
              <a:extLst>
                <a:ext uri="{FF2B5EF4-FFF2-40B4-BE49-F238E27FC236}">
                  <a16:creationId xmlns:a16="http://schemas.microsoft.com/office/drawing/2014/main" id="{69872358-7E50-426A-804B-3D725B29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9" t="25793" r="2380" b="6256"/>
            <a:stretch>
              <a:fillRect/>
            </a:stretch>
          </p:blipFill>
          <p:spPr bwMode="auto">
            <a:xfrm>
              <a:off x="0" y="0"/>
              <a:ext cx="4719398" cy="617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4" name="Picture 3">
              <a:extLst>
                <a:ext uri="{FF2B5EF4-FFF2-40B4-BE49-F238E27FC236}">
                  <a16:creationId xmlns:a16="http://schemas.microsoft.com/office/drawing/2014/main" id="{595202A4-BBF8-4FBB-91BE-84BCC160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700" y="-165100"/>
              <a:ext cx="4998798" cy="650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71" name="Rectangle 4">
            <a:extLst>
              <a:ext uri="{FF2B5EF4-FFF2-40B4-BE49-F238E27FC236}">
                <a16:creationId xmlns:a16="http://schemas.microsoft.com/office/drawing/2014/main" id="{583283FB-2769-4F13-ADDC-6CDB663FD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6475" cy="1116012"/>
          </a:xfrm>
        </p:spPr>
        <p:txBody>
          <a:bodyPr/>
          <a:lstStyle/>
          <a:p>
            <a:pPr eaLnBrk="1"/>
            <a:r>
              <a:rPr lang="en-US" altLang="en-US"/>
              <a:t>Textbook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4489B0F3-9D50-4F23-9485-FFA2590BE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038600" cy="4611687"/>
          </a:xfrm>
        </p:spPr>
        <p:txBody>
          <a:bodyPr/>
          <a:lstStyle/>
          <a:p>
            <a:pPr marL="222250" indent="0" eaLnBrk="1">
              <a:spcBef>
                <a:spcPts val="1688"/>
              </a:spcBef>
              <a:buSzPct val="171000"/>
              <a:buFont typeface="Wingdings" panose="05000000000000000000" pitchFamily="2" charset="2"/>
              <a:buNone/>
            </a:pPr>
            <a:r>
              <a:rPr lang="en-US" altLang="en-US" i="1"/>
              <a:t>Essential Scrum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i="1"/>
              <a:t>A Practical Guide to the Most Popular Agile Process</a:t>
            </a:r>
            <a:r>
              <a:rPr lang="en-US" altLang="en-US"/>
              <a:t>,</a:t>
            </a:r>
            <a:r>
              <a:rPr lang="en-US" altLang="en-US" sz="3000"/>
              <a:t> </a:t>
            </a:r>
            <a:r>
              <a:rPr lang="en-US" altLang="en-US" sz="2100"/>
              <a:t>Kenneth S. Rubin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2100"/>
              <a:t>Good reference on process framework – not a real textbook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2100"/>
              <a:t>Available on Kindle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52EA808D-FF0C-4B5E-8035-5AD09A64F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would you do it?</a:t>
            </a:r>
          </a:p>
          <a:p>
            <a:pPr marL="973138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are the steps?</a:t>
            </a:r>
          </a:p>
          <a:p>
            <a:pPr marL="1231900" lvl="2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is your SE-2030 experience?</a:t>
            </a:r>
          </a:p>
          <a:p>
            <a:pPr marL="1231900" lvl="2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is good/bad about it?</a:t>
            </a:r>
          </a:p>
          <a:p>
            <a:pPr marL="587375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long will it take?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endParaRPr lang="en-US" altLang="en-US" dirty="0">
              <a:sym typeface="Gill Sans" pitchFamily="-84" charset="0"/>
            </a:endParaRPr>
          </a:p>
          <a:p>
            <a:pPr marL="587375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will you ensure quality?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sym typeface="Gill Sans" pitchFamily="-84" charset="0"/>
              </a:rPr>
              <a:t>Q: How do you define “quality”?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endParaRPr lang="en-US" altLang="en-US" dirty="0">
              <a:sym typeface="Gill Sans" pitchFamily="-8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C224EEC-D332-429A-A240-2B2669286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543800" cy="1630363"/>
          </a:xfrm>
        </p:spPr>
        <p:txBody>
          <a:bodyPr/>
          <a:lstStyle/>
          <a:p>
            <a:pPr marL="623888" eaLnBrk="1" hangingPunct="1"/>
            <a:r>
              <a:rPr lang="en-US" altLang="en-US" sz="3200">
                <a:sym typeface="Gill Sans" pitchFamily="-84" charset="0"/>
              </a:rPr>
              <a:t>How should we execute a project of moderate size (e.g. SE2030) for a small team?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EBD26CF5-DF7A-4531-BCD3-13BC56CC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39A53-F0F4-4309-873E-E6BB3CD6183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07B7748-05F6-44FB-8F3B-0106EFCCE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SE2030 Review: Software Life Cycle</a:t>
            </a:r>
            <a:endParaRPr lang="en-US" alt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D14CB1F-6BF6-4E71-B23F-A5BD2773E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C00000"/>
                </a:solidFill>
              </a:rPr>
              <a:t>Requirements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0070C0"/>
                </a:solidFill>
              </a:rPr>
              <a:t>Plan – left for SE2800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7030A0"/>
                </a:solidFill>
              </a:rPr>
              <a:t>High-level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7030A0"/>
                </a:solidFill>
              </a:rPr>
              <a:t>Low-level (Detail)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92D050"/>
                </a:solidFill>
              </a:rPr>
              <a:t>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92D050"/>
                </a:solidFill>
              </a:rPr>
              <a:t>Unit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FFC000"/>
                </a:solidFill>
              </a:rPr>
              <a:t>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FFC000"/>
                </a:solidFill>
              </a:rPr>
              <a:t>System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00B0F0"/>
                </a:solidFill>
              </a:rPr>
              <a:t>Deploy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00B0F0"/>
                </a:solidFill>
              </a:rPr>
              <a:t>Maintain 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E1A84685-36AF-4173-811F-8E760B70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 descr="texture4.png">
            <a:extLst>
              <a:ext uri="{FF2B5EF4-FFF2-40B4-BE49-F238E27FC236}">
                <a16:creationId xmlns:a16="http://schemas.microsoft.com/office/drawing/2014/main" id="{D86A2758-8429-4E42-A9C2-3187F97A97E5}"/>
              </a:ext>
            </a:extLst>
          </p:cNvPr>
          <p:cNvSpPr>
            <a:spLocks/>
          </p:cNvSpPr>
          <p:nvPr/>
        </p:nvSpPr>
        <p:spPr bwMode="auto">
          <a:xfrm>
            <a:off x="3309938" y="2057400"/>
            <a:ext cx="2606675" cy="1119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2832</a:t>
            </a:r>
          </a:p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Verification</a:t>
            </a:r>
            <a:endParaRPr lang="en-US" altLang="en-US" sz="2800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15B875F-F42F-4C5F-989C-612776F21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6475" cy="1712912"/>
          </a:xfrm>
        </p:spPr>
        <p:txBody>
          <a:bodyPr/>
          <a:lstStyle/>
          <a:p>
            <a:pPr eaLnBrk="1"/>
            <a:r>
              <a:rPr lang="en-US" altLang="en-US"/>
              <a:t>Curriculum Context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102DA31-FD6C-4FAC-82AD-EA76DE20F8CC}"/>
              </a:ext>
            </a:extLst>
          </p:cNvPr>
          <p:cNvSpPr>
            <a:spLocks/>
          </p:cNvSpPr>
          <p:nvPr/>
        </p:nvSpPr>
        <p:spPr bwMode="auto">
          <a:xfrm>
            <a:off x="420688" y="2057400"/>
            <a:ext cx="2603500" cy="1136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SE1011, 1021</a:t>
            </a:r>
            <a:b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CS2852</a:t>
            </a:r>
            <a:b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programming skills</a:t>
            </a:r>
            <a:endParaRPr lang="en-US" altLang="en-US" sz="1400" dirty="0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79899868-BE5C-4013-8CE1-E678EE4BF30F}"/>
              </a:ext>
            </a:extLst>
          </p:cNvPr>
          <p:cNvSpPr>
            <a:spLocks/>
          </p:cNvSpPr>
          <p:nvPr/>
        </p:nvSpPr>
        <p:spPr bwMode="auto">
          <a:xfrm>
            <a:off x="458788" y="3557588"/>
            <a:ext cx="2603500" cy="1135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9A0075"/>
              </a:gs>
              <a:gs pos="100000">
                <a:srgbClr val="53585F"/>
              </a:gs>
            </a:gsLst>
            <a:lin ang="5400000"/>
          </a:grad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 2030</a:t>
            </a:r>
          </a:p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Tools/Practices</a:t>
            </a:r>
            <a:endParaRPr lang="en-US" altLang="en-US" sz="2800" dirty="0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ECF77749-1E57-46DC-9FEB-4B604685ACE0}"/>
              </a:ext>
            </a:extLst>
          </p:cNvPr>
          <p:cNvSpPr>
            <a:spLocks/>
          </p:cNvSpPr>
          <p:nvPr/>
        </p:nvSpPr>
        <p:spPr bwMode="auto">
          <a:xfrm>
            <a:off x="3292475" y="3568700"/>
            <a:ext cx="2587625" cy="1136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 2800</a:t>
            </a:r>
          </a:p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 Process I</a:t>
            </a:r>
            <a:endParaRPr lang="en-US" altLang="en-US" sz="2800" dirty="0"/>
          </a:p>
        </p:txBody>
      </p:sp>
      <p:sp>
        <p:nvSpPr>
          <p:cNvPr id="13318" name="AutoShape 6" descr="texture4.jpeg">
            <a:extLst>
              <a:ext uri="{FF2B5EF4-FFF2-40B4-BE49-F238E27FC236}">
                <a16:creationId xmlns:a16="http://schemas.microsoft.com/office/drawing/2014/main" id="{73EF4A01-5214-4AAC-9CDD-AAB8E6DD8639}"/>
              </a:ext>
            </a:extLst>
          </p:cNvPr>
          <p:cNvSpPr>
            <a:spLocks/>
          </p:cNvSpPr>
          <p:nvPr/>
        </p:nvSpPr>
        <p:spPr bwMode="auto">
          <a:xfrm>
            <a:off x="6197600" y="4144963"/>
            <a:ext cx="2609850" cy="1120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3800</a:t>
            </a:r>
          </a:p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Process II</a:t>
            </a:r>
            <a:endParaRPr lang="en-US" altLang="en-US" sz="2800" dirty="0"/>
          </a:p>
        </p:txBody>
      </p:sp>
      <p:sp>
        <p:nvSpPr>
          <p:cNvPr id="13319" name="AutoShape 7" descr="texture4.jpeg">
            <a:extLst>
              <a:ext uri="{FF2B5EF4-FFF2-40B4-BE49-F238E27FC236}">
                <a16:creationId xmlns:a16="http://schemas.microsoft.com/office/drawing/2014/main" id="{D224E0C1-02FF-4F50-8076-A1B86A5D34F5}"/>
              </a:ext>
            </a:extLst>
          </p:cNvPr>
          <p:cNvSpPr>
            <a:spLocks/>
          </p:cNvSpPr>
          <p:nvPr/>
        </p:nvSpPr>
        <p:spPr bwMode="auto">
          <a:xfrm>
            <a:off x="6202363" y="2906713"/>
            <a:ext cx="2608262" cy="1120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3821</a:t>
            </a:r>
          </a:p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</a:t>
            </a:r>
            <a:endParaRPr lang="en-US" altLang="en-US" sz="2800" dirty="0"/>
          </a:p>
        </p:txBody>
      </p:sp>
      <p:sp>
        <p:nvSpPr>
          <p:cNvPr id="13320" name="AutoShape 8" descr="texture4.jpeg">
            <a:extLst>
              <a:ext uri="{FF2B5EF4-FFF2-40B4-BE49-F238E27FC236}">
                <a16:creationId xmlns:a16="http://schemas.microsoft.com/office/drawing/2014/main" id="{E58BC5E8-4E1C-4066-B72B-FF916086A7B0}"/>
              </a:ext>
            </a:extLst>
          </p:cNvPr>
          <p:cNvSpPr>
            <a:spLocks/>
          </p:cNvSpPr>
          <p:nvPr/>
        </p:nvSpPr>
        <p:spPr bwMode="auto">
          <a:xfrm>
            <a:off x="6197600" y="1674813"/>
            <a:ext cx="2608263" cy="1120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35717" tIns="35717" rIns="35717" bIns="35717" anchor="ctr"/>
          <a:lstStyle/>
          <a:p>
            <a:pPr eaLnBrk="1" hangingPunct="1">
              <a:defRPr/>
            </a:pPr>
            <a:r>
              <a:rPr lang="en-US" altLang="en-US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Software</a:t>
            </a:r>
          </a:p>
          <a:p>
            <a:pPr eaLnBrk="1" hangingPunct="1">
              <a:defRPr/>
            </a:pPr>
            <a:r>
              <a:rPr lang="en-US" altLang="en-US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Lab</a:t>
            </a:r>
            <a:endParaRPr lang="en-US" altLang="en-US" sz="28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http://ak.picdn.net/shutterstock/videos/211237/preview/stock-footage-green-dollar-sign-spinning-seamless-looping.jpg">
            <a:extLst>
              <a:ext uri="{FF2B5EF4-FFF2-40B4-BE49-F238E27FC236}">
                <a16:creationId xmlns:a16="http://schemas.microsoft.com/office/drawing/2014/main" id="{AF0C16EF-3EB5-480C-A6CA-5F728414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73238"/>
            <a:ext cx="381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8C8DCF57-4032-49B3-B818-8171147DF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Process Goals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5039114-166F-4D62-98F1-3BEF9BE5C109}"/>
              </a:ext>
            </a:extLst>
          </p:cNvPr>
          <p:cNvSpPr>
            <a:spLocks/>
          </p:cNvSpPr>
          <p:nvPr/>
        </p:nvSpPr>
        <p:spPr bwMode="auto">
          <a:xfrm>
            <a:off x="134938" y="1219200"/>
            <a:ext cx="66214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ea typeface="MS PGothic" panose="020B0600070205080204" pitchFamily="34" charset="-128"/>
              </a:rPr>
              <a:t>Overwhelmingly, [software development] </a:t>
            </a:r>
            <a:r>
              <a:rPr lang="en-US" altLang="en-US" sz="2800">
                <a:solidFill>
                  <a:srgbClr val="0070C0"/>
                </a:solidFill>
                <a:ea typeface="MS PGothic" panose="020B0600070205080204" pitchFamily="34" charset="-128"/>
              </a:rPr>
              <a:t>managers </a:t>
            </a:r>
            <a:r>
              <a:rPr lang="en-US" altLang="en-US" sz="2800">
                <a:ea typeface="MS PGothic" panose="020B0600070205080204" pitchFamily="34" charset="-128"/>
              </a:rPr>
              <a:t>and </a:t>
            </a:r>
            <a:r>
              <a:rPr lang="en-US" altLang="en-US" sz="2800">
                <a:solidFill>
                  <a:srgbClr val="0070C0"/>
                </a:solidFill>
                <a:ea typeface="MS PGothic" panose="020B0600070205080204" pitchFamily="34" charset="-128"/>
              </a:rPr>
              <a:t>stakeholders </a:t>
            </a:r>
            <a:r>
              <a:rPr lang="en-US" altLang="en-US" sz="2800">
                <a:ea typeface="MS PGothic" panose="020B0600070205080204" pitchFamily="34" charset="-128"/>
              </a:rPr>
              <a:t>ask us for two things: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  <a:t>Predictability</a:t>
            </a:r>
            <a:b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</a:br>
            <a:endParaRPr lang="en-US" altLang="en-US" sz="440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  <a:t>+</a:t>
            </a:r>
            <a:b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</a:br>
            <a:b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</a:br>
            <a:r>
              <a:rPr lang="en-US" altLang="en-US" sz="4400">
                <a:solidFill>
                  <a:srgbClr val="FF0000"/>
                </a:solidFill>
                <a:ea typeface="MS PGothic" panose="020B0600070205080204" pitchFamily="34" charset="-128"/>
              </a:rPr>
              <a:t>Quality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11269" name="AutoShape 6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>
            <a:extLst>
              <a:ext uri="{FF2B5EF4-FFF2-40B4-BE49-F238E27FC236}">
                <a16:creationId xmlns:a16="http://schemas.microsoft.com/office/drawing/2014/main" id="{680BAFBF-E45D-4247-9BFF-588C3A971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0" name="AutoShape 8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>
            <a:extLst>
              <a:ext uri="{FF2B5EF4-FFF2-40B4-BE49-F238E27FC236}">
                <a16:creationId xmlns:a16="http://schemas.microsoft.com/office/drawing/2014/main" id="{FAF62082-3896-40BA-A56D-BC4B158A2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1" name="AutoShape 10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>
            <a:extLst>
              <a:ext uri="{FF2B5EF4-FFF2-40B4-BE49-F238E27FC236}">
                <a16:creationId xmlns:a16="http://schemas.microsoft.com/office/drawing/2014/main" id="{29FB25A8-FC3C-4F2D-A654-E17E8B066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1272" name="Picture 14" descr="http://alliosnews.com/wp-content/uploads/2014/03/Calendar-for-Mac-Icon.png">
            <a:extLst>
              <a:ext uri="{FF2B5EF4-FFF2-40B4-BE49-F238E27FC236}">
                <a16:creationId xmlns:a16="http://schemas.microsoft.com/office/drawing/2014/main" id="{8B8AE7FA-9CA5-44CC-8DD9-5D97C871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701800"/>
            <a:ext cx="22955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6" descr="http://www.clker.com/cliparts/T/x/f/U/6/s/open-quality-stamp-md.png">
            <a:extLst>
              <a:ext uri="{FF2B5EF4-FFF2-40B4-BE49-F238E27FC236}">
                <a16:creationId xmlns:a16="http://schemas.microsoft.com/office/drawing/2014/main" id="{D0C85225-D0A1-4120-A250-22778C85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20891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18" descr="data:image/jpeg;base64,/9j/4AAQSkZJRgABAQAAAQABAAD/2wCEAAkGBhQSEBQUExIUFRAWGBUXFRUVFBQVFxUWFBYWFBUWFBQXHCYfFxkjGRQXHy8gIycpLCwsFx8xNTAqNSYrLCkBCQoKDgwOGg8PGiokHyQyLC8vLCwsLCksLCosLCosLCwsLCwsLCwpLCwsLCwsLCwpLCwpLCwsLCwsKSwsLCwsLP/AABEIAKkBKwMBIgACEQEDEQH/xAAcAAABBAMBAAAAAAAAAAAAAAAAAwUGBwECBAj/xABKEAACAQICBgUGCwUFCQEAAAABAgADEQQhBQYSMUFRBxNhcYEiMkKRobEUFSMkUmJyc7LB0TM0U4KzJTVDwvAWY2R0kqKjtPGD/8QAGgEAAwEBAQEAAAAAAAAAAAAAAAQFAwIBBv/EACwRAAICAQIEBgICAwEAAAAAAAABAgMRBCESEzFBIjIzUWFxFLEFgUKhwTT/2gAMAwEAAhEDEQA/ALxhCEACEIQAIQhAAhCcGmdMLhqYdlZgSFstr535nsnjaSyzxtJZZ3wkewGu9Co+wQ1NiLjbAAOdt4Jt4xE6/UbkdXVsCRey2y475xzYe5nzq+uSTwnPg8clVA6MGU8R7jyMXvNE8mieehmEIQPQhCEACEJw6Y0uuHp9YwYi4FlzNz/8njeNzxtJZZ3QjNobWiniXZUVwyja8oAZXtlYzifX2iGK7FU2YrfZFsjY8ZzzI4zk45sMZySaExeZnZoEIQgAQhCABCEbNLawUsPYObsdyrm1uduAnjaSyzxtRWWOcIxYHXGhULDyk2VLEuAosCAePaJzHX/D5kCoRnmFyNiQePMTjmw9zPnV4zlEmhNUe4B55+ubTQ1CEIQAIQhAAhCEACEIQAIQhAAhCEACR3XgfNh94vuaSGMGuv7sPtr+cyu9OX0Y6j0pfRVOlyRiKNjbh4FwDHKj+zXuE4tKpfEUfD8Yncg+THcPfI/ZEDsiS6i1SMSy3OyUYkcLgqAbc8zJ7IHqSvzo/dt+JJPJWo8hc03kMwhCbjIQhCAGDI7r1+6/zr+ckRkd16/dR94n5zO3yMxv9OX0MOoH71U+6/ziMBHyh+8b+oZINQP3qp90PxxgI+VP3rf1TJ0vSh9kqXo1/f8A0t6ZmJmVS2EIQgAQhCAAZUNaszuWdizE5k8eAlumVA67vtD3xTVdEIa3yr+zi0uxC3Bsdl93ekzokfNV7n/E030ul1P2H/Ekzolfmy9zfiaTeyJHZFy0xkO4TearMiXEfSozCEJ6ehCEIAEIQgAQhCABCEIAE0qVQoJJAAzJJsAO0zYyC6xaaNdyim1FTa30yPSPZfcPHlbG61VRyzC++NMeJjjpLXUDKgm39drhf5Rvb2SIaY1u2nSlWxALsRs0lA37gSBmO8mcOsWkWpUrU8qjZA/RHFrc/wBZEdX9AO+KptYs+1tknOyrmzsT3f6yk53SsTcnt7IkSvnam5Pb2RJNOaQo0nHW02Y2yYAGwvzvlOxa6Ggr5rSKgg7rKdxPKJaQwqviKYYXFhkeRYb5tjaQGEdQLKEYAcgLi0XxshbGyHTROkXw9TrEIfIiz8QbHJh3DnJpojXClVIV/kqp3KxFmP1X3H2GVRq1tooRr7DBmpX5KQrjuuRaPbKCLHdN675VvHYZr1U6njqi27zMrnQOtb4d1p1WL0DkCc2Tx4r2f/JYiNcXBuDuMqV2KxZRZqtjbHKNpo9QAEmwAzJOQHfNzK81o1gNdjTQ2oKSMv8AEIyuea8ue/lPLbVWss8uuVUcsd9K69qp2aCiofpsbJ4cW8LDtkX0np+tWHytQBLg7ICqt+G/M77b414zEFdkIpeq5C00G9mP5SYaJ6PadOmauKtXxOyT5X7OmbEgU03ZcznEVKy/PsTFO7UZ32ITi9K9S4stbaK76W15oO4lTz5xSji16oVPKRfOu28Z3ufHPOSPU3RtOtiHFVAwFJSL3yJc33d0YsXhQQ9MZAs6DjYFyvjMXDwReepi68VxlnqPmC1zxC2JZKq/WAF+51/QyVaH1vpVyFb5OqdyscifqtuPsMq5NFvgsS2Gc3UjaQ8AR5wX6pGY8eU79maLUWVvD3NI6q2qXDLct+8JFNT9YGf5CobsBdHO9gN6k8SOfEd0lcpQmpx4kV67FZHiQTDuALk2A3kxDSGOSjTao5si7+3kAOJMrjSmnquLa7ErQ9GmDkRzcjzj7Jxbaq1lnF18allko0nrwi3WgvWt9K+yng1rt4euQPEVVSzVKlhfduueGW8x60Jovr6oTcozY8gPzMasdo5PjDEJsgopsAcwAEp2t6z65OnOyxcT6Ei2222PG+nQ4dN6Qo09nrg3lBtm189193eJ1YCrTNDaQFaViRcEWFzcgd95ppTApUzZblEYrvyJZRlMYdLYIj6j/wCaLtbIWa2RJ8FrbXUA7aVV+sAL9zr+hkk0VrZTqkKw6uodwY5MfqtuPdkeyU3qnVek4pMbo97djAX9tpLil9+6bx1M4PD3GYay2t4e6LRvMyLaqaaYnqahubXpsd5A3qx4kcDy7s5TKlc1ZHiRaqtjbHiiEIQmhoEIQgAQhCABCEIANWsuLNPDPbJmsgPLaNifAXMgmzJfro9qNPtqAeOy0iRknWvx4If8jJuxL4OPG6CWvZi5UjIZAjn/AK7o4aj6OATGVLZqgpr3bG0fXlEWrbPdFNSNJqPhdEnyipYDnsgg+yx8ZnVjKz8/ozoxmOfn9DVUX5zT/l/GJjGD5B+5veYqV+cU+4fjETxv7B+5/eZn2Rj/AIo6q+GCiiANym3dZZoRNtJ4WqiUquyzimpFdVFyENvLA3nZYC9uF+U50xtNl2lqIV332haezTye2p5MYlLgfaX2kD85Y2qNRjhVVt6Ep4DNfYQPCUfp7W+mK1NUa602DkjcXHmgc7GXhqglT4IjVl2ar+WVIsVv5obtta8d0iaKGgjJdTOtuNNPCtsmzPZAeW15xHbs38ZXYEmXSDVtToA8ahHj1bn8jIbMtZJ8eDLXybsx8DhqZgdvSQZhdaVFmX7TsFv6ryx8Z+zf7Le4yvtT8SKeNF/NqIyfzXDL7Aw9UsDGH5N/st7jGdLjljejxySE9H37zV+6T8bRgcfKH70/1TJB0ffvNX7pPxtGB/2h+9P9WLS9KH2Jy9Gv7f7HrpCw6/DMO3pdXU/7So8f2hjHHjpSQ0alHFFvkh8k623AksGHbf2d0YaOLRlDK6lTne4nGqT5jONYnzWOGiaxTEUWG/rEHg7BD7GMtOVRqxhTjMZT2ATh6DCpVqeiXTOnTU8TteUbbtntEteOaNNQ3H9DGSreSAdIOPL1VoA+Qtr9rNn7Fv4mMqJYWjpregWsrE+dVKjv2Db3RtES1MuKZO1c3Kwl2o1MbNU8bqPAC/5yN4pP7RxJ7T+FI+alYwK70z6ViO0jIj1W9saagvj8V9o/hWaNrkxwbNp6eH2NldfP+7/ziIUV+akfVb3mdbD9p92PxzjY7OEY8kc+q5iz6ITflQkcFTXFKqi2zdhmT6PEnhnHmV3g9ch8IWo3HyWy9HslgYfFI6hkYFTxBE8sTTObYtM6cHU2atJhwqJ6iwB9hMsqVhoiicXikp0zenSdKleoPNXqyHSltcWZgLj6IO64lnylootQ3K/8fGSg2+4QhCOlEIQhAAhCEACEIQAYdd8A1XBvsAmpTK1UUb2NJg5UdrKCPGQyhXV0V1N1YAg9hzloGVxrLoNsC71qal8C5Z6irm2HY+UzgcaJzJt5vduQ1dLl4ok3XadzXHHsc7LfLhGHGaGqLXStRbcQHF7HZ3Gx45EzsGstAi4fLnst+kwdYqH0z/0t+kmKTRGUmtjfF4kU6yOwbYG8qjNazA57INspnbD0rjNWuRwyLEjLhETrHQ+n/wBrfpE6mnsOQQXNj9Vx7QJ6pbJHXFskWLoJflj9lveIY3o70fVZmbB0gzElig2CScyx2LXJ5ysE091b7dHG1VbgHDuPaPfeSjQ/STWWwxFNai/xKVs+djuJ7CFlOi6Djwssaa+px4WyQaG6MNHYaoKlPCqaoN1aoWqFTzXbJsZKpxaK0xSxCbdJrjiNzKeTDhO6Or4KCx2Iz0g4FqmBdkBNSiVrKALkimbso7Su1IJRrB1DKbqwBB7DLgIlVa1avto92qoC2j3JZrZnDMxuxI/hEnf6PdEtXS5eKJO1tDl44nPfv5gjIgjcQeBkt0driGpMlbJ9kgONzZHzgPNPskA/2hofxP8Atb9IHWCh/EHqb9IhXZKt7E2q6VT8JKtT9J0qFdzVcIGRFBbJbhmJu24bxv5xqpkNVBBBVqoIINwQauRB5dsav9oKH8Qepv0h8fUP4lu4MLWzFiBlOuZmKj7HvOzGMH2Ll0loyliKTUq9NKlJrbSOAwNjcZHiCL34WkXwvRFo1GLDDk39FqtVkHcpa1pG8B0mvTyaulZeVRCrd22gGXepPbJzq/rbRxQGydh/osVN+1GBsw9vMCU4XV2bFmvUVW7fsdsFgKdFFp0qa06aiyoihVA7FGQi8BMxgaKY6U8e9HGbDFtk7FanckDkwHcQb9868NiA6K65qwBHjJf0i6jLpLC7KkLiad2oVDuDHejkZ7DWAPLI8JTGhNOVcDXbCYxGpsp3Hhf0lPpIeYk3U0PzIkavTSzxxJ/TqFSCCQwzBG8GL4ar8tVqOc6mZsONgPyjQNO0P4q+2bjTtD+KvtiHE0TFJo6a2IVNvaNgUABsbXDXIvuHjDR1NXp01IDI5UEbwyswBHaCDOcaco/xF9v6TYaZoDdVAtmLXFiDcEZZZz1S6Hqn0ySXF9C2i3ct8HZL57NOrURR9lQbAd06cH0T6OpCwosRyatVb3tGfB9IjU/OrU6y/XGw+/6aC276smWhdZaOJA2Gsx9E2v4EZN4SvC6uwvV303bL/Z26O0ZSoUxTo00p0xuVFCjPMmw4k534zqmJmMjYQhCABCEIAEIQgAQhCAGDMTJMa8drJQpX2qlyN4RWc91lBznLkl1OZSUerI5rF0V0K7GpQY4eqb3CgGkxPFqfA9qkdt5Xen9T8XgxtVqatRuB11NwVBY2UMjWdSTbgRnvllP0m0CfIp1XA3myrbvVjcHsIjdr5p+litFVSlwyvQJVhZh8snrHdFLq6ppvuI31Uzi5dyqmqC9ri/KYJmCim+0AcuI/1aIjJcst9vWZM4dkyPw7JihMUwuNak11PeDubsI4zlStnZsjw5Hu7eybEwax1PHFx6k91V0oesV6bbLbrb895ptzBGYPZzEtvA4oVEDDK+8cjxE876CxZSsLG21YdzXuh8Gt65ceqWs9KtVairA1NgVCo9GxCsL9hIj+ltb8LKmiuflZLZoyAixzB3g8ZteRnSfSBhqLbI26pBIJpLtKCMiNvdkY+5KPUpyko9WMWsnQ7RqsamFc4eod9OwaiTxITIoe427JW2ndTsXg869EdXcAVabB6ZJ3DgynvA8ZfeiNO08SgdMgdwNveCQZGel/+7T97S95i11UJRckJ30Vyg5rqUiWhJx0UaCw+KrYhcRQp1VWnTK9YgbZJZrlCc1O7MSJ18BfFNRSyg1zSS9yF2qvVrfsFx6og6sRUvclypxCMvc5BOnBY96TXQ8rjgbbr9vaMxF9O6v18FVNLEUypPmOLmnUHNG581OY7iCW8GZSi4vDMpwlB4l1Lx1C10+EoKbn5QDInebb1Y8WAzvxHcZM7zzlqzpNqGIRlNjcceIN1v3nLuYz0VQqhlVhuYAjuIvKmltc44fYtaO52Qw+qN4y6z6nYXSFPYxNMNa+w48mpTO+6OMwb+HMGLaY1jpYYeWSW37Ki58eXjGzB9IeFc2ZnpHnUWy+Li6jxMZcorqxpzitmyu9NdDWJwys+ErrXpi56qtZKlgLnZceST2EL3yF0MSTbapspPiPWJ6UxVdWw7srBlKMQVIII2TmCN8820ql1XuHuiGqrit0ibrKoLdIXDi9uM3BnK1FWbyhfIW7N+6Fer1dNiPRF884hwbLBM4NljudgM6MHjnpMGRrG9+w27uPbGfR2llqjLJuX6Tu2py04vD6nEouDw+pdOpGtwxSbDn5ZR67fn7/AF2lc8+6u6WbD4mnUB9IX7Rfj7R4mX/TqbQBG4i48ZX0trsjh9UXdFe7YYfVG8IQjY8EIQgAQhCABCEIAQ/pI1mOFoKiH5Sre3PZFr+8SnamNdjc1Gv9oj1AbpP+mrCkPhatvJtVpk8mOw6jxCv6pW15H1bbswyDrm3bhj1gNOqvlVj5SjJjvZeKNbfzB7JnTeuOHrUzRoo92KEuQAo2WDWte53dkZVwhqAgC9hc91wPewndX1SejhzWcqANiyjMnaZRnwG+ZwfhZjW/Cxud7RJW8j1+8zXEvCgfIH+uc57I5/xRIOj7RqYvGNQqAFXoVhnwYbBVgeBBsbxkZSCQd4JB7wbH3R96I8RsaUBbILRrk+AUn3Rlxp+Vqfbc+tiZtalwIZvS5cX33Eg1jcbxn6pMehVmqaVxFTeq0GDfaqVaZX+m8g2LxARCTyl09DOqjYTBGrVXZxGJYVGU2uiAWpqe212tw2pro4b8RroK25cQt0n60Nh6YpIbM4ueFwSVUd2TE91uMpyppKoTc1Gv2EgDuAyEnXTZQIxdB/Reiyg9tN7keqoJXV5nqW3Y0zLWSk7WmSHRmtVemjLTe2JJUUidzuzBUBHFwSLHiLgyz+l7+7Dff1tL3mUguJ6pkrbJK0KlGqwHKnVVvba0u3pcqhtF7QN1NSkQRuINyCJvT6Mv7GNP/wCeX9kb6EP3jFfd0vxvIfR/vRf+cX/2RJf0H/t8V93S/G8h+GP9qJ/zi/8AsCZv04fZnL0q/suLpTwC1NE4ksM6a9cp4hqRD5HtAK9xMoZTLo6ZtMCno84dT8tinSko+rtq1S/YVGz/ADSmsTTCuyg3CsQDzsbflO9ZjKO/5DGUYD2zG8Z+qeitE4w09G06jC5Wgrkc7JeeetH4Bq9anRQXeq6oOwE+Ux7FW7HunpapgQaBpeiU2PDZ2Z7o49WdaCD8TKh0xrrTxGHFRM9rzgciXOYQ9gGZt2SIVNK1WNzUa/IEqB3AZRpw2Feg9TD1ARUouyMDzXK47CACDxBE6rxO7Km0xDUZU2mTrUfWx1L0HNxUSoB2nYY3t9IW8Re+6QDBVch3SU6hAfC2J4YfEkd/VkD2XkO0a1yO6aZbqWfk13dKz8ncz2fwH5ztwGEFapSpN5tSpTQ9zuFPvjXXez+EddC1LYjDnlVpfjEy9jDtEjNDBlCrDflJCrZSX6Z1OohC6XQi1lGYJOQABzEieMQJUdQbhWKg9xtC18T3Pb5cTWRN2yPcZ6J1fZjhKBbzjSp379kTz3gMC2IrU6CC71WVB2Any27gu0fCekaNIKoUblAA7gLD3RzQxeGx/wDjo7SkKQhCUSqEIQgAQhCABCEIAM+tery43CvQY7JOaPa+w65q1uIvvHEXEoDSejquHrNRroUqqTv3MOD029JTln4GxynpaNentW8PjKexiKQcDNTudDzRxmp7ovdQrfsV1GmVy+SgNEYwJVu3mMCrHkDx8CAZItPY75i1Nj5V0I5EbakFT6Q45R10x0LVVJOFxCOnCnXBVh2dalw3io7zIzpfVzSGDot11E/Bsg7B6dSmu0wUZEhh5RG4Se6LIZ2JUtNbXnbYjtSgXNhbxhSp28neQbZce6K09KrSFmpI9+LKzeAscpp8Y3brEUId4CCwFvog3tMd8GGHw9B0p/N2NbNKrIyKm4sr7y43hcvG1t140VKvPeTYcSSTkAOJJO6dGrOCqaRxiYdGFNnDsalS72CLc+SCLnxEu/VXozwuCZaljWxI3VatiVOd+rTcmRIyztxMar08p7y6DlelnZvLoRLUDorLMmKxyWt5VLDMAbEHJ63M7iE4XzzyFtgTMJSjFRWEV4QUI8KI1r5qp8PwjUwQKynbosdwceiexhceN+E8/YrDvTdqdVGp1UNmRhYg7vEZZEZGepowaz6lYbHqOvp/KLfYqodmol+TDePqm47JjdQrN+4vqNMrd+559wLKSyObJUUoSdy3sVY9zASZae0vbRCYUm5pmkBe+0AvP6Q5GKaV6FcVTPzetSrpwFS9KoB2kAqx7fJ7hI3pXQ2PwtIjEYd1oXChmNN1vw2SrFl3dkS5dlaaxsIcq6qLWNiUdDOLFOtii17GnSGX2nkO+E7OO6wejidsA/VrbWfqmdB6SrU9paFCrUc2LmktdzbPZ2hS3C99/bONcS7VtqmhFVmAVB522x2bDb3MWPHiZy5ScYrBw5ScIrH0S/WzWDrXFWpnVXOkrbwSCobZ9FBckX3mQkvnxLE2AAJLMTYAAZkk8Bvk00d0SaQrnaqmnQBzJqN1tT/oQ2J/mlkaqdGuGwJFQA1sSP8AGqWJF9/VqMkGdss+0zVaedjzM3jpbLJZs2Gjov1BbCj4TiBbEutkpm3yKHMg23u2V+VrDiTYkFEzKEYqKwinCCgsRK76Sujb4WfhWGAGNVbMm5cQi5hTwWoM7Nx3HgRTxJBKsCrqbMrAhlI3hgdxnqQyMa2dHmFx/lupp4gCwrU7K/YHG5wL7mBtwi9+nVm66i2o0qt3XUpTQWPNKrcEAsrJdsgCwI8rszt4zgXACiuyQQ487aFj6uUlmmuijG4ZGdWpYikiliyk0nsoufk2uL/zSI0NYDUTqzdltltrcr2q28e6ISrsgsNEydVlaw1sJvhGckrbyQL5558hO3R72q0idwdD6jf8onQ0vSpCz0gzHO5ZxlwyWKYeuzVlNCmesZgKaKNo7TZALteOZ3TPfYxw9tiZaa04FUMeFzTU73bcHI3hF357z7YQ1TPiSSLAAkszHIADMkk7hJdo/ov0jiTtVQlC+9qzCo4/kQkH/qEsXVXo3w2CIqWNbEj/ABqlrrvv1ajKnvIyztvJjENLObzLYahorLHmew2dGeorYYHE4gWxLrZKZt8ihzINvTbK/KwHMmwJgTMpxioLCLEIKEeGIQhCdHYQhCABCEIAEJgmamqIAbzFokcSIm2MgB02kQ6Wf7oxHfQ/9ilJE2PEiHSnjg2iq4vxof16c4s8jM7fI/oozGHITOHPkeBmmMOQ74UD5HgZHx4UQceFEi6Hmtpmh2rW/pMfyno6880dFlfY0vhiTlat/RqS/jpdecq0+Utafyj1tQ2hGT41HOY+NBzmwwPe2IbYjEdKjnD42HOAD5tCQXpkb+zf/wBaf5x9+NxzkN6VtIB8CoB/xU9zTO3yMxv9OX0NnQefnGL+6p/jeQrAv/aFI/8AFIf/ADgyU9D+KCV8Tc76SexzIdganzum3/EIf/MDEX5IE5+nX9np+4mdsRibTC33zHxwOcpFcftsQ2ow/G45zPxsOYgA/bULxiGmBzmw0wvOAC+tDWwWJP8Auqn4TPLWjD5R7p6N1q0spwGKz/wan4TPOOjvOPdE9T0EdZ5RbFN5UkuqB/tDCffJIvifOkk1Re2kMIf96kTj1iT4rxQPSdpmcS6RHMRRcYJYLx0wia1xNg4gBtCEIAEIQgBgmaM83IibJABF3iDvOlqcTajADiqseE4q23wjucPNfg0AI3UWpxv4Rg1x0ZWrYKolOmz1CaZCiwJ2aisbFiBuBlhfBRM/Bp41lYZ5JcSwygMJqDjKzKr0GopfynYo1hxsEY3PZMY3UrFpVdKeFqtSBIRtqlmvA5sD7Jf5w80OFmH48MYFvxa8YKv1L1LGETrKgviWGZtcU1NvIU+8/pJRsHlJIcGOU1OCE3SSWEMxSisIjwpHlNuraP3wLsmDgp6ejAUPbMWMfzgBMfABABgtI7r1o+rVwyrSptUYOpKra9rHPOWD8AE2GCHKcyjxLDOZRUk0yqej/Q1ejUrGtRemCiBdq2Z2mJAsTuykdw+reLFdCcLV2RVUk2W1hUBJ37rZy+vgY5TU4EcpnyY4S9jH8eDSXsR5t8I/HRw5THxcOU2GBitC0ffi4cofAOyADFCPnwAcpn4vHKAEfq0gylWAKkEEHMEHeCOUq7Tmo9XDViaFOpVoMLrsKXZM/MYDPuPKXkNHDlFFwA5TOdamsMysqViwyg6GpeIq0KlUUqqVUYWpOjKaibNzsX9IH1xbQOisQMZQJw1dVFRSWajUUAC+ZJGUvtcGOU3+BjlM/wAeO3wZfiw2fsRgOw3E+2dWHxD9sfTghymRghyjA0cVGuZ2U65ii4QcootCAG9OrF1eIrTiipABWEwJmABCEIAYtMbM2hADXYmNibwgAn1cx1cVhABLqpg0otCACHUzHUxeEAEOpmOpi8IAIdTDqYvCACHUw6mLwgAh1MDRi8IAc/Uw6mLwgAh1EOoi8IAIdTMijF4QAQ6mZ6mLTMAEeqm3VRSZgAn1cOrikIAadXM7M2hADFpmEIAEIQgB/9k=">
            <a:extLst>
              <a:ext uri="{FF2B5EF4-FFF2-40B4-BE49-F238E27FC236}">
                <a16:creationId xmlns:a16="http://schemas.microsoft.com/office/drawing/2014/main" id="{CDCBBC9F-E836-4FA1-8B53-5CAB9B693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5" name="AutoShape 20" descr="data:image/jpeg;base64,/9j/4AAQSkZJRgABAQAAAQABAAD/2wCEAAkGBhQSEBQUExIUFRAWGBUXFRUVFBQVFxUWFBYWFBUWFBQXHCYfFxkjGRQXHy8gIycpLCwsFx8xNTAqNSYrLCkBCQoKDgwOGg8PGiokHyQyLC8vLCwsLCksLCosLCosLCwsLCwsLCwpLCwsLCwsLCwpLCwpLCwsLCwsKSwsLCwsLP/AABEIAKkBKwMBIgACEQEDEQH/xAAcAAABBAMBAAAAAAAAAAAAAAAAAwUGBwECBAj/xABKEAACAQICBgUGCwUFCQEAAAABAgADEQQhBQYSMUFRBxNhcYEiMkKRobEUFSMkUmJyc7LB0TM0U4KzJTVDwvAWY2R0kqKjtPGD/8QAGgEAAwEBAQEAAAAAAAAAAAAAAAQFAwIBBv/EACwRAAICAQIEBgICAwEAAAAAAAABAgMRBCESEzFBIjIzUWFxFLEFgUKhwTT/2gAMAwEAAhEDEQA/ALxhCEACEIQAIQhAAhCcGmdMLhqYdlZgSFstr535nsnjaSyzxtJZZ3wkewGu9Co+wQ1NiLjbAAOdt4Jt4xE6/UbkdXVsCRey2y475xzYe5nzq+uSTwnPg8clVA6MGU8R7jyMXvNE8mieehmEIQPQhCEACEJw6Y0uuHp9YwYi4FlzNz/8njeNzxtJZZ3QjNobWiniXZUVwyja8oAZXtlYzifX2iGK7FU2YrfZFsjY8ZzzI4zk45sMZySaExeZnZoEIQgAQhCABCEbNLawUsPYObsdyrm1uduAnjaSyzxtRWWOcIxYHXGhULDyk2VLEuAosCAePaJzHX/D5kCoRnmFyNiQePMTjmw9zPnV4zlEmhNUe4B55+ubTQ1CEIQAIQhAAhCEACEIQAIQhAAhCEACR3XgfNh94vuaSGMGuv7sPtr+cyu9OX0Y6j0pfRVOlyRiKNjbh4FwDHKj+zXuE4tKpfEUfD8Yncg+THcPfI/ZEDsiS6i1SMSy3OyUYkcLgqAbc8zJ7IHqSvzo/dt+JJPJWo8hc03kMwhCbjIQhCAGDI7r1+6/zr+ckRkd16/dR94n5zO3yMxv9OX0MOoH71U+6/ziMBHyh+8b+oZINQP3qp90PxxgI+VP3rf1TJ0vSh9kqXo1/f8A0t6ZmJmVS2EIQgAQhCAAZUNaszuWdizE5k8eAlumVA67vtD3xTVdEIa3yr+zi0uxC3Bsdl93ekzokfNV7n/E030ul1P2H/Ekzolfmy9zfiaTeyJHZFy0xkO4TearMiXEfSozCEJ6ehCEIAEIQgAQhCABCEIAE0qVQoJJAAzJJsAO0zYyC6xaaNdyim1FTa30yPSPZfcPHlbG61VRyzC++NMeJjjpLXUDKgm39drhf5Rvb2SIaY1u2nSlWxALsRs0lA37gSBmO8mcOsWkWpUrU8qjZA/RHFrc/wBZEdX9AO+KptYs+1tknOyrmzsT3f6yk53SsTcnt7IkSvnam5Pb2RJNOaQo0nHW02Y2yYAGwvzvlOxa6Ggr5rSKgg7rKdxPKJaQwqviKYYXFhkeRYb5tjaQGEdQLKEYAcgLi0XxshbGyHTROkXw9TrEIfIiz8QbHJh3DnJpojXClVIV/kqp3KxFmP1X3H2GVRq1tooRr7DBmpX5KQrjuuRaPbKCLHdN675VvHYZr1U6njqi27zMrnQOtb4d1p1WL0DkCc2Tx4r2f/JYiNcXBuDuMqV2KxZRZqtjbHKNpo9QAEmwAzJOQHfNzK81o1gNdjTQ2oKSMv8AEIyuea8ue/lPLbVWss8uuVUcsd9K69qp2aCiofpsbJ4cW8LDtkX0np+tWHytQBLg7ICqt+G/M77b414zEFdkIpeq5C00G9mP5SYaJ6PadOmauKtXxOyT5X7OmbEgU03ZcznEVKy/PsTFO7UZ32ITi9K9S4stbaK76W15oO4lTz5xSji16oVPKRfOu28Z3ufHPOSPU3RtOtiHFVAwFJSL3yJc33d0YsXhQQ9MZAs6DjYFyvjMXDwReepi68VxlnqPmC1zxC2JZKq/WAF+51/QyVaH1vpVyFb5OqdyscifqtuPsMq5NFvgsS2Gc3UjaQ8AR5wX6pGY8eU79maLUWVvD3NI6q2qXDLct+8JFNT9YGf5CobsBdHO9gN6k8SOfEd0lcpQmpx4kV67FZHiQTDuALk2A3kxDSGOSjTao5si7+3kAOJMrjSmnquLa7ErQ9GmDkRzcjzj7Jxbaq1lnF18allko0nrwi3WgvWt9K+yng1rt4euQPEVVSzVKlhfduueGW8x60Jovr6oTcozY8gPzMasdo5PjDEJsgopsAcwAEp2t6z65OnOyxcT6Ei2222PG+nQ4dN6Qo09nrg3lBtm189193eJ1YCrTNDaQFaViRcEWFzcgd95ppTApUzZblEYrvyJZRlMYdLYIj6j/wCaLtbIWa2RJ8FrbXUA7aVV+sAL9zr+hkk0VrZTqkKw6uodwY5MfqtuPdkeyU3qnVek4pMbo97djAX9tpLil9+6bx1M4PD3GYay2t4e6LRvMyLaqaaYnqahubXpsd5A3qx4kcDy7s5TKlc1ZHiRaqtjbHiiEIQmhoEIQgAQhCABCEIANWsuLNPDPbJmsgPLaNifAXMgmzJfro9qNPtqAeOy0iRknWvx4If8jJuxL4OPG6CWvZi5UjIZAjn/AK7o4aj6OATGVLZqgpr3bG0fXlEWrbPdFNSNJqPhdEnyipYDnsgg+yx8ZnVjKz8/ozoxmOfn9DVUX5zT/l/GJjGD5B+5veYqV+cU+4fjETxv7B+5/eZn2Rj/AIo6q+GCiiANym3dZZoRNtJ4WqiUquyzimpFdVFyENvLA3nZYC9uF+U50xtNl2lqIV332haezTye2p5MYlLgfaX2kD85Y2qNRjhVVt6Ep4DNfYQPCUfp7W+mK1NUa602DkjcXHmgc7GXhqglT4IjVl2ar+WVIsVv5obtta8d0iaKGgjJdTOtuNNPCtsmzPZAeW15xHbs38ZXYEmXSDVtToA8ahHj1bn8jIbMtZJ8eDLXybsx8DhqZgdvSQZhdaVFmX7TsFv6ryx8Z+zf7Le4yvtT8SKeNF/NqIyfzXDL7Aw9UsDGH5N/st7jGdLjljejxySE9H37zV+6T8bRgcfKH70/1TJB0ffvNX7pPxtGB/2h+9P9WLS9KH2Jy9Gv7f7HrpCw6/DMO3pdXU/7So8f2hjHHjpSQ0alHFFvkh8k623AksGHbf2d0YaOLRlDK6lTne4nGqT5jONYnzWOGiaxTEUWG/rEHg7BD7GMtOVRqxhTjMZT2ATh6DCpVqeiXTOnTU8TteUbbtntEteOaNNQ3H9DGSreSAdIOPL1VoA+Qtr9rNn7Fv4mMqJYWjpregWsrE+dVKjv2Db3RtES1MuKZO1c3Kwl2o1MbNU8bqPAC/5yN4pP7RxJ7T+FI+alYwK70z6ViO0jIj1W9saagvj8V9o/hWaNrkxwbNp6eH2NldfP+7/ziIUV+akfVb3mdbD9p92PxzjY7OEY8kc+q5iz6ITflQkcFTXFKqi2zdhmT6PEnhnHmV3g9ch8IWo3HyWy9HslgYfFI6hkYFTxBE8sTTObYtM6cHU2atJhwqJ6iwB9hMsqVhoiicXikp0zenSdKleoPNXqyHSltcWZgLj6IO64lnylootQ3K/8fGSg2+4QhCOlEIQhAAhCEACEIQAYdd8A1XBvsAmpTK1UUb2NJg5UdrKCPGQyhXV0V1N1YAg9hzloGVxrLoNsC71qal8C5Z6irm2HY+UzgcaJzJt5vduQ1dLl4ok3XadzXHHsc7LfLhGHGaGqLXStRbcQHF7HZ3Gx45EzsGstAi4fLnst+kwdYqH0z/0t+kmKTRGUmtjfF4kU6yOwbYG8qjNazA57INspnbD0rjNWuRwyLEjLhETrHQ+n/wBrfpE6mnsOQQXNj9Vx7QJ6pbJHXFskWLoJflj9lveIY3o70fVZmbB0gzElig2CScyx2LXJ5ysE091b7dHG1VbgHDuPaPfeSjQ/STWWwxFNai/xKVs+djuJ7CFlOi6Djwssaa+px4WyQaG6MNHYaoKlPCqaoN1aoWqFTzXbJsZKpxaK0xSxCbdJrjiNzKeTDhO6Or4KCx2Iz0g4FqmBdkBNSiVrKALkimbso7Su1IJRrB1DKbqwBB7DLgIlVa1avto92qoC2j3JZrZnDMxuxI/hEnf6PdEtXS5eKJO1tDl44nPfv5gjIgjcQeBkt0driGpMlbJ9kgONzZHzgPNPskA/2hofxP8Atb9IHWCh/EHqb9IhXZKt7E2q6VT8JKtT9J0qFdzVcIGRFBbJbhmJu24bxv5xqpkNVBBBVqoIINwQauRB5dsav9oKH8Qepv0h8fUP4lu4MLWzFiBlOuZmKj7HvOzGMH2Ll0loyliKTUq9NKlJrbSOAwNjcZHiCL34WkXwvRFo1GLDDk39FqtVkHcpa1pG8B0mvTyaulZeVRCrd22gGXepPbJzq/rbRxQGydh/osVN+1GBsw9vMCU4XV2bFmvUVW7fsdsFgKdFFp0qa06aiyoihVA7FGQi8BMxgaKY6U8e9HGbDFtk7FanckDkwHcQb9868NiA6K65qwBHjJf0i6jLpLC7KkLiad2oVDuDHejkZ7DWAPLI8JTGhNOVcDXbCYxGpsp3Hhf0lPpIeYk3U0PzIkavTSzxxJ/TqFSCCQwzBG8GL4ar8tVqOc6mZsONgPyjQNO0P4q+2bjTtD+KvtiHE0TFJo6a2IVNvaNgUABsbXDXIvuHjDR1NXp01IDI5UEbwyswBHaCDOcaco/xF9v6TYaZoDdVAtmLXFiDcEZZZz1S6Hqn0ySXF9C2i3ct8HZL57NOrURR9lQbAd06cH0T6OpCwosRyatVb3tGfB9IjU/OrU6y/XGw+/6aC276smWhdZaOJA2Gsx9E2v4EZN4SvC6uwvV303bL/Z26O0ZSoUxTo00p0xuVFCjPMmw4k534zqmJmMjYQhCABCEIAEIQgAQhCAGDMTJMa8drJQpX2qlyN4RWc91lBznLkl1OZSUerI5rF0V0K7GpQY4eqb3CgGkxPFqfA9qkdt5Xen9T8XgxtVqatRuB11NwVBY2UMjWdSTbgRnvllP0m0CfIp1XA3myrbvVjcHsIjdr5p+litFVSlwyvQJVhZh8snrHdFLq6ppvuI31Uzi5dyqmqC9ri/KYJmCim+0AcuI/1aIjJcst9vWZM4dkyPw7JihMUwuNak11PeDubsI4zlStnZsjw5Hu7eybEwax1PHFx6k91V0oesV6bbLbrb895ptzBGYPZzEtvA4oVEDDK+8cjxE876CxZSsLG21YdzXuh8Gt65ceqWs9KtVairA1NgVCo9GxCsL9hIj+ltb8LKmiuflZLZoyAixzB3g8ZteRnSfSBhqLbI26pBIJpLtKCMiNvdkY+5KPUpyko9WMWsnQ7RqsamFc4eod9OwaiTxITIoe427JW2ndTsXg869EdXcAVabB6ZJ3DgynvA8ZfeiNO08SgdMgdwNveCQZGel/+7T97S95i11UJRckJ30Vyg5rqUiWhJx0UaCw+KrYhcRQp1VWnTK9YgbZJZrlCc1O7MSJ18BfFNRSyg1zSS9yF2qvVrfsFx6og6sRUvclypxCMvc5BOnBY96TXQ8rjgbbr9vaMxF9O6v18FVNLEUypPmOLmnUHNG581OY7iCW8GZSi4vDMpwlB4l1Lx1C10+EoKbn5QDInebb1Y8WAzvxHcZM7zzlqzpNqGIRlNjcceIN1v3nLuYz0VQqhlVhuYAjuIvKmltc44fYtaO52Qw+qN4y6z6nYXSFPYxNMNa+w48mpTO+6OMwb+HMGLaY1jpYYeWSW37Ki58eXjGzB9IeFc2ZnpHnUWy+Li6jxMZcorqxpzitmyu9NdDWJwys+ErrXpi56qtZKlgLnZceST2EL3yF0MSTbapspPiPWJ6UxVdWw7srBlKMQVIII2TmCN8820ql1XuHuiGqrit0ibrKoLdIXDi9uM3BnK1FWbyhfIW7N+6Fer1dNiPRF884hwbLBM4NljudgM6MHjnpMGRrG9+w27uPbGfR2llqjLJuX6Tu2py04vD6nEouDw+pdOpGtwxSbDn5ZR67fn7/AF2lc8+6u6WbD4mnUB9IX7Rfj7R4mX/TqbQBG4i48ZX0trsjh9UXdFe7YYfVG8IQjY8EIQgAQhCABCEIAQ/pI1mOFoKiH5Sre3PZFr+8SnamNdjc1Gv9oj1AbpP+mrCkPhatvJtVpk8mOw6jxCv6pW15H1bbswyDrm3bhj1gNOqvlVj5SjJjvZeKNbfzB7JnTeuOHrUzRoo92KEuQAo2WDWte53dkZVwhqAgC9hc91wPewndX1SejhzWcqANiyjMnaZRnwG+ZwfhZjW/Cxud7RJW8j1+8zXEvCgfIH+uc57I5/xRIOj7RqYvGNQqAFXoVhnwYbBVgeBBsbxkZSCQd4JB7wbH3R96I8RsaUBbILRrk+AUn3Rlxp+Vqfbc+tiZtalwIZvS5cX33Eg1jcbxn6pMehVmqaVxFTeq0GDfaqVaZX+m8g2LxARCTyl09DOqjYTBGrVXZxGJYVGU2uiAWpqe212tw2pro4b8RroK25cQt0n60Nh6YpIbM4ueFwSVUd2TE91uMpyppKoTc1Gv2EgDuAyEnXTZQIxdB/Reiyg9tN7keqoJXV5nqW3Y0zLWSk7WmSHRmtVemjLTe2JJUUidzuzBUBHFwSLHiLgyz+l7+7Dff1tL3mUguJ6pkrbJK0KlGqwHKnVVvba0u3pcqhtF7QN1NSkQRuINyCJvT6Mv7GNP/wCeX9kb6EP3jFfd0vxvIfR/vRf+cX/2RJf0H/t8V93S/G8h+GP9qJ/zi/8AsCZv04fZnL0q/suLpTwC1NE4ksM6a9cp4hqRD5HtAK9xMoZTLo6ZtMCno84dT8tinSko+rtq1S/YVGz/ADSmsTTCuyg3CsQDzsbflO9ZjKO/5DGUYD2zG8Z+qeitE4w09G06jC5Wgrkc7JeeetH4Bq9anRQXeq6oOwE+Ux7FW7HunpapgQaBpeiU2PDZ2Z7o49WdaCD8TKh0xrrTxGHFRM9rzgciXOYQ9gGZt2SIVNK1WNzUa/IEqB3AZRpw2Feg9TD1ARUouyMDzXK47CACDxBE6rxO7Km0xDUZU2mTrUfWx1L0HNxUSoB2nYY3t9IW8Re+6QDBVch3SU6hAfC2J4YfEkd/VkD2XkO0a1yO6aZbqWfk13dKz8ncz2fwH5ztwGEFapSpN5tSpTQ9zuFPvjXXez+EddC1LYjDnlVpfjEy9jDtEjNDBlCrDflJCrZSX6Z1OohC6XQi1lGYJOQABzEieMQJUdQbhWKg9xtC18T3Pb5cTWRN2yPcZ6J1fZjhKBbzjSp379kTz3gMC2IrU6CC71WVB2Any27gu0fCekaNIKoUblAA7gLD3RzQxeGx/wDjo7SkKQhCUSqEIQgAQhCABCEIAM+tery43CvQY7JOaPa+w65q1uIvvHEXEoDSejquHrNRroUqqTv3MOD029JTln4GxynpaNentW8PjKexiKQcDNTudDzRxmp7ovdQrfsV1GmVy+SgNEYwJVu3mMCrHkDx8CAZItPY75i1Nj5V0I5EbakFT6Q45R10x0LVVJOFxCOnCnXBVh2dalw3io7zIzpfVzSGDot11E/Bsg7B6dSmu0wUZEhh5RG4Se6LIZ2JUtNbXnbYjtSgXNhbxhSp28neQbZce6K09KrSFmpI9+LKzeAscpp8Y3brEUId4CCwFvog3tMd8GGHw9B0p/N2NbNKrIyKm4sr7y43hcvG1t140VKvPeTYcSSTkAOJJO6dGrOCqaRxiYdGFNnDsalS72CLc+SCLnxEu/VXozwuCZaljWxI3VatiVOd+rTcmRIyztxMar08p7y6DlelnZvLoRLUDorLMmKxyWt5VLDMAbEHJ63M7iE4XzzyFtgTMJSjFRWEV4QUI8KI1r5qp8PwjUwQKynbosdwceiexhceN+E8/YrDvTdqdVGp1UNmRhYg7vEZZEZGepowaz6lYbHqOvp/KLfYqodmol+TDePqm47JjdQrN+4vqNMrd+559wLKSyObJUUoSdy3sVY9zASZae0vbRCYUm5pmkBe+0AvP6Q5GKaV6FcVTPzetSrpwFS9KoB2kAqx7fJ7hI3pXQ2PwtIjEYd1oXChmNN1vw2SrFl3dkS5dlaaxsIcq6qLWNiUdDOLFOtii17GnSGX2nkO+E7OO6wejidsA/VrbWfqmdB6SrU9paFCrUc2LmktdzbPZ2hS3C99/bONcS7VtqmhFVmAVB522x2bDb3MWPHiZy5ScYrBw5ScIrH0S/WzWDrXFWpnVXOkrbwSCobZ9FBckX3mQkvnxLE2AAJLMTYAAZkk8Bvk00d0SaQrnaqmnQBzJqN1tT/oQ2J/mlkaqdGuGwJFQA1sSP8AGqWJF9/VqMkGdss+0zVaedjzM3jpbLJZs2Gjov1BbCj4TiBbEutkpm3yKHMg23u2V+VrDiTYkFEzKEYqKwinCCgsRK76Sujb4WfhWGAGNVbMm5cQi5hTwWoM7Nx3HgRTxJBKsCrqbMrAhlI3hgdxnqQyMa2dHmFx/lupp4gCwrU7K/YHG5wL7mBtwi9+nVm66i2o0qt3XUpTQWPNKrcEAsrJdsgCwI8rszt4zgXACiuyQQ487aFj6uUlmmuijG4ZGdWpYikiliyk0nsoufk2uL/zSI0NYDUTqzdltltrcr2q28e6ISrsgsNEydVlaw1sJvhGckrbyQL5558hO3R72q0idwdD6jf8onQ0vSpCz0gzHO5ZxlwyWKYeuzVlNCmesZgKaKNo7TZALteOZ3TPfYxw9tiZaa04FUMeFzTU73bcHI3hF357z7YQ1TPiSSLAAkszHIADMkk7hJdo/ov0jiTtVQlC+9qzCo4/kQkH/qEsXVXo3w2CIqWNbEj/ABqlrrvv1ajKnvIyztvJjENLObzLYahorLHmew2dGeorYYHE4gWxLrZKZt8ihzINvTbK/KwHMmwJgTMpxioLCLEIKEeGIQhCdHYQhCABCEIAEJgmamqIAbzFokcSIm2MgB02kQ6Wf7oxHfQ/9ilJE2PEiHSnjg2iq4vxof16c4s8jM7fI/oozGHITOHPkeBmmMOQ74UD5HgZHx4UQceFEi6Hmtpmh2rW/pMfyno6880dFlfY0vhiTlat/RqS/jpdecq0+Utafyj1tQ2hGT41HOY+NBzmwwPe2IbYjEdKjnD42HOAD5tCQXpkb+zf/wBaf5x9+NxzkN6VtIB8CoB/xU9zTO3yMxv9OX0NnQefnGL+6p/jeQrAv/aFI/8AFIf/ADgyU9D+KCV8Tc76SexzIdganzum3/EIf/MDEX5IE5+nX9np+4mdsRibTC33zHxwOcpFcftsQ2ow/G45zPxsOYgA/bULxiGmBzmw0wvOAC+tDWwWJP8Auqn4TPLWjD5R7p6N1q0spwGKz/wan4TPOOjvOPdE9T0EdZ5RbFN5UkuqB/tDCffJIvifOkk1Re2kMIf96kTj1iT4rxQPSdpmcS6RHMRRcYJYLx0wia1xNg4gBtCEIAEIQgBgmaM83IibJABF3iDvOlqcTajADiqseE4q23wjucPNfg0AI3UWpxv4Rg1x0ZWrYKolOmz1CaZCiwJ2aisbFiBuBlhfBRM/Bp41lYZ5JcSwygMJqDjKzKr0GopfynYo1hxsEY3PZMY3UrFpVdKeFqtSBIRtqlmvA5sD7Jf5w80OFmH48MYFvxa8YKv1L1LGETrKgviWGZtcU1NvIU+8/pJRsHlJIcGOU1OCE3SSWEMxSisIjwpHlNuraP3wLsmDgp6ejAUPbMWMfzgBMfABABgtI7r1o+rVwyrSptUYOpKra9rHPOWD8AE2GCHKcyjxLDOZRUk0yqej/Q1ejUrGtRemCiBdq2Z2mJAsTuykdw+reLFdCcLV2RVUk2W1hUBJ37rZy+vgY5TU4EcpnyY4S9jH8eDSXsR5t8I/HRw5THxcOU2GBitC0ffi4cofAOyADFCPnwAcpn4vHKAEfq0gylWAKkEEHMEHeCOUq7Tmo9XDViaFOpVoMLrsKXZM/MYDPuPKXkNHDlFFwA5TOdamsMysqViwyg6GpeIq0KlUUqqVUYWpOjKaibNzsX9IH1xbQOisQMZQJw1dVFRSWajUUAC+ZJGUvtcGOU3+BjlM/wAeO3wZfiw2fsRgOw3E+2dWHxD9sfTghymRghyjA0cVGuZ2U65ii4QcootCAG9OrF1eIrTiipABWEwJmABCEIAYtMbM2hADXYmNibwgAn1cx1cVhABLqpg0otCACHUzHUxeEAEOpmOpi8IAIdTDqYvCACHUw6mLwgAh1MDRi8IAc/Uw6mLwgAh1EOoi8IAIdTMijF4QAQ6mZ6mLTMAEeqm3VRSZgAn1cOrikIAadXM7M2hADFpmEIAEIQgB/9k=">
            <a:extLst>
              <a:ext uri="{FF2B5EF4-FFF2-40B4-BE49-F238E27FC236}">
                <a16:creationId xmlns:a16="http://schemas.microsoft.com/office/drawing/2014/main" id="{B4FC598B-C501-42CB-A6B1-D5EC321D4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6" name="AutoShape 22" descr="data:image/jpeg;base64,/9j/4AAQSkZJRgABAQAAAQABAAD/2wCEAAkGBw8QEBQUEBQQFBAWFA8VFRQQFBYUFhcRFBUXFxUWFhUYHCghGBolHRQWITEhJSsrLi4uFx8zODMsNyguLisBCgoKDg0OGxAQGi8kICQvLCwsLCwtLCwtLCwsLCwsLCwsLywsLCwsLCwsLCwsLSwsLCwsLCwsLCwsLCwsLCwsLP/AABEIAPgAywMBEQACEQEDEQH/xAAbAAACAwEBAQAAAAAAAAAAAAAAAgMEBQEGB//EAEAQAAEDAgIGBgYIBQUBAAAAAAEAAgMEESExBRJBUWGRBiIycYGhE2KSscHRIzNCQ1JygvAUk6LC4RZTY3PSB//EABsBAQADAQEBAQAAAAAAAAAAAAABAgMEBQYH/8QANhEAAgIBAwICCAUEAgMBAAAAAAECEQMEITEFEkFREyIyYXGRwdFCgaGx8AYUI/Ez4RY0UhX/2gAMAwEAAhEDEQA/APuKAEAIAQAgBACAEAIAQEc87GC73Na3e4ho5lVlOMVcnRDaXJDQaQhnDjC9rw1xY4tN7OABtyI5qIZIzVxdoJp8FpXJBACAEAIAQAgBACAEAIAQAgBACAEAIAQAgBACAhrKlsTC999UWyzxIAHMhZ5sscUHOXC3B5Kp6ck/UQE+tIbf0t+a8XL1yK9iPz+xzPO3wjJqtP18ucgjG6MAeefmvMy9Yzz4dfDb/so5zfiZkkRcbvc57t7iSeZXnzzzm7bKUbXQWo9DVvj+xMwEf9kfzaT7AXu9E1O7xvxNsLp0fQl9IdIIAQAgBACAEAIAQAgBACAEAIAQAgBACAEAIAQGD06eW6PnIztHbv8ASMXNrP8Agl8CGeGh7R3OAeP1Z+a+Blx8Njnkqk/mSEKpWjhCkgVj3MeyRnaY4OHhsPDZ4rfT5nimpx8BF07NebpRVu2tZwaB8blehk6xqZ8NL4L72aelKUmmKo5yv8CVxy1eeT3yS+b+hHppEB0hP/uycyqrUZf/ALfzf3KPLIki0zVs7M0n6jreTrrox9Q1MOJv89/3Cys1aLplO365jJG729R3yPkvSwdbmtsqv4Gkc3meo0Vpunqfq3WfmWP6rx4bRxFwvc0+rxZ1cH+XibRknwaS6SwIAQAgBACAEAIAQAgBACAEAIAQHl+mtZDLSyQiRuu4x4jEDVka43tts04Lxuo9SwRxyxxfdLyX1fBDarc8mGdjVBs0EXdhcHgvkL5vxMZNOqJSFQqKQpIFIUkUKQpK0KQpIoUhSQcIU2RQpCkgUXBBBIINwQbEHeCMirwnKDuLpkqTR7box0k9JaKcj0mTX5a/A+t7+/P6fp3VFmrHl9rwfn/2dePJfJ6he0aggBACAEAIAQAgBACAEAIDK0vp+CmwcdZ/4G5+O5cOq6hi0+z3fkvr5FJTUTyldpmpqf8Aii/CMyOO/wAeS+W1vVcuf1bpeS+r8f2K90pe4pthA4necSvJc2x2jEIRQpCmyKFIUkCkKSBSEIoUhSVo4QpIoUhSQKQpIFIU2RQtlZOgnR7/AKKaZ/iI9R5+mYBf1m7Hd+w/5X1/TNd/cQ7Ze0v1Xn9zshK0by9Q0BACAEAIAQAgBACAEB43pB0pc55go8XYh8oyG8MPvdyXh9S6osScMb+L+xjLI2+2Ji01CG9Zx1n5knHHh818hkzymy0cdbvkskLEtQpCkgUhSRQpCkihSFJFCkKbIoR5AFzgN53Ky3CjZ1kZdlY+IUN1yWWK/E5JC5uYI7wpTTKSxyRGQrGdCkKSKFIUkCkKStE+jqt0ErZG5tOI3tOY5Lp0uoeDKprw/Y0xypn1CGVr2hzTdrgCDwIuF91CSnFSjwzsHVgCAEAIAQAgBACA8b01048v/g6Y/SuA9K4fYYRg2+xxGPAd68jqmuWCHanuZZJO+2PJm0VE2Fuq3xO8/JfDZcryStmsMagiYhUsmhSFJApCkigZGXEBoJJyAVoRlN1FWyKJ62gdE27i3WuLtBxAOFz4rbJgnjdS58vH8yzhSspELEzoUhSRQrmA4HI4HuVk64EdmZNBHqktObSRy28l15ZdyvzIaqR6OOYtZkHC3ZdkfkuBP1qOtOokE8DXMEsV9Q4EHNrtxXQ4OO/gc04qS7olIhQYUc1b5KbI7W+CwzRsxF9Qhu9/VHMqdzRYJvwKk7oGduZhO6K8h5jDzWixzfCJ9Clyz3XQyYvpGmzgzWeGa9rlgOdhljrDwX2HSVkWmSn76+H+7NY8G6vTLAgBACAEAIAQFHTekm0tPLM7EMaTbe7JrfEkDxVMk1CLkyJOlZ8/6PUr9R00pvNKXPcTxNz4fABfnfUdU82VkYIbd78TWIXnm4pCmyBSFaytEchsP3idgVluQyakrPR6wjt6SxDnjZ6rfmunHnnhjcNm/HxotGro81DVkaQa1xNpWyRuJN8XWLD7Qb5rsUO/Tt+PJljfrP3my0YcdvevMYaAhSQKQpIoozR2lB2OH9TcPdbkt4yuFeQl4M1B2Fy/iOheyZuj9IshfaQ2heC1+2251htB969LHHutM5cUqdE8un9Hx/VxSzO3vOo35+S6YYMMVurZpUFwihP0tqThC2GBv/GwF3tOv7gr+quEl8Pu7f6k978DKqJppjeV73n13E8gclRyXJRyskpKFz3tY0dZxa0d5Ngojc5KMeWVs+zUNK2GNkbeyxrWjwGa+0xwUIqK8DYnVwCAEAIAQAgBAeL/APpkpdHTQD72YOdxbELge25nJeX1bL6PAY5t0l5g2MNAAyAAHcF+dttu2dqVKkBCAQhTZWhSFJBl6bnLG3GYBI7zgD5rq00FJ0zLI6I9C9nwVtTyMPieY028irbbAgAg7jfD3L1NMv8AAZx8T2okD7PGT2tf4ntDndePkXa6NnvuBCoVoUhTZUgq2dW4zaQ7wyPkVpjfrV57E8xfzCqqNUFhDmvyIcLEfPwwWktLPHkrIqomeSo0jzmkDrGy7cWyswjyQx06u5l7LMdOs3MrZYZAs3MrZ6foPQh85k2Rj+t1wPK/kvX6Lgc8ryPiP7svj3Z71fUmwIAQAgBACAEBwoDw/TcXrqK+QEvMyRf+Qvn/AOoHWGvj+xjP/kh8S0QvhLPQoUhSVFIUgUhSVoztMU2uzmD3HbzXTp8nbIyyRINAU0r7sjYXOGB2Nb+Z2z38F6OPQ5dXOsa28/ApidWeZ6UaNnp67VmLCTGxzTHfV1SXC2OZBDl6+XSf2uNQuyqVcnptDPvCB+A/0u/yPNfOaheuaQdqi6QucCkIKOW35fBSI7M2XaPFZRttb+IiBY12/Uya47nCx4E3X2WLFHqGii/xLa/h4P4lXHamfP2R3JJwxtjha2d14Urj6viYLY0KPRs0v1UUj+LW2b7brN81ti0Woy+zF/nsTu+DcpOh1U7tuiiHjK7kLAcyvSxdCk/+SXyLLG3ybNL0LpW/WmWU+s/Ub7Mdrjgbr1MPS9Nj/Dfx3LrGjdo6KGFurDHHG3O0bQ0X3kDau+MVFUkXqiwpAIAQAgBACAEApQHjenzdV9LLsa94PNjv7SvD67j7sS/NfNGGZ1KMvJlkhfn1npikKSKFIU2VoUhSQI5qlMiivTvnp3F1O7A4ljhdp7xcY8QQcs7L2dB1bJptuV5fzgycH4GX0xndWiF3oSyaMuBs4OaWOtfHA3u0YEbTivW1PVcOpgtqZlJO+BdDtLcHC1wQfh5gLwM7T3Qhdmq3ELkfJs0cIU2VoUhSQWaOvkhv6N1ta1wWg4jC/wC9y79H1LPpYuOPhlnT3I4ahrHl4jg1y5zi4xgnWcbkgnLHct49YzRl3KMb86K9sC//AKkmGyPkfmuhf1BqvKPyf3LeqdHSebayM91x8VpH+odR+KMf1X1ZGxNH0rH24iOLXX8iB712Y/6hi/bh8nf2INCm6Q0r8NfUO6Qavnl5r08PVdLl2Uqfv2/6/Ui0ajXAi4sRvC9BNPdEnVIBACAEAIAQCFAeW/8AoUd6QO/DLGfBwcz3uC83qsO7T35NMxzxuBh6J0ydUCXEZa20d+9fB59Lu3Atg1dKp/M3WODhdpBB2hcDTTpnemmrQEISIQpsrQpCtZFCkKSBXNUpkURmJu4K3cyKOalksg4QpsgQhTZWhSFNkCkKSBSFJFCkKSKOEKSCN0YKlNkD0tTPAbwvLfVOLT3tOHxXdpeoZsD9R7eXgV44PS6G6UslIjnAilOAP2HHcCcjwPgSvqtF1XHqPVltL9GXjO9meiXrFwQAgBABQCFAYXTGHXoZxuZrewQ/+1c2rj3YZL3EPg+b6OmuBx9+1fFZo0zgce10a9JUvjN2m28bD3hcc8cZ8muPJKD2Nql0mx+DuqfLnsXFPTyjxuehj1EZc7F2ywNxSFJApCmyKFIVrIEIUkCkKSKFIU2VoUhSQKQpsihSFNkUKQpIFIUkUKQpIoUhTZUUhSQQzwB4sVeM3F2iGja6Mafcx4p6g3BsIpHb9jHHbfYfDcvruldT9IljyPfwf0EJb0z2a941BACA4UAjkBBUxB7XNd2XNc09zhY+9Q1apg+MQNMMjo5Psuc08HNNrjkvjNRiak14ownGzYjJyOfkRvC85ryMKa5J2lZsui1T1L2dk4bsxyWU8cZcm0Mko8M0odIg9oW4jELmlga4OqOdPktMe13ZIKyaa5Nk0+AIQUKQpsihSFJUUhSQKQpIoUhTZFCkKSBCFNkUKQpsihSFYqKQhFCkKSKFIUkFesp9dpG3Z8lriyOErKSjaPY9ENLGogs83ljs198yPsuPeM+IK+96fqv7jFb5Wz/nvL459yN1dxcEAFARuQETkB826e6M9HUCVo6kufCRoseYsea+f6rh7Z+kXD/cpJGVQ1FhZ2LfMdy8DJC91yZ7eJrRxEi7Drt4dod7Vyt06exHonzHcGOUNEEzSqMsiRpVWi6ZajqnjbfvxWTxxZsskkTtq945KjxeRosvmhxO071XsZPfFnddu8KKZNoFIFIQihSFJFCkKbIFIViBCRvClWVdETpGq6TKOSInTjcrKBVzRC+oPBXUEZvIyvJITmStEkjFybLvRSt9DWNB7Eo1D+Y9nzsP1L2+j5+zMovh7fYnFLtn8T6QvrTsBACARyAhegMzTWj21ELo3bcj+FwyP74rHPhjmxuDIas+ZS0z4nljxZzTYj4jeCvj9Rilim4S5MWWqZxBuCQd4wXHNWRdM1oqzW+sax/Fws72gsODZSv2ty3HFTu2Ss7iHDzxU9+J+0mvhT+xdY4vgtR6Ppz98R+Zq2x4tNPnLXxTX3HoqGdo2IZVEXjh8VeWhx/hyxf5tfQdqXiQupox9/T+2B8VzvRzX4o/Mer5iFsY++p/5jVm9NP3fMbeZzqkEtfG8AgHUcHWJyvbuWU8Uo8ixdZUomw1koWK+SwuiVkWLHI1324m8HvseVlvDA5OuCPzJ3UuF2y0zjuEmPuW2TSejj3d8X8H96CV8MpPcQdVws7nfuO1c/btaM3tsxHFSijZG4qyKsicVdFGyJxVkUZXqHEWc3BzSCDuIW+KTjJNFGz61RVAliY8ZPYx3tAH4r7zHNTgpLxVnoxdqydXJBAK5AROQFeQIDC07ohlQL9mQdl9tm5w2j3Lk1ejhqI1LnwZWUbPITUskLtWQap2HNrvyu292fBfJavR5dO/XW3n4GLTXJZhXnSNIl6Fc8joiWCszQqTraJjMxq7NduI5ZcmTVOwXXjW5Ut9CKj6aWPZJGbfnj6w8tZRrof40/I2xcHp2vuF4zRezuslCzhclEWYdbB9ID4HwyXfin6lGcjV0cxcmZm2FEek5Mu9WwRK5nuKyS4upapmFiuKlIq2RuKsijZE4q6KMilxB7irR5Kn0fobLrUMN9ge3wa9wHkAvtenS7tNFv8Am53YX6iNpdpqCARyAjcgIXoClMEBUmY1wLXAOacw4XB8CocVJUwZUuhWZxuczh2m8jiPAheVqOjafLuvVfu+xXtrgiFFM3Yxw4EtPIj4rxs39O5l7Ek/0NIyo6dfbG/w1T7iuCXQ9ZH8P6ov3oqz6/8Aty+DCfci6Vq1zBmcmY1XFKT9VN/LefgujHoNQvwP5M5pJ+Rk1lNMRhFP/Jk/8rqx6PMuYMrT8il0bqvRzMk3PB/TfHyuq6qNwcTaO1Hvphqve3YDcdxxXgVsmHs6F1lFCzhclEWVKsYg/u4W+JN+qirLtFILEYhw2OFj39ypqtPlwy7ckaOrHsjG03PYFdGmhbOabuRNSu6v73Kk1uY2O4qpVsjcVZIq2ISrFWI/I9xUrkg+h9B22oY+JlP9bl9n0z/1o/n+7O3B7CN5d5sCARyAjcgInoCrOEBRegIiUBHLK1ou4gDe4gDzUSkoq26BnTabgbk7WPqj45Lz83VNPj8bfu/lFHkiiq/TTj2GW4uK8nP13I9scUvju/p9SnpvcTUFc5xIfa+y279+8KOl9Ryz1Pblk2pKlfg18Nt19C8J9yL5cvqC585r6L0FXI0dku12/lfjbwJI8F831CHZkZmeqdLrMhfvZqO/M3AfBfNNbyX5lZ+DO6ypRWw1lNCyKfFp5q0dmVbB0pLA4doC47xmPFfZTxR1+iV81+q+50RlcbMyrj9LZ32Dl63AL5fHLs28TBvbuLkYsLLF7sys44okVbEJVirZxSQLICRYZmwHipTrdg+q6IpvRQRs/Cxo8bY+a+40eN48EIvmt/j4nowVRSLi6SwIBHICNyAicgKVfUMiY58hsxouTYnDuAuVWUlFd0uA3R5Kr6VsJIhjkfuL/o28sXcwF5uXq2GHs7mMs8EZk2lqyT7TYxujFj7TrnlZeXm6zll7Oxi9Q3wip6G5u9znO3uJJ5nFeXl1GTI7k7MnOT5ZOxoGQC522wmSByrRaxtYjEZj92Uxbi7RZSp2a1FWiQesMx8V9roNctTDf2lyvqvd+x1QmpGL0rpsY5Bniw9xxb/dzXP1bHcFNfASJKXGmcNrS147sj8F8jPbKvfsZy9kdslwCquNMzsNZRRFnC5TRFlQskvYGzbnxXo4dflw4njg6vclTcVSHYwDifcOG5cTdlGzpclFbFJUlbOKQCA1+jGjjNO0kdRpufDP4D9S6tDg9PqI4/Dl/Bfd7GuKHc7PpC+4O4EAIBCgEcgInIDI6SsvST2z9FIR3tFx7lhqV3YZL3MiStUfOaKQEea+IyRpnmtU6LKzAIAuoAwclE2dDlFE2K5uNwSHbwr48ksbTi+CydcC1tRM+MscGuvYh2RBBBBwzy4L1/8A9aWTG8eVXfjwzX021MKKsLAQ5hIIc02OwjuXj5MXc7THpInaV5tYqJrcysm1lShZwuU0RYpcpoixSVNEWcUkAgBAS01O6R4a3M8gNpPAKG6VstCDnLtR9H0Fo5sEYAzI25248Tn4r6zo+ienxOc/alu/cvBfz6HoKKjsjTXrkggBAKUAhCAjcEBUrYNdj2fia9vtAj4qJK00D45o97mnVODmk3B4YOC+L1GOm0zjzR/EbMdjtzyXC9jFKwc0g2OBRO+A01szikgEAIAuoFnbpRNhrJQsNZKFhdKFnLoQCkAgBACAeCF0jg1gLnHAAK0YObqK3JSbdI9p0e0ayIkYOeLCRwy1hjqN4Dbx5D2+mdPU5+knul+r+y/V+5b+hjgscaXPienC+lLHUAIAQHCgFKAQhARuCA+V9NdHGnrC5osyX6Rv5vvBzx/WF871PD25O7wf7mckVKaXC+zbwPyXiTjucc4dppwytcNV/g7d4rllFreJeMlJdsvmcmpHNyxHDPkkcqfJE8LXBXWpkCAEAIAQAgBACAEAIAQFqh0fJMeqAG7XuwaPHaeAUpee3xNceGU+Dci1YR6KlxleOvO4Yhu3VGwbhv5j09BH08vR4Vt+KX0Xlfz/AGOtY1jVR58z0miKUMYGjID9knaeK+shBQiox4RdKjVVgCAEAIDhQClAKUAhCAxOlWhv4unLRb0revGTh1wOyTuIuOR2Ln1WBZsbj8viQ1Z8wgJaciCCQQRiCDYtI33wXyGWDTcZcoxZfhF+zj6u3w39y5ZbcmEsXkW6erLcMxuOY+SynjTEMsobMtfRScDyP+Vl68Db/HkIZKEjI371dZV4mcsDXBXdC4bD71opJ+Jk4SXgLqnipsrRyyALIAUgEAIDjssEQJqOoisLsLn7dY9UHgBn4qs4zT52OnH2VdWzT/jnus3tOt1WDAAbzbJqtp9Dl1eTsjwuX4I61ko9BoTRpGLsXHEnefgOC+50ulx6bGseNbfv7yD0kbAAukDoAQAgBAcQHEApQCkIBCEB4/ph0bLyZ6dt5PvIxm8D7TfXA2bQN4x8vqGh9Mu+HtfuUlHxR5CndfEL5XJFp0zI0o3h3bAdxycO5wXM1Xsk7S2krJRQNd2H24SD+4fJFk8yr06fsv5jigqh2QXD1HBw5K3bGXh/PyI9FmjwK6OpGcbvYPwUejiiP8vl+hwQ1Byjf4MKKCfBH+V+H6Ekeh6x+UT/ABs332XRj0uWfswb/JkejyvwLTOi09ryOijbtL3ZfDzXUun5fxUviyy00vEq1NDT+jkMNQ2aSPUc8RjqhhNjjjcjPA7FnPTKC9q38BLAlFtO6M1cpzggBAR0sDnSajCBfG9rm3DivQ0OmjqcijJ19TXDu6PbaB0GGjLPEk4kneSvrcOGGGPbBUjtSSPUwxBosFqSSIAQAgBACA4gBAcKAUhAKQgEIQHndO9GGTkyRERznM26jz64G31hjvuvP1nT8eoV8S8ykoXweUnp5IHas7DGdhOLHflfke7A8F8tqtDmwP1lt5mVNclmFeZI2iXolgzoiWBVSNyc7mtI58i4k/myWVqvS9Q1t2yEcl149TmbrvfzZhkk0tjGqdO1Zzmk8Db3LqWSb5k38W2YPJLzMHSVS52L3Ocd7yT71tj3ZRtvkt9CZwJwHdiQOjf+WQW99lbO+1q/55m8Els/EvPjLCWu7TS5p72m3wXDNU6OBqnTOKpAIDkc3opGSfhcL/l2+V11aPN6LKpeT/2TGXbJM+q6PILRbJfccnpFtACAEAIAQAgBAcQAgOWQCkIBSEAhCAjkjDgQ4Ag5gi4PeFDSezBi1HRmnOMevEf+I9X2DdvIBedn6Vps3MafuIryKjtBTt7Msbh67C082k+5eVl/pyL9ifzLqTRG7RdVuhPc93/lcn/jme9pL+fkW7yrPoGrfh9C0fmcf7Vvj6Bli95L+fkYzTkQf6NkOL5QBuYz4k/Bd+PosV7UjP0XvMrSvRiMMcLvc4ggFzsjsNhYLuh0/DBbLfzLrGkef0GCCNhHkQvmtWqtMg9ZpoXkbJslY1x/7G9V48gfFcTfdFS/L5fy/wAzn1C9bu8ygqmAodc2FydzRc8gppg7PEQLSFkf/Yet7Dbu8kj7t/h9zRYpP3H0jovrCmjDr3DQOsLHVHZuNmFl9tofSf28fSKnX+v0O2CqKTNhdZYEAIAQAgBACAEBxACA4QgFIQClqA5qoDhYgOeiQHRAgHEIQHZIgRZAeZ0xS5oD59LTejqHbidbnn53Xy3VsfZlb89zJ8m5PPCYA2WT0bmv1mHVLyQ4We0AfpK8bDbTVfz+V8g4qcabqjMdWQ/dxvkP4p3arf5bPiVt2VyyixQXvI5qqW3Xe2Jh+zHaJvdhifG6RSbqKt/MnuS4N7otoJriJXNOqD1Q5pFyPtEHG27eve6d0+d+lzKq4X1ZeKb3Z7+mjsveNCygBACAEAIAQAgBACAEAIDlkAWQBZAFkB1ACAEAIDM0lBcIDwfSKhLS19snWPc7LzA5ryer4HkxKUVuvqUn5mf/AAEsrtbUdwL+oAPHHyXkYOl6ma47V7ylSZfpdAvd23EDdGNXm43PKy9TD0bFHfI3L9EWWPzZ6LRWgYozdjAHfiPWd7RuV6mPDjxqoRSLqKXB6KnpbLUktgWQHUAIAQAgBACAEAIAQAgBACAEAIAQAgBACAEBXqmXCAy5KIuOSAki0RvQF6GgY3ZdAWQ0DJAdQAgBACAEAIAQAgBACAEAIAQAgBACAEAIAQAgBACAEAIAQAgBACAEAIAQAgBAf//Z">
            <a:extLst>
              <a:ext uri="{FF2B5EF4-FFF2-40B4-BE49-F238E27FC236}">
                <a16:creationId xmlns:a16="http://schemas.microsoft.com/office/drawing/2014/main" id="{D92D33FA-2187-4412-B6E7-6168EE7CD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7" name="AutoShape 24" descr="data:image/jpeg;base64,/9j/4AAQSkZJRgABAQAAAQABAAD/2wCEAAkGBw8QEBQUEBQQFBAWFA8VFRQQFBYUFhcRFBUXFxUWFhUYHCghGBolHRQWITEhJSsrLi4uFx8zODMsNyguLisBCgoKDg0OGxAQGi8kICQvLCwsLCwtLCwtLCwsLCwsLCwsLywsLCwsLCwsLCwsLSwsLCwsLCwsLCwsLCwsLCwsLP/AABEIAPgAywMBEQACEQEDEQH/xAAbAAACAwEBAQAAAAAAAAAAAAAAAgMEBQEGB//EAEAQAAEDAgIGBgYIBQUBAAAAAAEAAgMEESExBRJBUWGRBiIycYGhE2KSscHRIzNCQ1JygvAUk6LC4RZTY3PSB//EABsBAQADAQEBAQAAAAAAAAAAAAABAgMEBQYH/8QANhEAAgIBAwICCAUEAgMBAAAAAAECEQMEITEFEkFREyIyYXGRwdFCgaGx8AYUI/Ez4RY0UhX/2gAMAwEAAhEDEQA/APuKAEAIAQAgBACAEAIAQEc87GC73Na3e4ho5lVlOMVcnRDaXJDQaQhnDjC9rw1xY4tN7OABtyI5qIZIzVxdoJp8FpXJBACAEAIAQAgBACAEAIAQAgBACAEAIAQAgBACAhrKlsTC999UWyzxIAHMhZ5sscUHOXC3B5Kp6ck/UQE+tIbf0t+a8XL1yK9iPz+xzPO3wjJqtP18ucgjG6MAeefmvMy9Yzz4dfDb/so5zfiZkkRcbvc57t7iSeZXnzzzm7bKUbXQWo9DVvj+xMwEf9kfzaT7AXu9E1O7xvxNsLp0fQl9IdIIAQAgBACAEAIAQAgBACAEAIAQAgBACAEAIAQGD06eW6PnIztHbv8ASMXNrP8Agl8CGeGh7R3OAeP1Z+a+Blx8Njnkqk/mSEKpWjhCkgVj3MeyRnaY4OHhsPDZ4rfT5nimpx8BF07NebpRVu2tZwaB8blehk6xqZ8NL4L72aelKUmmKo5yv8CVxy1eeT3yS+b+hHppEB0hP/uycyqrUZf/ALfzf3KPLIki0zVs7M0n6jreTrrox9Q1MOJv89/3Cys1aLplO365jJG729R3yPkvSwdbmtsqv4Gkc3meo0Vpunqfq3WfmWP6rx4bRxFwvc0+rxZ1cH+XibRknwaS6SwIAQAgBACAEAIAQAgBACAEAIAQHl+mtZDLSyQiRuu4x4jEDVka43tts04Lxuo9SwRxyxxfdLyX1fBDarc8mGdjVBs0EXdhcHgvkL5vxMZNOqJSFQqKQpIFIUkUKQpK0KQpIoUhSQcIU2RQpCkgUXBBBIINwQbEHeCMirwnKDuLpkqTR7box0k9JaKcj0mTX5a/A+t7+/P6fp3VFmrHl9rwfn/2dePJfJ6he0aggBACAEAIAQAgBACAEAIDK0vp+CmwcdZ/4G5+O5cOq6hi0+z3fkvr5FJTUTyldpmpqf8Aii/CMyOO/wAeS+W1vVcuf1bpeS+r8f2K90pe4pthA4necSvJc2x2jEIRQpCmyKFIUkCkKSBSEIoUhSVo4QpIoUhSQKQpIFIU2RQtlZOgnR7/AKKaZ/iI9R5+mYBf1m7Hd+w/5X1/TNd/cQ7Ze0v1Xn9zshK0by9Q0BACAEAIAQAgBACAEB43pB0pc55go8XYh8oyG8MPvdyXh9S6osScMb+L+xjLI2+2Ji01CG9Zx1n5knHHh818hkzymy0cdbvkskLEtQpCkgUhSRQpCkihSFJFCkKbIoR5AFzgN53Ky3CjZ1kZdlY+IUN1yWWK/E5JC5uYI7wpTTKSxyRGQrGdCkKSKFIUkCkKStE+jqt0ErZG5tOI3tOY5Lp0uoeDKprw/Y0xypn1CGVr2hzTdrgCDwIuF91CSnFSjwzsHVgCAEAIAQAgBACA8b01048v/g6Y/SuA9K4fYYRg2+xxGPAd68jqmuWCHanuZZJO+2PJm0VE2Fuq3xO8/JfDZcryStmsMagiYhUsmhSFJApCkigZGXEBoJJyAVoRlN1FWyKJ62gdE27i3WuLtBxAOFz4rbJgnjdS58vH8yzhSspELEzoUhSRQrmA4HI4HuVk64EdmZNBHqktObSRy28l15ZdyvzIaqR6OOYtZkHC3ZdkfkuBP1qOtOokE8DXMEsV9Q4EHNrtxXQ4OO/gc04qS7olIhQYUc1b5KbI7W+CwzRsxF9Qhu9/VHMqdzRYJvwKk7oGduZhO6K8h5jDzWixzfCJ9Clyz3XQyYvpGmzgzWeGa9rlgOdhljrDwX2HSVkWmSn76+H+7NY8G6vTLAgBACAEAIAQFHTekm0tPLM7EMaTbe7JrfEkDxVMk1CLkyJOlZ8/6PUr9R00pvNKXPcTxNz4fABfnfUdU82VkYIbd78TWIXnm4pCmyBSFaytEchsP3idgVluQyakrPR6wjt6SxDnjZ6rfmunHnnhjcNm/HxotGro81DVkaQa1xNpWyRuJN8XWLD7Qb5rsUO/Tt+PJljfrP3my0YcdvevMYaAhSQKQpIoozR2lB2OH9TcPdbkt4yuFeQl4M1B2Fy/iOheyZuj9IshfaQ2heC1+2251htB969LHHutM5cUqdE8un9Hx/VxSzO3vOo35+S6YYMMVurZpUFwihP0tqThC2GBv/GwF3tOv7gr+quEl8Pu7f6k978DKqJppjeV73n13E8gclRyXJRyskpKFz3tY0dZxa0d5Ngojc5KMeWVs+zUNK2GNkbeyxrWjwGa+0xwUIqK8DYnVwCAEAIAQAgBAeL/APpkpdHTQD72YOdxbELge25nJeX1bL6PAY5t0l5g2MNAAyAAHcF+dttu2dqVKkBCAQhTZWhSFJBl6bnLG3GYBI7zgD5rq00FJ0zLI6I9C9nwVtTyMPieY028irbbAgAg7jfD3L1NMv8AAZx8T2okD7PGT2tf4ntDndePkXa6NnvuBCoVoUhTZUgq2dW4zaQ7wyPkVpjfrV57E8xfzCqqNUFhDmvyIcLEfPwwWktLPHkrIqomeSo0jzmkDrGy7cWyswjyQx06u5l7LMdOs3MrZYZAs3MrZ6foPQh85k2Rj+t1wPK/kvX6Lgc8ryPiP7svj3Z71fUmwIAQAgBACAEBwoDw/TcXrqK+QEvMyRf+Qvn/AOoHWGvj+xjP/kh8S0QvhLPQoUhSVFIUgUhSVoztMU2uzmD3HbzXTp8nbIyyRINAU0r7sjYXOGB2Nb+Z2z38F6OPQ5dXOsa28/ApidWeZ6UaNnp67VmLCTGxzTHfV1SXC2OZBDl6+XSf2uNQuyqVcnptDPvCB+A/0u/yPNfOaheuaQdqi6QucCkIKOW35fBSI7M2XaPFZRttb+IiBY12/Uya47nCx4E3X2WLFHqGii/xLa/h4P4lXHamfP2R3JJwxtjha2d14Urj6viYLY0KPRs0v1UUj+LW2b7brN81ti0Woy+zF/nsTu+DcpOh1U7tuiiHjK7kLAcyvSxdCk/+SXyLLG3ybNL0LpW/WmWU+s/Ub7Mdrjgbr1MPS9Nj/Dfx3LrGjdo6KGFurDHHG3O0bQ0X3kDau+MVFUkXqiwpAIAQAgBACAEApQHjenzdV9LLsa94PNjv7SvD67j7sS/NfNGGZ1KMvJlkhfn1npikKSKFIU2VoUhSQI5qlMiivTvnp3F1O7A4ljhdp7xcY8QQcs7L2dB1bJptuV5fzgycH4GX0xndWiF3oSyaMuBs4OaWOtfHA3u0YEbTivW1PVcOpgtqZlJO+BdDtLcHC1wQfh5gLwM7T3Qhdmq3ELkfJs0cIU2VoUhSQWaOvkhv6N1ta1wWg4jC/wC9y79H1LPpYuOPhlnT3I4ahrHl4jg1y5zi4xgnWcbkgnLHct49YzRl3KMb86K9sC//AKkmGyPkfmuhf1BqvKPyf3LeqdHSebayM91x8VpH+odR+KMf1X1ZGxNH0rH24iOLXX8iB712Y/6hi/bh8nf2INCm6Q0r8NfUO6Qavnl5r08PVdLl2Uqfv2/6/Ui0ajXAi4sRvC9BNPdEnVIBACAEAIAQCFAeW/8AoUd6QO/DLGfBwcz3uC83qsO7T35NMxzxuBh6J0ydUCXEZa20d+9fB59Lu3Atg1dKp/M3WODhdpBB2hcDTTpnemmrQEISIQpsrQpCtZFCkKSBXNUpkURmJu4K3cyKOalksg4QpsgQhTZWhSFNkCkKSBSFJFCkKSKOEKSCN0YKlNkD0tTPAbwvLfVOLT3tOHxXdpeoZsD9R7eXgV44PS6G6UslIjnAilOAP2HHcCcjwPgSvqtF1XHqPVltL9GXjO9meiXrFwQAgBABQCFAYXTGHXoZxuZrewQ/+1c2rj3YZL3EPg+b6OmuBx9+1fFZo0zgce10a9JUvjN2m28bD3hcc8cZ8muPJKD2Nql0mx+DuqfLnsXFPTyjxuehj1EZc7F2ywNxSFJApCmyKFIVrIEIUkCkKSKFIU2VoUhSQKQpsihSFNkUKQpIFIUkUKQpIoUhTZUUhSQQzwB4sVeM3F2iGja6Mafcx4p6g3BsIpHb9jHHbfYfDcvruldT9IljyPfwf0EJb0z2a941BACA4UAjkBBUxB7XNd2XNc09zhY+9Q1apg+MQNMMjo5Psuc08HNNrjkvjNRiak14ownGzYjJyOfkRvC85ryMKa5J2lZsui1T1L2dk4bsxyWU8cZcm0Mko8M0odIg9oW4jELmlga4OqOdPktMe13ZIKyaa5Nk0+AIQUKQpsihSFJUUhSQKQpIoUhTZFCkKSBCFNkUKQpsihSFYqKQhFCkKSKFIUkFesp9dpG3Z8lriyOErKSjaPY9ENLGogs83ljs198yPsuPeM+IK+96fqv7jFb5Wz/nvL459yN1dxcEAFARuQETkB826e6M9HUCVo6kufCRoseYsea+f6rh7Z+kXD/cpJGVQ1FhZ2LfMdy8DJC91yZ7eJrRxEi7Drt4dod7Vyt06exHonzHcGOUNEEzSqMsiRpVWi6ZajqnjbfvxWTxxZsskkTtq945KjxeRosvmhxO071XsZPfFnddu8KKZNoFIFIQihSFJFCkKbIFIViBCRvClWVdETpGq6TKOSInTjcrKBVzRC+oPBXUEZvIyvJITmStEkjFybLvRSt9DWNB7Eo1D+Y9nzsP1L2+j5+zMovh7fYnFLtn8T6QvrTsBACARyAhegMzTWj21ELo3bcj+FwyP74rHPhjmxuDIas+ZS0z4nljxZzTYj4jeCvj9Rilim4S5MWWqZxBuCQd4wXHNWRdM1oqzW+sax/Fws72gsODZSv2ty3HFTu2Ss7iHDzxU9+J+0mvhT+xdY4vgtR6Ppz98R+Zq2x4tNPnLXxTX3HoqGdo2IZVEXjh8VeWhx/hyxf5tfQdqXiQupox9/T+2B8VzvRzX4o/Mer5iFsY++p/5jVm9NP3fMbeZzqkEtfG8AgHUcHWJyvbuWU8Uo8ixdZUomw1koWK+SwuiVkWLHI1324m8HvseVlvDA5OuCPzJ3UuF2y0zjuEmPuW2TSejj3d8X8H96CV8MpPcQdVws7nfuO1c/btaM3tsxHFSijZG4qyKsicVdFGyJxVkUZXqHEWc3BzSCDuIW+KTjJNFGz61RVAliY8ZPYx3tAH4r7zHNTgpLxVnoxdqydXJBAK5AROQFeQIDC07ohlQL9mQdl9tm5w2j3Lk1ejhqI1LnwZWUbPITUskLtWQap2HNrvyu292fBfJavR5dO/XW3n4GLTXJZhXnSNIl6Fc8joiWCszQqTraJjMxq7NduI5ZcmTVOwXXjW5Ut9CKj6aWPZJGbfnj6w8tZRrof40/I2xcHp2vuF4zRezuslCzhclEWYdbB9ID4HwyXfin6lGcjV0cxcmZm2FEek5Mu9WwRK5nuKyS4upapmFiuKlIq2RuKsijZE4q6KMilxB7irR5Kn0fobLrUMN9ge3wa9wHkAvtenS7tNFv8Am53YX6iNpdpqCARyAjcgIXoClMEBUmY1wLXAOacw4XB8CocVJUwZUuhWZxuczh2m8jiPAheVqOjafLuvVfu+xXtrgiFFM3Yxw4EtPIj4rxs39O5l7Ek/0NIyo6dfbG/w1T7iuCXQ9ZH8P6ov3oqz6/8Aty+DCfci6Vq1zBmcmY1XFKT9VN/LefgujHoNQvwP5M5pJ+Rk1lNMRhFP/Jk/8rqx6PMuYMrT8il0bqvRzMk3PB/TfHyuq6qNwcTaO1Hvphqve3YDcdxxXgVsmHs6F1lFCzhclEWVKsYg/u4W+JN+qirLtFILEYhw2OFj39ypqtPlwy7ckaOrHsjG03PYFdGmhbOabuRNSu6v73Kk1uY2O4qpVsjcVZIq2ISrFWI/I9xUrkg+h9B22oY+JlP9bl9n0z/1o/n+7O3B7CN5d5sCARyAjcgInoCrOEBRegIiUBHLK1ou4gDe4gDzUSkoq26BnTabgbk7WPqj45Lz83VNPj8bfu/lFHkiiq/TTj2GW4uK8nP13I9scUvju/p9SnpvcTUFc5xIfa+y279+8KOl9Ryz1Pblk2pKlfg18Nt19C8J9yL5cvqC585r6L0FXI0dku12/lfjbwJI8F831CHZkZmeqdLrMhfvZqO/M3AfBfNNbyX5lZ+DO6ypRWw1lNCyKfFp5q0dmVbB0pLA4doC47xmPFfZTxR1+iV81+q+50RlcbMyrj9LZ32Dl63AL5fHLs28TBvbuLkYsLLF7sys44okVbEJVirZxSQLICRYZmwHipTrdg+q6IpvRQRs/Cxo8bY+a+40eN48EIvmt/j4nowVRSLi6SwIBHICNyAicgKVfUMiY58hsxouTYnDuAuVWUlFd0uA3R5Kr6VsJIhjkfuL/o28sXcwF5uXq2GHs7mMs8EZk2lqyT7TYxujFj7TrnlZeXm6zll7Oxi9Q3wip6G5u9znO3uJJ5nFeXl1GTI7k7MnOT5ZOxoGQC522wmSByrRaxtYjEZj92Uxbi7RZSp2a1FWiQesMx8V9roNctTDf2lyvqvd+x1QmpGL0rpsY5Bniw9xxb/dzXP1bHcFNfASJKXGmcNrS147sj8F8jPbKvfsZy9kdslwCquNMzsNZRRFnC5TRFlQskvYGzbnxXo4dflw4njg6vclTcVSHYwDifcOG5cTdlGzpclFbFJUlbOKQCA1+jGjjNO0kdRpufDP4D9S6tDg9PqI4/Dl/Bfd7GuKHc7PpC+4O4EAIBCgEcgInIDI6SsvST2z9FIR3tFx7lhqV3YZL3MiStUfOaKQEea+IyRpnmtU6LKzAIAuoAwclE2dDlFE2K5uNwSHbwr48ksbTi+CydcC1tRM+MscGuvYh2RBBBBwzy4L1/8A9aWTG8eVXfjwzX021MKKsLAQ5hIIc02OwjuXj5MXc7THpInaV5tYqJrcysm1lShZwuU0RYpcpoixSVNEWcUkAgBAS01O6R4a3M8gNpPAKG6VstCDnLtR9H0Fo5sEYAzI25248Tn4r6zo+ienxOc/alu/cvBfz6HoKKjsjTXrkggBAKUAhCAjcEBUrYNdj2fia9vtAj4qJK00D45o97mnVODmk3B4YOC+L1GOm0zjzR/EbMdjtzyXC9jFKwc0g2OBRO+A01szikgEAIAuoFnbpRNhrJQsNZKFhdKFnLoQCkAgBACAeCF0jg1gLnHAAK0YObqK3JSbdI9p0e0ayIkYOeLCRwy1hjqN4Dbx5D2+mdPU5+knul+r+y/V+5b+hjgscaXPienC+lLHUAIAQHCgFKAQhARuCA+V9NdHGnrC5osyX6Rv5vvBzx/WF871PD25O7wf7mckVKaXC+zbwPyXiTjucc4dppwytcNV/g7d4rllFreJeMlJdsvmcmpHNyxHDPkkcqfJE8LXBXWpkCAEAIAQAgBACAEAIAQFqh0fJMeqAG7XuwaPHaeAUpee3xNceGU+Dci1YR6KlxleOvO4Yhu3VGwbhv5j09BH08vR4Vt+KX0Xlfz/AGOtY1jVR58z0miKUMYGjID9knaeK+shBQiox4RdKjVVgCAEAIDhQClAKUAhCAxOlWhv4unLRb0revGTh1wOyTuIuOR2Ln1WBZsbj8viQ1Z8wgJaciCCQQRiCDYtI33wXyGWDTcZcoxZfhF+zj6u3w39y5ZbcmEsXkW6erLcMxuOY+SynjTEMsobMtfRScDyP+Vl68Db/HkIZKEjI371dZV4mcsDXBXdC4bD71opJ+Jk4SXgLqnipsrRyyALIAUgEAIDjssEQJqOoisLsLn7dY9UHgBn4qs4zT52OnH2VdWzT/jnus3tOt1WDAAbzbJqtp9Dl1eTsjwuX4I61ko9BoTRpGLsXHEnefgOC+50ulx6bGseNbfv7yD0kbAAukDoAQAgBAcQHEApQCkIBCEB4/ph0bLyZ6dt5PvIxm8D7TfXA2bQN4x8vqGh9Mu+HtfuUlHxR5CndfEL5XJFp0zI0o3h3bAdxycO5wXM1Xsk7S2krJRQNd2H24SD+4fJFk8yr06fsv5jigqh2QXD1HBw5K3bGXh/PyI9FmjwK6OpGcbvYPwUejiiP8vl+hwQ1Byjf4MKKCfBH+V+H6Ekeh6x+UT/ABs332XRj0uWfswb/JkejyvwLTOi09ryOijbtL3ZfDzXUun5fxUviyy00vEq1NDT+jkMNQ2aSPUc8RjqhhNjjjcjPA7FnPTKC9q38BLAlFtO6M1cpzggBAR0sDnSajCBfG9rm3DivQ0OmjqcijJ19TXDu6PbaB0GGjLPEk4kneSvrcOGGGPbBUjtSSPUwxBosFqSSIAQAgBACA4gBAcKAUhAKQgEIQHndO9GGTkyRERznM26jz64G31hjvuvP1nT8eoV8S8ykoXweUnp5IHas7DGdhOLHflfke7A8F8tqtDmwP1lt5mVNclmFeZI2iXolgzoiWBVSNyc7mtI58i4k/myWVqvS9Q1t2yEcl149TmbrvfzZhkk0tjGqdO1Zzmk8Db3LqWSb5k38W2YPJLzMHSVS52L3Ocd7yT71tj3ZRtvkt9CZwJwHdiQOjf+WQW99lbO+1q/55m8Els/EvPjLCWu7TS5p72m3wXDNU6OBqnTOKpAIDkc3opGSfhcL/l2+V11aPN6LKpeT/2TGXbJM+q6PILRbJfccnpFtACAEAIAQAgBAcQAgOWQCkIBSEAhCAjkjDgQ4Ag5gi4PeFDSezBi1HRmnOMevEf+I9X2DdvIBedn6Vps3MafuIryKjtBTt7Msbh67C082k+5eVl/pyL9ifzLqTRG7RdVuhPc93/lcn/jme9pL+fkW7yrPoGrfh9C0fmcf7Vvj6Bli95L+fkYzTkQf6NkOL5QBuYz4k/Bd+PosV7UjP0XvMrSvRiMMcLvc4ggFzsjsNhYLuh0/DBbLfzLrGkef0GCCNhHkQvmtWqtMg9ZpoXkbJslY1x/7G9V48gfFcTfdFS/L5fy/wAzn1C9bu8ygqmAodc2FydzRc8gppg7PEQLSFkf/Yet7Dbu8kj7t/h9zRYpP3H0jovrCmjDr3DQOsLHVHZuNmFl9tofSf28fSKnX+v0O2CqKTNhdZYEAIAQAgBACAEBxACA4QgFIQClqA5qoDhYgOeiQHRAgHEIQHZIgRZAeZ0xS5oD59LTejqHbidbnn53Xy3VsfZlb89zJ8m5PPCYA2WT0bmv1mHVLyQ4We0AfpK8bDbTVfz+V8g4qcabqjMdWQ/dxvkP4p3arf5bPiVt2VyyixQXvI5qqW3Xe2Jh+zHaJvdhifG6RSbqKt/MnuS4N7otoJriJXNOqD1Q5pFyPtEHG27eve6d0+d+lzKq4X1ZeKb3Z7+mjsveNCygBACAEAIAQAgBACAEAIDlkAWQBZAFkB1ACAEAIDM0lBcIDwfSKhLS19snWPc7LzA5ryer4HkxKUVuvqUn5mf/AAEsrtbUdwL+oAPHHyXkYOl6ma47V7ylSZfpdAvd23EDdGNXm43PKy9TD0bFHfI3L9EWWPzZ6LRWgYozdjAHfiPWd7RuV6mPDjxqoRSLqKXB6KnpbLUktgWQHUAIAQAgBACAEAIAQAgBACAEAIAQAgBACAEBXqmXCAy5KIuOSAki0RvQF6GgY3ZdAWQ0DJAdQAgBACAEAIAQAgBACAEAIAQAgBACAEAIAQAgBACAEAIAQAgBACAEAIAQAgBAf//Z">
            <a:extLst>
              <a:ext uri="{FF2B5EF4-FFF2-40B4-BE49-F238E27FC236}">
                <a16:creationId xmlns:a16="http://schemas.microsoft.com/office/drawing/2014/main" id="{7607DB75-9E21-4FE2-AC58-C9E7EBD13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0812F5E-D23F-4624-9CF8-F242C0E1E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5600" y="2214563"/>
            <a:ext cx="1219200" cy="1401762"/>
          </a:xfrm>
        </p:spPr>
        <p:txBody>
          <a:bodyPr/>
          <a:lstStyle/>
          <a:p>
            <a:r>
              <a:rPr lang="en-US" altLang="en-US"/>
              <a:t>vs</a:t>
            </a:r>
          </a:p>
        </p:txBody>
      </p:sp>
      <p:sp>
        <p:nvSpPr>
          <p:cNvPr id="12291" name="Footer Placeholder 3">
            <a:extLst>
              <a:ext uri="{FF2B5EF4-FFF2-40B4-BE49-F238E27FC236}">
                <a16:creationId xmlns:a16="http://schemas.microsoft.com/office/drawing/2014/main" id="{73754B71-B389-4267-AE15-6BBD2EAA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SE-280</a:t>
            </a:r>
            <a:br>
              <a:rPr lang="en-US" altLang="en-US" sz="1000"/>
            </a:br>
            <a:r>
              <a:rPr lang="en-US" altLang="en-US" sz="1000"/>
              <a:t>Dr. Mark L. Hornick</a:t>
            </a: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B264DEF4-1B82-4DC3-8DEC-EEC4C84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D07CF4-5759-4CDE-8218-8E412B8B42C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pic>
        <p:nvPicPr>
          <p:cNvPr id="12293" name="Picture 2" descr="http://www.hammermills.com/industries-served-schutte-buffalo-hammermill/wood-processing/lumber/hogged-wood-scrap.jpg">
            <a:extLst>
              <a:ext uri="{FF2B5EF4-FFF2-40B4-BE49-F238E27FC236}">
                <a16:creationId xmlns:a16="http://schemas.microsoft.com/office/drawing/2014/main" id="{889F97CD-82DD-4678-950A-F3B5F235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89363"/>
            <a:ext cx="4267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s://encrypted-tbn1.gstatic.com/images?q=tbn:ANd9GcQFWFDRiIJIl8e9Ph14ScSzu5AnWFF5vIQlfssZsPuMKaORh_yZ">
            <a:extLst>
              <a:ext uri="{FF2B5EF4-FFF2-40B4-BE49-F238E27FC236}">
                <a16:creationId xmlns:a16="http://schemas.microsoft.com/office/drawing/2014/main" id="{B4F862B4-8914-45F1-B5F1-68FF34E2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784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9" descr="https://photos-6.dropbox.com/t/2/AABGNREmNE3hZTdUJmaiXLkJki5jYDPz6ujrBEbVqOshng/12/76005393/jpeg/32x32/1/_/1/2/DSCN0014.JPG/EIDG_DoY1PMFIAIoAg/UgQE5L31B_O4kBf-8r9jJrEIjSu1IO8p1XnI3VPhnUc?size=32x32&amp;size_mode=5">
            <a:extLst>
              <a:ext uri="{FF2B5EF4-FFF2-40B4-BE49-F238E27FC236}">
                <a16:creationId xmlns:a16="http://schemas.microsoft.com/office/drawing/2014/main" id="{9CC9720C-B750-4A61-8886-3339EAC53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6" name="Picture 2">
            <a:extLst>
              <a:ext uri="{FF2B5EF4-FFF2-40B4-BE49-F238E27FC236}">
                <a16:creationId xmlns:a16="http://schemas.microsoft.com/office/drawing/2014/main" id="{5DCDCFF3-177C-4156-BCA2-67C972F0B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211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676A9213-51CD-4679-944B-19DCFD932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Practice vs Process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9DA73A4-D55C-496B-8EAC-2237E6C44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4775" y="1417638"/>
            <a:ext cx="8229600" cy="4683125"/>
          </a:xfrm>
        </p:spPr>
        <p:txBody>
          <a:bodyPr/>
          <a:lstStyle/>
          <a:p>
            <a:pPr marL="280988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Practice = 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what we do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endParaRPr lang="en-US" altLang="ja-JP">
              <a:ea typeface="MS PGothic" panose="020B0600070205080204" pitchFamily="34" charset="-128"/>
            </a:endParaRPr>
          </a:p>
          <a:p>
            <a:pPr marL="919163" lvl="2" indent="-342900" eaLnBrk="1" hangingPunct="1">
              <a:buClr>
                <a:schemeClr val="tx2"/>
              </a:buClr>
            </a:pPr>
            <a:r>
              <a:rPr lang="en-US" altLang="en-US"/>
              <a:t>Analyze requirements, create </a:t>
            </a:r>
            <a:br>
              <a:rPr lang="en-US" altLang="en-US"/>
            </a:br>
            <a:r>
              <a:rPr lang="en-US" altLang="en-US"/>
              <a:t>architectural/detail designs, </a:t>
            </a:r>
            <a:br>
              <a:rPr lang="en-US" altLang="en-US"/>
            </a:br>
            <a:r>
              <a:rPr lang="en-US" altLang="en-US"/>
              <a:t>implement, test</a:t>
            </a:r>
          </a:p>
          <a:p>
            <a:pPr marL="280988" indent="0" eaLnBrk="1" hangingPunct="1">
              <a:buFont typeface="Wingdings" panose="05000000000000000000" pitchFamily="2" charset="2"/>
              <a:buNone/>
            </a:pPr>
            <a:br>
              <a:rPr lang="en-US" altLang="en-US" sz="2800"/>
            </a:br>
            <a:r>
              <a:rPr lang="en-US" altLang="en-US" sz="2800"/>
              <a:t>Process = </a:t>
            </a:r>
            <a:r>
              <a:rPr lang="ja-JP" altLang="en-US" sz="2800">
                <a:ea typeface="MS PGothic" panose="020B0600070205080204" pitchFamily="34" charset="-128"/>
              </a:rPr>
              <a:t>“</a:t>
            </a:r>
            <a:r>
              <a:rPr lang="en-US" altLang="ja-JP" sz="2800">
                <a:ea typeface="MS PGothic" panose="020B0600070205080204" pitchFamily="34" charset="-128"/>
              </a:rPr>
              <a:t>how we do it</a:t>
            </a:r>
            <a:r>
              <a:rPr lang="ja-JP" altLang="en-US" sz="2800">
                <a:ea typeface="MS PGothic" panose="020B0600070205080204" pitchFamily="34" charset="-128"/>
              </a:rPr>
              <a:t>”</a:t>
            </a:r>
            <a:br>
              <a:rPr lang="en-US" altLang="ja-JP" sz="2800">
                <a:ea typeface="MS PGothic" panose="020B0600070205080204" pitchFamily="34" charset="-128"/>
              </a:rPr>
            </a:br>
            <a:r>
              <a:rPr lang="en-US" altLang="ja-JP" sz="2800">
                <a:ea typeface="MS PGothic" panose="020B0600070205080204" pitchFamily="34" charset="-128"/>
              </a:rPr>
              <a:t>		  “how we </a:t>
            </a:r>
            <a:r>
              <a:rPr lang="en-US" altLang="ja-JP" sz="2800" u="sng">
                <a:ea typeface="MS PGothic" panose="020B0600070205080204" pitchFamily="34" charset="-128"/>
              </a:rPr>
              <a:t>measure</a:t>
            </a:r>
            <a:r>
              <a:rPr lang="en-US" altLang="ja-JP" sz="2800">
                <a:ea typeface="MS PGothic" panose="020B0600070205080204" pitchFamily="34" charset="-128"/>
              </a:rPr>
              <a:t> what we do”</a:t>
            </a:r>
            <a:br>
              <a:rPr lang="en-US" altLang="ja-JP" sz="2800">
                <a:ea typeface="MS PGothic" panose="020B0600070205080204" pitchFamily="34" charset="-128"/>
              </a:rPr>
            </a:br>
            <a:r>
              <a:rPr lang="en-US" altLang="ja-JP" sz="2800">
                <a:ea typeface="MS PGothic" panose="020B0600070205080204" pitchFamily="34" charset="-128"/>
              </a:rPr>
              <a:t>                  “how we </a:t>
            </a:r>
            <a:r>
              <a:rPr lang="en-US" altLang="ja-JP" sz="2800" u="sng">
                <a:ea typeface="MS PGothic" panose="020B0600070205080204" pitchFamily="34" charset="-128"/>
              </a:rPr>
              <a:t>improve</a:t>
            </a:r>
            <a:r>
              <a:rPr lang="en-US" altLang="ja-JP" sz="2800">
                <a:ea typeface="MS PGothic" panose="020B0600070205080204" pitchFamily="34" charset="-128"/>
              </a:rPr>
              <a:t> what we do”</a:t>
            </a:r>
          </a:p>
        </p:txBody>
      </p:sp>
      <p:pic>
        <p:nvPicPr>
          <p:cNvPr id="13316" name="Picture 2" descr="https://encrypted-tbn2.gstatic.com/images?q=tbn:ANd9GcQSMw30GeGxKqxSG2pn5D9qcKdg1rI_Nb6Lk635WtvTjYT9v3JU">
            <a:extLst>
              <a:ext uri="{FF2B5EF4-FFF2-40B4-BE49-F238E27FC236}">
                <a16:creationId xmlns:a16="http://schemas.microsoft.com/office/drawing/2014/main" id="{E6998CF4-9B09-4506-AD20-07FD96B6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5141913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s://encrypted-tbn3.gstatic.com/images?q=tbn:ANd9GcQBU5AVGwQsBYnmOYT6xGuD_bhZ4BJRQEpOMRj9EhGzoO4r_lVZ">
            <a:extLst>
              <a:ext uri="{FF2B5EF4-FFF2-40B4-BE49-F238E27FC236}">
                <a16:creationId xmlns:a16="http://schemas.microsoft.com/office/drawing/2014/main" id="{EB3ED5D7-930B-4CE9-8355-FFE03CAD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9720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thumbs.gograph.com/gg61952290.jpg">
            <a:extLst>
              <a:ext uri="{FF2B5EF4-FFF2-40B4-BE49-F238E27FC236}">
                <a16:creationId xmlns:a16="http://schemas.microsoft.com/office/drawing/2014/main" id="{46C9C7D1-9E41-485C-A450-4DE51207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10125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8" descr="data:image/jpeg;base64,/9j/4AAQSkZJRgABAQAAAQABAAD/2wCEAAkGBxQSEBQPDxQUEBUVFhQUFRYWFBUVGhgYGhUXFhUVFRkYHCggGBolHxQVITEhJSksLi4vFx8zODMtNywtLisBCgoKDg0OGxAQGywkHyU0MDQsLCwtLCwuLCw3LCwsNCwsLC4vLCwsLDctLCwsLCwsLCwsLC0sLywsLDQsKyssLP/AABEIAIIAiAMBIgACEQEDEQH/xAAbAAABBQEBAAAAAAAAAAAAAAAAAQIDBAYFB//EAD8QAAIBAgMFBAgEAQ0BAAAAAAECAAMRBBIhBTFBUXEGE2GRIjJScoGhscFCYrLwghQWIzNDU4OSlMLR4vEH/8QAGgEBAAIDAQAAAAAAAAAAAAAAAAMEAgUGAf/EACIRAAICAgIDAAMBAAAAAAAAAAABAgMEESExBRJBE2GBI//aAAwDAQACEQMRAD8A9xhCEAIRIQAhEvEvAHQvG3hmgDoRmaKDAHwiQgCwhCAEIQgBCEIARDCBgCXkOIrqil3IVRqSf3+7yQmUtqURUo1KZ/EjDocpsZjLeno9itvkq1e0VAbmLdFaU6valfw03bqQo+8yWBZmQM4sTY6793GWcs5e7zGQpOK0jfQ8bSu9s7NTtRUPq00XqWf6WlWpt2ufxBfdUfe8o5INYAk6AanpxlV+QyZ8e7J44lEeoomwnagUqxGJqORk5FrMWBGgHIHznewnbDCN/bKvvhk/ULTyzEVS7FzvY3/4HlGBZ2uHielEVNvf05nKyE7X6rg9yo4tXXMjK45qwYeYkwaeG4Wq1Js9JmpNxKErfrbf8bzXbF7bOpyYoZx/eILEe+g39RboZNKhroijan2ejAxZSwmMV1DowdSLhgbgjwI/YltWkBKOixIQBYQhAEjCYpkbmANdpldubS7xjTQ+gN59o8vdHz+vV2/jClPKpsz3AtvA/EfmB8Zmlp8pofMZzgvwwfP02mBjp/6S/hGFjwskCRzWAuxCgaknQAczynNJbNq5EQWcztBXy0wnt3v7otfzJA850NmY+nXuaRvY2IIsddxtyPOZba+JxFXFMuEVnUALdcltCfxNuvcza+LxvfJip9LllPMucKpNdlUWMeFktTA7RUXanVPQ06vyBJlEbTIOWsliN/omm46jQHy+M71TRy7iy3ljskdRZWF1Nx9OokuSSGDLuwtrvhnuLtTY+ml9/wCZeCsOfHcec9MwOLV1V0OZWAIPh9unWeT5Joux20Cjmgx9F7sngwuWA8GGvVfGV7q+PZE1U/jPRQY6VqDyxeVCwOhEhAGMZE0kaQ1IBmNr1c9c8kAQfqP1HkJWVJK2ruebv+sj7R6pOFy5uy+Uv2b+pqMFH9EYSZftZi2d1wlLUm1xzbeAfADUzYLTmb2Dhu8xNau281HUdA2v28pb8XjK23npEd1/pHZzE2BVwajEKxawOew9UHeQOK7r7+Bmu7J7G7qkGcWZvSIO8eyD4gWmho0xYSYCdTXjwhJyX01lmTOyHrIrtSnN2vsaliEyVkD8juZfdbepnZYSLLcgcyBJlx0V+zyDaezXwNYBialNr5WtbMBvVgNzgef06WT4x9Xan8tBWoQwVicgAUWDHKwI1OnjzkiUrAAaAaAeHCX6k9clOxrfBDkj6d1YOmjKQynxBuJN3cBTkjWzBPR26nayr6tCklybLnZm1JAUWXLzHGbiifj0nnOxaGbEU/y3c/w6L8yJ6LQGkpXJJ6Raqba2yeEISElI2kFWWGkFQQDMqnpP77/NyR9ZMqR1eyVXzEKCA4LEAey2/lYH+KV22vh10avS6Bwx8luZxWTjyjdKKT7Nqrl6rbLgScfB0e6rVF/OzDo5zD6kfAyZ+02HGgLv0psP1WnK2j2iR2DU6b5hoSxQXXkbXIIOo6mbDxsbKbduPD4ZVvthJa2bTD1BaTZxMB/OmsBZadMeLF2/Tll/s7t2pXNUVSl0dFGRSu9bkG7G+6dEpp8FJTT6NeWkNQ8v3ykaVtIypXGvhvvp58h4zMyPOe1ewjhn/lWGBFMEsyrvp/mUa3Q63HC/EHSxszFiqLMAtQD0lG73k5r9NJP2n20Kw7mibpf039s8FT8t9b8bDhM8AQQynIwN1YcPDpMo5XrLXwrWJNmoFOL3cj2TjhWFmGSoNWXmPaTmPDhcc5fqjIpa1yBcDmeA+JIHxmxUk+UQfdF/sthvSepzIUdF/wCxabBBOTsHB93TVd9gATzPE+d52AJrpvbbL0VpaHQhCYmQwiROJMZG0A867e4MJiErkXWotmuL2Zd/S6lTbjl03GcIU56jtTALWpmnUF1bfbQjkQeBG8Hw8Z5ticG2Gq9xV1B1pvuDD92FuBPIi1e2v6Q2R+oh7uL3ctCnFFKQEJUyRNmg4cuaVjnbMwa514WII0GvPfLndRDShSa6PU9E7bcrWsBTHwc/7hOfjMVUq6VXLD2dFX/KND8byZqcjZJk5yfbPXJv6UykYyy2ySNkmOzwrAEEMhKOuqsPp/7NR2f2mMWy0wLVKbA1lANhlBK25XbhwKmcHB4N61VaNH1jvO8KOLHp8/Kb3sZ2QTAirlZqhqMDd/WAA1BP4jdmN7DfLtE5KLRnGHOzSYallAHwk4gBFmRYFhCEAaYwiPiWgELrONt7ZC4imab6cVa18pta48OY4zukSN1gHluFzI5w1cZai6DW+YcLHjprfiPEGXu7tqdLb76W68poe0+wBiFDJ6NVPUa9vHKTw1sQeBmD25tFmwj0LFa7numFracSBzJ9Ejhm5WlWdb3wQThzwd44c2vY258Pgd0ianODgOxmOoJfDsrDfZKppG/HQkKfOTNS2qnrUsQf8OlV+ahrzx1M8dbOm1KQtTlAptJtBRr/AOmRfmUEt0OzG0a39b/Qjj3lZf00iftPFVIfjZFiKqp67AeG8+Q1+Mj2dha2LfJhlsoNmqN6q9Tz/KNek1Oyf/ndJbNiXaufZF6afEA5m6EgTaYbCKihEUIo0AUAAdAN0ljVrskjWkc3s9sGnhUyp6ROrud7H7DfYcJ2gIoEJOSBFhCAEIQgCRI6JAGmJaPiWgETU7ziY7sxSq4iniWuGpkkjQK5A9At08JoLQtAK60AIvdCT2haARCkI8JHWiwBAsWEWAEIQgBCEIAQhCAEIQgCGEIQAhCEAIQhACLCEAIQhACEIQAhCEAIQhAP/9k=">
            <a:extLst>
              <a:ext uri="{FF2B5EF4-FFF2-40B4-BE49-F238E27FC236}">
                <a16:creationId xmlns:a16="http://schemas.microsoft.com/office/drawing/2014/main" id="{CE376B78-D3C0-4D80-B695-51796C114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0" name="AutoShape 10" descr="data:image/jpeg;base64,/9j/4AAQSkZJRgABAQAAAQABAAD/2wCEAAkGBxQSEBQPDxQUEBUVFhQUFRYWFBUVGhgYGhUXFhUVFRkYHCggGBolHxQVITEhJSksLi4vFx8zODMtNywtLisBCgoKDg0OGxAQGywkHyU0MDQsLCwtLCwuLCw3LCwsNCwsLC4vLCwsLDctLCwsLCwsLCwsLC0sLywsLDQsKyssLP/AABEIAIIAiAMBIgACEQEDEQH/xAAbAAABBQEBAAAAAAAAAAAAAAAAAQIDBAYFB//EAD8QAAIBAgMFBAgEAQ0BAAAAAAECAAMRBBIhBTFBUXEGE2GRIjJScoGhscFCYrLwghQWIzNDU4OSlMLR4vEH/8QAGgEBAAIDAQAAAAAAAAAAAAAAAAMEAgUGAf/EACIRAAICAgIDAAMBAAAAAAAAAAABAgMEESExBRJBE2GBI//aAAwDAQACEQMRAD8A9xhCEAIRIQAhEvEvAHQvG3hmgDoRmaKDAHwiQgCwhCAEIQgBCEIARDCBgCXkOIrqil3IVRqSf3+7yQmUtqURUo1KZ/EjDocpsZjLeno9itvkq1e0VAbmLdFaU6valfw03bqQo+8yWBZmQM4sTY6793GWcs5e7zGQpOK0jfQ8bSu9s7NTtRUPq00XqWf6WlWpt2ufxBfdUfe8o5INYAk6AanpxlV+QyZ8e7J44lEeoomwnagUqxGJqORk5FrMWBGgHIHznewnbDCN/bKvvhk/ULTyzEVS7FzvY3/4HlGBZ2uHielEVNvf05nKyE7X6rg9yo4tXXMjK45qwYeYkwaeG4Wq1Js9JmpNxKErfrbf8bzXbF7bOpyYoZx/eILEe+g39RboZNKhroijan2ejAxZSwmMV1DowdSLhgbgjwI/YltWkBKOixIQBYQhAEjCYpkbmANdpldubS7xjTQ+gN59o8vdHz+vV2/jClPKpsz3AtvA/EfmB8Zmlp8pofMZzgvwwfP02mBjp/6S/hGFjwskCRzWAuxCgaknQAczynNJbNq5EQWcztBXy0wnt3v7otfzJA850NmY+nXuaRvY2IIsddxtyPOZba+JxFXFMuEVnUALdcltCfxNuvcza+LxvfJip9LllPMucKpNdlUWMeFktTA7RUXanVPQ06vyBJlEbTIOWsliN/omm46jQHy+M71TRy7iy3ljskdRZWF1Nx9OokuSSGDLuwtrvhnuLtTY+ml9/wCZeCsOfHcec9MwOLV1V0OZWAIPh9unWeT5Joux20Cjmgx9F7sngwuWA8GGvVfGV7q+PZE1U/jPRQY6VqDyxeVCwOhEhAGMZE0kaQ1IBmNr1c9c8kAQfqP1HkJWVJK2ruebv+sj7R6pOFy5uy+Uv2b+pqMFH9EYSZftZi2d1wlLUm1xzbeAfADUzYLTmb2Dhu8xNau281HUdA2v28pb8XjK23npEd1/pHZzE2BVwajEKxawOew9UHeQOK7r7+Bmu7J7G7qkGcWZvSIO8eyD4gWmho0xYSYCdTXjwhJyX01lmTOyHrIrtSnN2vsaliEyVkD8juZfdbepnZYSLLcgcyBJlx0V+zyDaezXwNYBialNr5WtbMBvVgNzgef06WT4x9Xan8tBWoQwVicgAUWDHKwI1OnjzkiUrAAaAaAeHCX6k9clOxrfBDkj6d1YOmjKQynxBuJN3cBTkjWzBPR26nayr6tCklybLnZm1JAUWXLzHGbiifj0nnOxaGbEU/y3c/w6L8yJ6LQGkpXJJ6Raqba2yeEISElI2kFWWGkFQQDMqnpP77/NyR9ZMqR1eyVXzEKCA4LEAey2/lYH+KV22vh10avS6Bwx8luZxWTjyjdKKT7Nqrl6rbLgScfB0e6rVF/OzDo5zD6kfAyZ+02HGgLv0psP1WnK2j2iR2DU6b5hoSxQXXkbXIIOo6mbDxsbKbduPD4ZVvthJa2bTD1BaTZxMB/OmsBZadMeLF2/Tll/s7t2pXNUVSl0dFGRSu9bkG7G+6dEpp8FJTT6NeWkNQ8v3ykaVtIypXGvhvvp58h4zMyPOe1ewjhn/lWGBFMEsyrvp/mUa3Q63HC/EHSxszFiqLMAtQD0lG73k5r9NJP2n20Kw7mibpf039s8FT8t9b8bDhM8AQQynIwN1YcPDpMo5XrLXwrWJNmoFOL3cj2TjhWFmGSoNWXmPaTmPDhcc5fqjIpa1yBcDmeA+JIHxmxUk+UQfdF/sthvSepzIUdF/wCxabBBOTsHB93TVd9gATzPE+d52AJrpvbbL0VpaHQhCYmQwiROJMZG0A867e4MJiErkXWotmuL2Zd/S6lTbjl03GcIU56jtTALWpmnUF1bfbQjkQeBG8Hw8Z5ticG2Gq9xV1B1pvuDD92FuBPIi1e2v6Q2R+oh7uL3ctCnFFKQEJUyRNmg4cuaVjnbMwa514WII0GvPfLndRDShSa6PU9E7bcrWsBTHwc/7hOfjMVUq6VXLD2dFX/KND8byZqcjZJk5yfbPXJv6UykYyy2ySNkmOzwrAEEMhKOuqsPp/7NR2f2mMWy0wLVKbA1lANhlBK25XbhwKmcHB4N61VaNH1jvO8KOLHp8/Kb3sZ2QTAirlZqhqMDd/WAA1BP4jdmN7DfLtE5KLRnGHOzSYallAHwk4gBFmRYFhCEAaYwiPiWgELrONt7ZC4imab6cVa18pta48OY4zukSN1gHluFzI5w1cZai6DW+YcLHjprfiPEGXu7tqdLb76W68poe0+wBiFDJ6NVPUa9vHKTw1sQeBmD25tFmwj0LFa7numFracSBzJ9Ejhm5WlWdb3wQThzwd44c2vY258Pgd0ianODgOxmOoJfDsrDfZKppG/HQkKfOTNS2qnrUsQf8OlV+ahrzx1M8dbOm1KQtTlAptJtBRr/AOmRfmUEt0OzG0a39b/Qjj3lZf00iftPFVIfjZFiKqp67AeG8+Q1+Mj2dha2LfJhlsoNmqN6q9Tz/KNek1Oyf/ndJbNiXaufZF6afEA5m6EgTaYbCKihEUIo0AUAAdAN0ljVrskjWkc3s9sGnhUyp6ROrud7H7DfYcJ2gIoEJOSBFhCAEIQgCRI6JAGmJaPiWgETU7ziY7sxSq4iniWuGpkkjQK5A9At08JoLQtAK60AIvdCT2haARCkI8JHWiwBAsWEWAEIQgBCEIAQhCAEIQgCGEIQAhCEAIQhACLCEAIQhACEIQAhCEAIQhAP/9k=">
            <a:extLst>
              <a:ext uri="{FF2B5EF4-FFF2-40B4-BE49-F238E27FC236}">
                <a16:creationId xmlns:a16="http://schemas.microsoft.com/office/drawing/2014/main" id="{1890EA21-D39B-4219-88AF-FF0E8AAA7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1" name="AutoShape 12" descr="data:image/jpeg;base64,/9j/4AAQSkZJRgABAQAAAQABAAD/2wCEAAkGBxIPEBQPDxIQDxAUFBAVFBQQFBUQFRUVFhcYFxQSFxQYHCggGBolHBQUITIiJSksLjoxGB8zODMsNygtLiwBCgoKDg0OGhAQGiwkICQtLCwsLCwsLCwsLCwsLCwsLCwsLCwsLCwsLCwsLCwsLCwsLCwsLCwsLCwsLCwsLCwsLP/AABEIAOEA4QMBEQACEQEDEQH/xAAcAAEAAgMBAQEAAAAAAAAAAAAAAwcEBQYBAgj/xABHEAACAgACBgYGBwUFCAMAAAABAgADBBEFBhIhMVETQWFxgZEHIjJSobEUI0JicpLBM4KistIkQ7PC0RZTY3N0k+HwNDVE/8QAGgEBAAMBAQEAAAAAAAAAAAAAAAIEBQEDBv/EADERAQACAgEDAQYFBAIDAAAAAAABAgMRBBIhMVEFEyIyQbFhcYGR0TNCUqHh8BQjwf/aAAwDAQACEQMRAD8AvGAgICAgICAgICBrMfp7D0nZZ9p/crBsbuIHDxykq0tbxCNr1r5lpsTrXYf2NSr23Nmfyp/VLNeJafMvC3JrHiGtu0xiX9q5l7KlWsfqfjPaOLSPLynkXnwwb3Zvbe1/xWOR5Z5T1jDSPo85y3n6sKzDV9aIe9QfnPSMdfR5ze3qx2w1fuJ+USfRX0R67erxHKewzp+BmT5Gc9xjnzWD314+ssqnT+Kr9nEWdz5WD+IGQnhYp+mk45eSPq2mC1+uTdfXXaOdedTeRJB+E8L+z5/tn93tXnR/dH7Oj0ZrnhLyFLmlzl6tw2M+5/ZPnKmTj5MfzQs0z47+JdArAjMbxzE8Hs9gICAgICAgICAgICAgICAgajSusFVBKL9daPsIR6v424L8+yelMVr+EL5K08uXx+lb8RusfYT/AHdRKjuLe03wHZLtONWvnuqX5Fp8dmGigDIAAcgMpY8PDy9nXHjGBA7SUIoHaShGUDtJQjKB2k4clA7SUIoHaShGWPY0lpFmaK1gxGDP1FjBeutvXrP7h4eGUr5eFiyfTU/g98fLyY/ruPxd9q/6QaL8q8SBhbTuBLZ1N3OfZ7j5mZWfhZMXfzHrDSw8zHk7eJdkDnvG8SmtPYCAgICAgICAgICAgR33LWpd2CIozJY5ACBx+ltYXvzSnapp4bXCxx2e4p8+6XMXG+t/2VcnI+lWoRQBkBkJdiIjtCpM7ezrhA8JgRO0lDiB2koRlju0lCMoXaShFju0lCMoHaThGUDtJQigdpKEUDtJQigsaShGW+1Y11vwBCEm/D7s6mO9RzrY8O47u6UOT7Opk+Knaf8AUrvH51sfa/eP9rh0FpunHVC7DttLwIO5kPusvUZhZMdsdum0als0vW9eqs9mxkE0GNxaUVtbawStASzNuAAnYiZnUOTMRG5cpqlrS+ksbdsAphKqwEUj1nZm3WNy3I2Q7d/ZZ5HGnDWvV5n/AE8MHIjNa3T4j/bspVWCAgICAgIGPjsYlCGy07KjxJPUAOsnlOxEzOocmdd5cNpPSD4p9qz1UBzSviF+83vP8B1czo4cEU7z5Ucuabdo8MaWHgQEBAidp2HEDtJQjKB2k4RlA7SUIoHaShGUDtJQ4gdpKEWO7SUIyhdpOEZY7tJQigdpKEZRmdcZmh9K3YO0X4dthxuOe9WHusOsTw5HHpnrq37vbDnvhtuq5tDa8YW/CNirGFJqyFqNvIY8Nn3werLunzmXi5MeT3cx3+n4t7HyKXp177fX8FXa4a126RsyOdeHUno6/k782+Xxm3w+FGGOq3zfZkcvlzlnpr8v3dr6GsNlRfb71ir4Kuf+aZ3tS282vSF/2dXWLfrKxJmr5AQEBAQIsTiFqRrLCFRQSSeoCBwek9INirOkfNUH7Os/ZHvH75+GeXPPSwYeiNz5UM2XrnUeGNLDwICAgfDtOw4gdpKHJQO0lCLHdpKEZQO0lCMoHaThFA7SUIoHaShGUDtJRCKB2koRlA7ScQjKEmdceQEBlGo3s3OtEC7vRbh9jRlTHjY1z/xlV+CifL823VntP/ez6LiV6cNYdbKqyQEBAQEDidY9J/SLOjQ/U1sR2PYDvPcp3Dtz5CXeNi/vn9FTkZP7YauXVRh47StNH7RwD7o9ZvyiIibTqO5MxEbk0XpJMShevaGRyIbIEcswD1idtWazqXItFo3DMnHXyzRAgdpKEUDtJwigdpKEZQO0lEIzLEfEpw2lz7xO9VY8yamfEIHxK+8vmJ2LVnxKM1tHmEbPnw3z1iHnMoXaShxA7SUIyx3aShFCxkkXzAQEBAEwP0NqthxVgsPWMt1NXDfxUEn4z5DJbqtNvWX1NK9NYhtZBIgICAgaLW7Sww1OzthHszUMTlsr9t/Abh2kT0xU67aeeS/TXassXrRTWNmkG3LcMvVQZcN54+Am1TBe3iNR+LJvmpXzLQ43T1924v0a+7V6vm3Ey1Ti1j5u/wBla3JtPy9msAylmIiI1DwmZmdyztDaROGtD/YOS2D7vPvHHznhycXVXceYe2DJ0zqfErBDggEHMEZgjrHOZ8LyJ2koclA7SUIviil7m6OlGtf3V6u0k7lHaTI5MtMcfFKVMdr/ACw6TR+o7NkcTbs/cpy8i7D5Ad8o5OdafljS3Th1j5u7f4XVjCV8KEYjrs+sPm2cqWy3t5lZrjrXxDaVUIm5VVR90AfKQTevWrDIgEdoBga3G6t4S79ph6ieaqEPmuRk65LV+WdI2pW3mNuW0t6NK2zbC2vWfct+sTwb2h4ky7i9o5a/N3U8nAx2+Xsr7Tmg8TgjliKig6nHrVt3OPkcjNbBy8WbtE9/SWZm42TF3mO3q0ztLiq+ICAgICB6q7RC+8VXxJyHznnmnWO0/gnijd4j8V36m43Y/sZ9kAtV3D26/DPMdhPKfNcnF0zuPEvoMGTqjUurlZYICBzumtdcFhM1e0WWD+7pysYHkcty+JE98XGy5flr/DxycjHj+aXBaZ9J+ItzXDVrhl6mb62zv4bK/GaeL2VHnJP6R/LOy+0p8Uj93E43F2Xv0l9j3P71jFz3DPgOwTTx4MeP5KxChkzZMnzShnq8iAgIHT6q6T3fR3O8ZmsnrHWnh1dndM/Pj6LbjxK9hydVdT5hvXaecPSWfoPQVmMO1ma6Ad75b3y4rX/Vw7+qpn5UU+GvlZw8fq+K3h3+j8BXh06OlAi9nEnmx4k9pmbMzM7lfiIiNQyZx0gICAgIEWJw6Wqa7FWxGGTK4DKRyIMb0Kt109HhpDYnAhnrGZenezKOJNfWw+7x5ZzX4ntGY1TL+/8ALL5XAifix/t/Cu5txO+8MiY0QEBAQMzQ1W3iaV/4it+X1v0lflTrH+z348busXpGQiyv20IZerMjq7iMx4zLyU66zDRpbpttYmExC21ram9XUMO4zJaaaBXmturOlcQSUxaXVf7pc8NkOWQzD/vNLvFzYMf9Sm59fP8ApU5GLNf5L6j0/wCVbaT0LiMJ/wDIosqHvFfU/ON3xm5i5eHJ2rb9PDHycXLT5o/+sAGWVcgICAgIH1W5UhlOywIIPIyN6ReupSpaazuFk6m4MaSO2fVpQgWgHeXyz6IdnAk8iOe7C5WacfwR5bPGxRf4/os6qsKoVQFUAAAbgAOAAmY0H1AQEBAQEBAQK4181+6PawmBbOzetlwyITqKpzbjv6u/hpcLgzl+O/y/dQ5fMjH8NPP2VWZvxERGoYkzMzuSdcICAgbnVKvaxQPuo5+Q/WU+ZPasLXFjvMu4lNbdNqZis0soPFG2l/A+/LwYP8JmcmnTf82hgtun5Okng9iB4RnuO8QKg9LNVFeIqrpqrrfYZ7GRQpO0clBy/C02fZMWnqnfbwyvaU1jpjXdwk2WSQEBAQPtFh102pGnjgMSGY/UWZLcOQ+zYO1SfLOZ3P4/vadUeY+y9ws/u79M+JXijAgEHMEAgjrB4GfPNx7AQEBAQEDwnLedw7YFVa+a/G3awuBbKvhZcu4tzWs9S/e6+rnNfhez+r48kdvpHr+bM5fO6fgxz3+sq53Dsm2xwuOY843BqTbHMSPXWPrCUUtP0eqc+G/u3znvcf8AlH7u+6v6T+z6WtjwVz3KT+kj7/H/AJQ77nJ/jL7XC2HhXaf3G/0nP/Ixf5O+4yejpNTsG6Pa7oyerWq7QK572LZZ/uynyMlb2jp+i3gxzSs7dRPF6thq9iOjxdfKwPWe/LbX4pl4yryq7rv0WeNbVtO6meukBAob0hYo26TxB6lZK17kRQf4tqfR+za6wRPrM/wwfaFt5pj0c7L6kQEBA+lECZBI7SZCLIylC0PRnp/bT6FafXrGdRJ9qv3O9d3gRynz/O4/u79UeJbfDz9demfMO7lFcICAgICBDjMKlyNVaoethkyngRyPZA1SaoaPH/4sL41IfmJ6e+yf5T+8vP3VP8Y/ZkJq7g14YTCjupr/AKZGb2n6pdNY+jITRdC+zTSvdWg/SR2k0euGj0FaXqijo2CtkoHqWEL8G2D5z349tX/N4567o5sKOQmkoPZ1wzgICA6TYKuPsPW/5WBPwBnlmjdJh6Yp1eFj9IOcymk+4CB+ctOXbeKvfndcf4zPquHXpwUj8HzfKtvNafxYMsPAgIHoECVFnJdW/qjqrhbtG0fSKUsZ1awtvV/XYsPXXIjIEDj1T5jPnv761qzru+hw4a+5rW0b7MfSPo0rO/DXPWepbR0i/mGR+c9sftHLHzd3lfgY5+Xs5+zVjH4Kxbkr22rYMr0HpBu5rkGyI3EZcCZYty8Oak0t2eFeLlxW6q91n6E0muLoW5QVJzDKwIZHG5kIPIzItGp01IncbZ846QEBAQEBAQEDD0xh+lw9tfvI+XflmPjlOxOp25MbjSvqrNpQeYB8xNnzG2W+4cICAgfF65qw5q3ynJ8Ox5ZH+1Lc5kdLT6liyKTxuED81Ys52Oebv/MZ9bx/6Vfyh8zn/qW/OUU9XkQECRFnJdhMBu8JGZSfoLQFezhaFHAU1D+ET5G07mZfTxGoZ846QEBAQEBAQEBAQEAYFVUtkNnkWX8pI/SbOL5K/kysnzz+adXktI7fYM469gICBxHSGUNQu7l+gZUWXhED8141crbByssHkxn1vHneKv5Q+Zz/ANW35yhnq8iB9KIE6LIyknC7pCUoX1q7bt4ShudNX8onylo1Mw+mrO4iWxkXSAgICAgICAgICAgeE5QKirsz38yx/MSf1m3ijVK/lDIyT8c/mnV5PSO0qvI6d2lV5zSW33ODxjkM4HJfQG5GZ3XC/wBC+JWe5A/O2stHR4zEJyut+LEj4ET6jhW6sFZ/B87y66zWa2WlZ6BAmRZGUoZCLIylCdFkZdW/6OsV0mArU+1U1lZ7gxKfwss+b5VOnNaP+92/xrdWKsumld7kBAQEBAQEBAQEBA12sOL6DC3W8kbL8Teqo8yJKleq0Qja3TEyqqpsgByAE+g1pib2mV5zSW0qvI6d2lV5HTu0yvOaS2Xv6jc8j8pC3aJlKveYh1P+zy8hMbbV06eAgUb6TcH0WkrW6rRVYPyhG+KHzn0Psu+8PT6Sw/aNNZd+sOWmioJUWcl2GQiyMpQnRZGUk6LISlDtfRrpHo72w7bluXNf+YnV4rn+WZPtHH4v+jT4GTzT9VlzLaJAQEBAQEBAQEBAQOG9JOkwBXhAd5ItcfdGYQHvYE/uy9wMXVfq9FPmZNU6fVxSvNfTM2lV5HTu0qvOad2lV5HSW0yvI6d2y8AnS3VVe/Yg8FO238KmV+TPTjl74I3eFnTJaZAQKy9MuA3YfEgdbVN4jbXP8rTV9lZNZJp6x9mb7SpukW9J+6tEWbssaE6LISkyEWRlKE6LIylCdFkZSZNDMjB0Oy6kMrcmG8GeWSkXrNZeuO00tFoXDoHSq4uhbl3Hg68dhx7Snzz7iJ89ek0tNZblLxevVDYyCRAQEBA+bLAoLMQFAJJPAAcTAxtFaQTFUpiKszXYM1z3HLhv8p2YmJ1LkTExuGXOOkBAxtI45MPU91p2UQEk/IDmTwnYiZnUOTMRG5UrpDST4m577NzOc8s89kcFQHsE+iwYYxUirCzZveX6kavPXTz2lV5HSW0qvI6d2lV5zTu0yvI6S26TUfDdJiTYeFSHL8T7h47IbzmdzreK/qvcOvmzvpnrxAQNLrhon6ZgraQM32dpPxr6y/LLxnrhyTjyRePo88uOMlJrP1UNUMxnPq9xMbh81rXaWQiyMpQnRZGUk6LISknRZGUoZCLIyk3Gr+lnwdu2ubVtkLUH2h1MPvD48O6nysHvI3Hla4+b3c6nwtDCYpLkWytgyMMwR/7xmNMa7NWJ2mgICAgcF6WNPdDhxg6zlZeM2y4ioHf+YjLu2pf9n8f3uXc+I/7Clzs/u8eo8yn9EuN6TAGvrqtdfBsnH8xkfaFOnPP490uDfqwx+HZ20pLZA+LrVRS7kKqglixyAA3kkwKe111rOOs6OokYWs5r1dIw3dIRy45Dx7tzg8Pojrv5+zH5nK656K+Pu51XmhpR2mV5HSW0qvOad2lV5HSW0qvOad2lWyR07tZmpGA6HCB2GT3HpT3EAIPyhfMzB5GTryTLaw06KRDoJ4vUgICBSuvehfomNbZGVV2dqcsyfrE8Dv7mE3vZ+frx9E+Y+zF52HpydUeJ+7RosvSpp0WRlKE6LIylDIRZCUk6LIylCdFkZShtNDaTtwjbVWTKxzetvZbtHut2+ecqZ+PGTvHlZw55p2nw7zROm6cSMkOzYParfc48OsdozEzL0tSdWho1vW0bhspBIgRYrELUjWWEKiKWYnqAGZMD89awaWbG4mzEvu2z6q+6g3Ivl8SZ9TxMHucUV+v1/N85yc3vck2+n0dl6GsZs330k7nrRwO1CQfg48pne1qd62/OF72Zbtav6rYmO1Wu03pzD4KvpMRYEHUvtMx5Ko3mTx47ZJ6axuUL3rSN2nUKe1v10t0gejANOGB3Vg735NYevu4d83uJ7PjF8V+9vsxuVzZyfDTtH3c6rzQ0o7Sq8jpLaVXkdO7TK85pLaVXkdO7Sq8jp3bbau6O+mYhKOKe1Z2VrlteeYXxlTmZfd4+3mey1xcfXf8ACFxgTCbL2AgICBoddNBfTcMVXLpk9eo/eHFO5hmPI9U9uPmnFki0PLPijLSaqcVctxBBBIIO4gjcQRzBn0cWi0bhgzWYnUp0Wcl1kIsjKSdFkZdhOiyMpJ0WQShkIsjKUJRWDlzHAjMEHmCN4PdIWiLRqU6zMd4bfB6exFW7aF6jqt3N/wBwfqDKl+LWflnSzXkzHlt8PrZWf2tdtZ+6BaPArv8AhK9uNkj6PeuekuS9J2tiWUrhMM5O2Q125kIQeyhBAO87+5e2XPZ3Gm2TqtHaPuqc7kRXH01nvP2VnN9itzqjpkYHFpiGDMgDq4XLMqynhn25SpzsFs2Lpr52tcPNGLJu3h0umfShiLc1wta4dffY9K/llsr8ZSxeyvrkt+kfyt5PaX0pH7/w4fF4qy5zZc72ueLWMWPdmeA7JqY8VMcapGmbky3yTu07Qz0Qe5wPpXjTu0qvI6d2mV5HTu0qvOaS2lFkjPbvLsd1uahaDOFw/SWDK+7JmB4qv2E8t57SeU+d5Wb3uTcePo3uPh93TX1+rp5We5AQEBAQK59IOrvRucbSPUY/XAfZbqt7j19uR6zNLg8npn3dvH0UOZx9/HX9XIos1ZZsJ0WRlKE6LISknRZGUoZCLIylCdFkZSTASLpAixeIWpGsfcqgk+HV3zjquMViGtdrX9pzmezkPAZDwmrhx9FNfuzct+u20U9HmQEBAQEBA9BgSK85p3aVXnNO7dv6OdW/pVgxVy/UVMNgH+8sB/lUjz7jMf2hydf+qv6/w1ODx9/+y36fytqY7VICAgICAgfNlYZSrAMpBBB3gg7iDAq7WfV04KzaTM4Zz6jcdgn+7b9D4ceOvxOV1x0W8/dmcnj9M9VfDVIsuSqQnRZGUoTosjKTIRZCUk6iRSewEDk9cdIZlcOp3DJrO/7C/r5SxxsfVbqn6fd4ci/TXp9fs5qaCiQEBAQEBAQEBA6XUrVazSNu/NMMh+scbs+vo1+8fh5TP53MjDHTX5vsvcPiTlnqt8v3XjhMMlNa1VqERFCqo3AAcBPnpnc7luRGo1CWcdICAgICAgIEWJw6Woa7FDowyZWGYIgV1p/V18Gdtc7MOTufia8/sv2fe8+3U4/L6vhv5Z2fjdPxV8Naiy3KsyEWRlKE6LIyk+5wIGPpDFrRU1rcFHDmeAXxOUd57Qdo7yrm20uzOxzZiWJ7T+k1cdOisVZuS/XaZfEmgQEBAQEBAQEDqdTNTLdIMLH2qsKOL5ZF8vs1/wBXAd8zeZz4x/BTvb7f8r/F4U5Piv4+66sBgq8PWtVKLXWoyCqMh/5PbMCZmZ3LbiIiNQyJx0gICAgICAgICB4yggggEHcQd4I5QOQ0xqmVzswnDeTST/hk8PwndyylvDypr2t3hWy8eLd6+XP18Su8MpyZWGTKeRB3iX4vFo3ClNZrOpTQEBA1mn9GHE1BVbZZTtAH2WPIyVLdNos5evVWauFvpatijqVYcQfn2jtmnjyVvG4Z18c0nUo5NAgICAgICB91Vs7BEBd2OSqozJPIAcZG960jqtOoSpS151WNysnVL0a55XaQ4bitCnx+sYfyjxPVMTle0rX+HH2j1+v/AA1+NwIr8WTvPp9Fm11hQFUBVAyAAyAHICZTSfUBAQEBAQEBAQEBAQEDA0noirEj6xcmHB19V17m5dh3SVbzWdwjasWjUuYx+r19W9P7Qn3clsHep3N4eUuU5Uf3Kt+N/i1O2M9k5hhxVgVYfunfLVb1t4lXtWa+YfUkiQMLSmjK8Suy4yIz2WHtKezs7J2tprO4ctWLRqXD6T0bZhm2bBmp9lx7Lf6HsmhhzxftPaVHLhmnePDDnu8SAgIH1WhZgqgsx4KoLE9wEje9aRu06SrS1p1WNuy1f9HGKxGTYj+yVfeyaw9yfZ/e8pmZ/ala9scb/H6NDD7OtPfJOvwWdq9qzhsAuVCeufasf1rG726h2DITHy5r5Z3edtXHipjjVYbmeT0ICAgICAgICAgICAgICAgIGNjMBVeMrq0sHVtKCR2g8Qe6diZjw5MRPlpsTqnWf2VllXYfrV8m3/Ge1eRePrt5WwUlrrtWcSvsmm0dhao/lOY+M9o5frDyni+ksOzROJXjQ5/CyN/mnpHKo85492JidHWOpSzDXsp4g1Mw+El/5GP1c9xf0cVp3Vq7DZ2Cq/oOtnrZdj8R5dsvcfnUtMUtP6qWfh2rHVWP0aOaKiGBaer/AKNMM9dd919l6uqOFQCpcmGeRyJPXznz2T2lmntGobmP2fijvPd2+itB4bCDLD011c2CjaPe53nxMo3yWvO7TtdrStI1WNNjIJEBAQEBAQEBAQEBAQEBAQEBAQEBAQEBA8dQQQQCDuIO8EcsoFYa6ejrLaxGj13by9Hxzq/p8uU1eJ7RmnwZO8evozeVwYv8WPz6eqtCOo7iMwQdxBHEEc5uVtExuGPMTE6lePoyx3TaNqHXUXqP7pzX+ErPl+ZToz2j8fu+i4t+vDWXVSssEBAQEBAQEBAQEBAQEBAQEBAQEBAQEBAQEBA4/XPUarHZ3VZU4r3vs2djjn97j3y3xeZfBPbvHoq8ji0zR6T6tV6KUtw1mKwOIQ1WA127Ldo2CwI3Eequ8T19oXpltXJSfMa/ZDhUtjrOO30lYsz10gICAgICAgICAgICAgICAgICAgICAgICAgICBprv/sav+mu/xK4G5gICAgICAgICAgf/2Q==">
            <a:extLst>
              <a:ext uri="{FF2B5EF4-FFF2-40B4-BE49-F238E27FC236}">
                <a16:creationId xmlns:a16="http://schemas.microsoft.com/office/drawing/2014/main" id="{5A08C65B-FCF9-46A4-B4E0-6C13C2399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3322" name="Picture 14" descr="http://www.clker.com/cliparts/G/D/x/m/l/n/circular-arrow-in-blue-hues-mild-linear-fill-md.png">
            <a:extLst>
              <a:ext uri="{FF2B5EF4-FFF2-40B4-BE49-F238E27FC236}">
                <a16:creationId xmlns:a16="http://schemas.microsoft.com/office/drawing/2014/main" id="{F766AFE5-8AB0-413F-B9C1-FE284459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929188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 descr="http://schools.olatheschools.com/buildings/arborcreek/files/2013/09/Programmer-clipart1a.jpg">
            <a:extLst>
              <a:ext uri="{FF2B5EF4-FFF2-40B4-BE49-F238E27FC236}">
                <a16:creationId xmlns:a16="http://schemas.microsoft.com/office/drawing/2014/main" id="{C6E8C879-3FF1-444A-BEC5-4B8C3267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990600"/>
            <a:ext cx="204311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20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>
            <a:extLst>
              <a:ext uri="{FF2B5EF4-FFF2-40B4-BE49-F238E27FC236}">
                <a16:creationId xmlns:a16="http://schemas.microsoft.com/office/drawing/2014/main" id="{3D8BC3A2-9B56-42AB-8F73-15EB678E7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5" name="AutoShape 22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>
            <a:extLst>
              <a:ext uri="{FF2B5EF4-FFF2-40B4-BE49-F238E27FC236}">
                <a16:creationId xmlns:a16="http://schemas.microsoft.com/office/drawing/2014/main" id="{5A941F05-DC82-4BEE-92B1-F8FC087D8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6" name="AutoShape 24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>
            <a:extLst>
              <a:ext uri="{FF2B5EF4-FFF2-40B4-BE49-F238E27FC236}">
                <a16:creationId xmlns:a16="http://schemas.microsoft.com/office/drawing/2014/main" id="{AFEAED12-3DC7-4EFB-B5C6-8BD4A8D1D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3327" name="Picture 26" descr="http://thumbs.gograph.com/gg61818332.jpg">
            <a:extLst>
              <a:ext uri="{FF2B5EF4-FFF2-40B4-BE49-F238E27FC236}">
                <a16:creationId xmlns:a16="http://schemas.microsoft.com/office/drawing/2014/main" id="{FA359D05-C114-410B-B292-6B9D48A8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54158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8" descr="http://www.homemade-preschool.com/image-files/cpa-school-test-bw.png">
            <a:extLst>
              <a:ext uri="{FF2B5EF4-FFF2-40B4-BE49-F238E27FC236}">
                <a16:creationId xmlns:a16="http://schemas.microsoft.com/office/drawing/2014/main" id="{5D22CD96-D7D6-4268-AF4F-9633304F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2874963"/>
            <a:ext cx="1212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41869</TotalTime>
  <Words>549</Words>
  <Application>Microsoft Office PowerPoint</Application>
  <PresentationFormat>On-screen Show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Gill Sans</vt:lpstr>
      <vt:lpstr>Tahoma</vt:lpstr>
      <vt:lpstr>Times New Roman</vt:lpstr>
      <vt:lpstr>Wingdings</vt:lpstr>
      <vt:lpstr>2_Network</vt:lpstr>
      <vt:lpstr>Contact info</vt:lpstr>
      <vt:lpstr>Logistics</vt:lpstr>
      <vt:lpstr>Textbook</vt:lpstr>
      <vt:lpstr>How should we execute a project of moderate size (e.g. SE2030) for a small team?</vt:lpstr>
      <vt:lpstr>SE2030 Review: Software Life Cycle</vt:lpstr>
      <vt:lpstr>Curriculum Context</vt:lpstr>
      <vt:lpstr>Process Goals</vt:lpstr>
      <vt:lpstr>vs</vt:lpstr>
      <vt:lpstr>Practice vs Process</vt:lpstr>
      <vt:lpstr>Practice and Process Activities</vt:lpstr>
      <vt:lpstr>Course Goal</vt:lpstr>
      <vt:lpstr>Tools</vt:lpstr>
      <vt:lpstr>Tool Setup</vt:lpstr>
      <vt:lpstr>Review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SE-280 Lecture</dc:title>
  <dc:subject>Intro</dc:subject>
  <dc:creator>Dr. Mark Hornick</dc:creator>
  <cp:lastModifiedBy>Hornick, Mark</cp:lastModifiedBy>
  <cp:revision>889</cp:revision>
  <cp:lastPrinted>1601-01-01T00:00:00Z</cp:lastPrinted>
  <dcterms:created xsi:type="dcterms:W3CDTF">1999-09-06T21:32:20Z</dcterms:created>
  <dcterms:modified xsi:type="dcterms:W3CDTF">2020-03-20T18:49:05Z</dcterms:modified>
</cp:coreProperties>
</file>