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handoutMasterIdLst>
    <p:handoutMasterId r:id="rId14"/>
  </p:handoutMasterIdLst>
  <p:sldIdLst>
    <p:sldId id="346" r:id="rId2"/>
    <p:sldId id="347" r:id="rId3"/>
    <p:sldId id="332" r:id="rId4"/>
    <p:sldId id="335" r:id="rId5"/>
    <p:sldId id="338" r:id="rId6"/>
    <p:sldId id="339" r:id="rId7"/>
    <p:sldId id="340" r:id="rId8"/>
    <p:sldId id="337" r:id="rId9"/>
    <p:sldId id="341" r:id="rId10"/>
    <p:sldId id="342" r:id="rId11"/>
    <p:sldId id="344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89" autoAdjust="0"/>
  </p:normalViewPr>
  <p:slideViewPr>
    <p:cSldViewPr>
      <p:cViewPr varScale="1">
        <p:scale>
          <a:sx n="82" d="100"/>
          <a:sy n="82" d="100"/>
        </p:scale>
        <p:origin x="17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52" d="100"/>
          <a:sy n="52" d="100"/>
        </p:scale>
        <p:origin x="-1260" y="-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432126D-E7DC-49EA-BF7F-0C629B95A1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3B1D60-DEA4-44E9-9C70-F0DC072F53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7D9ADB9E-8060-46ED-9E06-07FBC1ABCD81}" type="datetime3">
              <a:rPr lang="en-US"/>
              <a:pPr>
                <a:defRPr/>
              </a:pPr>
              <a:t>24 March 2020</a:t>
            </a:fld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B0AF456-D900-4DC0-818E-AA89EA5806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3D97940-9BEA-44AF-9C14-94FE5230A1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BE60665-FF80-44AF-B2CE-22CC64076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>
            <a:extLst>
              <a:ext uri="{FF2B5EF4-FFF2-40B4-BE49-F238E27FC236}">
                <a16:creationId xmlns:a16="http://schemas.microsoft.com/office/drawing/2014/main" id="{5D87F382-CD32-440E-AAD7-9D96CE68BA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770051" name="Rectangle 3">
            <a:extLst>
              <a:ext uri="{FF2B5EF4-FFF2-40B4-BE49-F238E27FC236}">
                <a16:creationId xmlns:a16="http://schemas.microsoft.com/office/drawing/2014/main" id="{8BEFA597-7F18-448B-B09C-7439E4DC21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88362F3F-3B19-4F7A-9E84-668619AB60FE}" type="datetime1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770053" name="Rectangle 5">
            <a:extLst>
              <a:ext uri="{FF2B5EF4-FFF2-40B4-BE49-F238E27FC236}">
                <a16:creationId xmlns:a16="http://schemas.microsoft.com/office/drawing/2014/main" id="{F16D8203-2394-49DD-863B-9B7ADC3FEA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>
            <a:extLst>
              <a:ext uri="{FF2B5EF4-FFF2-40B4-BE49-F238E27FC236}">
                <a16:creationId xmlns:a16="http://schemas.microsoft.com/office/drawing/2014/main" id="{C8C498D9-4DB9-41A3-B1C6-97C934005C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>
            <a:extLst>
              <a:ext uri="{FF2B5EF4-FFF2-40B4-BE49-F238E27FC236}">
                <a16:creationId xmlns:a16="http://schemas.microsoft.com/office/drawing/2014/main" id="{C854ECC2-CCF9-4B45-933F-0CEAA4910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D812E1-F058-4853-8E7E-EFA41D862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F27DD1D0-BD5D-4E17-A181-03088A407D96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322D5C-EAFC-4DB0-8BE4-842D90C1B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FCE00F-48AB-43D7-A594-D29AFD9B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A2D7466-B4CC-4714-BACC-F2EDE4E1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3E84-CD78-4308-9690-902543998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8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5736B1-B686-47D2-8648-4FCF2D9BF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FD876C-B74F-4F98-909D-931DC2681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805A90-454E-4B91-A989-7B773F15E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449B2-1A72-4E47-9FBC-5234CCF1C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0DD5BA-E6C5-4A75-8F76-5B02D86CF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7AFF26-D592-4CF5-91AC-A10A05758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493F59-EDF9-4829-9B6F-52392AEB5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7413-7905-4020-8A9E-C8A20B47D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05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3316F-A880-45DB-B6D9-13A191ABF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B14EFD-D5A2-4A09-B1C6-5752C239D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5341C6-B385-4996-B9BD-583AD3CA7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D822-069B-4B28-A85E-C3E39BDF3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95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0CA8BB-419E-4AC2-94BD-E36C6580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E98240-9A10-4862-889E-219E7C21A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98F21D-7DA7-4A97-AFB6-AE96E72C7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6E31-759A-4567-BF1D-4AF1A048B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E80793-3694-41C5-8A2A-87AB93CB1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E4780E-5760-4CD9-9B75-70CB2BABD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0961C2C-DF2B-4E61-B657-FEE3D694D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5EA6-1327-4923-B47F-27C74087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C51BC-9326-4B60-AB29-A6D04B1B2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49AD9-FD34-4A28-90D2-93FB41EE7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67253D-BB80-40BF-AF13-A0E6296ED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DA9A-AA38-4B70-BB2A-2ECD7F35B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D982A6-977D-488C-8B72-3BE7216CC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9F3E95-20AB-491B-AF42-C3E1FB44C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C326ECF-54D2-4775-8A93-004D89DBF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A248-B2D9-4B8B-B99A-F2F6501DC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8A08E3-5A7E-400A-AEF1-9D93B5D56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F6CF4C-482A-4213-8F72-16D7A5636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4EDA48-261B-479D-9AC8-5E07BD6AC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A135-0FC1-488B-8697-CE6238E9A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FE1A9CE-D4B1-4239-A204-A9E79AC93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282FFE6-E171-496D-99D9-0994CF510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BB71769-8CC2-44FA-8873-38F6CE392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0714-2960-4832-A7C1-D43A7A38E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FDEBB-8EFE-4E94-8FFD-A3F24B6BD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82D9A-D729-4EDC-AB7D-4CA7918E4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792B3A1-B579-4513-872C-DC0254F16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FF53-E7AA-4378-A451-0A78C5762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04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A05A7-8AA6-4D58-A261-08AFA81C9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B7385E-9607-488E-8129-E8F9D22AB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578DAFA-3CF4-4EAB-BA09-83C284E50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510C-F596-48EB-81CA-589FAA4E8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53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CE5E94F3-1A14-42B3-9FDC-0D82F8906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498A82-C6B9-4F41-A2F8-A4014025E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5DF196-4C8E-4AC3-9727-BB160526E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>
            <a:extLst>
              <a:ext uri="{FF2B5EF4-FFF2-40B4-BE49-F238E27FC236}">
                <a16:creationId xmlns:a16="http://schemas.microsoft.com/office/drawing/2014/main" id="{42A2C38C-23BC-491A-82F8-6D6FCAD902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>
            <a:extLst>
              <a:ext uri="{FF2B5EF4-FFF2-40B4-BE49-F238E27FC236}">
                <a16:creationId xmlns:a16="http://schemas.microsoft.com/office/drawing/2014/main" id="{9D3D6A78-EC95-4312-8BC0-B0340DCAEA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76231" name="Rectangle 7">
            <a:extLst>
              <a:ext uri="{FF2B5EF4-FFF2-40B4-BE49-F238E27FC236}">
                <a16:creationId xmlns:a16="http://schemas.microsoft.com/office/drawing/2014/main" id="{37970B30-4F18-4AE1-8598-8D9A36FF6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A0B1215-EA79-4DBF-8591-4748DD2B4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0" descr="MSOE Logo">
            <a:extLst>
              <a:ext uri="{FF2B5EF4-FFF2-40B4-BE49-F238E27FC236}">
                <a16:creationId xmlns:a16="http://schemas.microsoft.com/office/drawing/2014/main" id="{49B33D05-EACA-4DBE-BA73-FB49FAF13C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EB49E94-78F0-42BD-AD64-5457BA6654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Scrum Process Framework</a:t>
            </a:r>
          </a:p>
        </p:txBody>
      </p:sp>
      <p:sp>
        <p:nvSpPr>
          <p:cNvPr id="4099" name="Footer Placeholder 3">
            <a:extLst>
              <a:ext uri="{FF2B5EF4-FFF2-40B4-BE49-F238E27FC236}">
                <a16:creationId xmlns:a16="http://schemas.microsoft.com/office/drawing/2014/main" id="{87718499-B259-476D-916E-433B7DDC0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100" name="Slide Number Placeholder 4">
            <a:extLst>
              <a:ext uri="{FF2B5EF4-FFF2-40B4-BE49-F238E27FC236}">
                <a16:creationId xmlns:a16="http://schemas.microsoft.com/office/drawing/2014/main" id="{62B64A4F-A9C2-4225-BCED-C463F6290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0E173-D693-4E54-A2FE-734BF7E2D69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CCB35E8-0DD8-40A2-A9EC-AFBC131A9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Sprint Tasks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7297162-BEF8-460A-B82E-3AE0AE92C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2443163"/>
            <a:ext cx="8229600" cy="2778125"/>
          </a:xfrm>
        </p:spPr>
        <p:txBody>
          <a:bodyPr/>
          <a:lstStyle/>
          <a:p>
            <a:r>
              <a:rPr lang="en-US" altLang="en-US"/>
              <a:t>The technical work that a development team performs in order to complete a PBI.</a:t>
            </a:r>
          </a:p>
          <a:p>
            <a:r>
              <a:rPr lang="en-US" altLang="en-US"/>
              <a:t>Each PBI likely requires 1 or more tasks to perform. Most tasks are defined to be small, representing no more than a few hours to a day or so of work.</a:t>
            </a: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7BC2B504-BB4F-4873-97C3-84C2217F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A23987ED-7CD9-41E5-9BA1-019E5B80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F3AF3-28E6-47C7-BE05-50D55E08FE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pic>
        <p:nvPicPr>
          <p:cNvPr id="13318" name="Picture 2" descr="D:\MyDocs\Documents\MSOE\Courses\SE2800\svn-archive\Visual Lexicon\Tasks.png">
            <a:extLst>
              <a:ext uri="{FF2B5EF4-FFF2-40B4-BE49-F238E27FC236}">
                <a16:creationId xmlns:a16="http://schemas.microsoft.com/office/drawing/2014/main" id="{DE92F85B-8391-4C90-880D-618207AD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yDocs\Documents\MSOE\Courses\SE2800\svn-archive\Visual Lexicon\Scrum Practices.png">
            <a:extLst>
              <a:ext uri="{FF2B5EF4-FFF2-40B4-BE49-F238E27FC236}">
                <a16:creationId xmlns:a16="http://schemas.microsoft.com/office/drawing/2014/main" id="{732CC52C-6988-4287-921B-F5FF469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350125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5EF7F0B5-0D53-41D4-896D-C7B5532AA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276600" cy="1477963"/>
          </a:xfrm>
        </p:spPr>
        <p:txBody>
          <a:bodyPr/>
          <a:lstStyle/>
          <a:p>
            <a:r>
              <a:rPr lang="en-US" altLang="en-US"/>
              <a:t>Summary of</a:t>
            </a:r>
            <a:br>
              <a:rPr lang="en-US" altLang="en-US"/>
            </a:br>
            <a:r>
              <a:rPr lang="en-US" altLang="en-US"/>
              <a:t>Scrum </a:t>
            </a:r>
            <a:br>
              <a:rPr lang="en-US" altLang="en-US"/>
            </a:br>
            <a:r>
              <a:rPr lang="en-US" altLang="en-US"/>
              <a:t>Practices</a:t>
            </a:r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4DBAAFC0-F766-4FF0-B0AD-DC9CB3B6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FE8EAC10-61A1-49FD-ACBA-32D3A005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CD2C3C-0163-4B5F-B1B2-861FD783315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943C656-C7ED-442E-A5C7-9EB55CD9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altLang="en-US"/>
              <a:t>What is Scrum?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62E60C0-BAF5-4DA7-A333-9F07AC4B6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860425"/>
            <a:ext cx="8229600" cy="5692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A framework for organizing and managing work</a:t>
            </a:r>
          </a:p>
          <a:p>
            <a:pPr marL="342900" lvl="1" indent="0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Values and Principles (guidance: Agile Manifesto)</a:t>
            </a:r>
          </a:p>
          <a:p>
            <a:pPr marL="342900" lvl="1" indent="0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B050"/>
                </a:solidFill>
              </a:rPr>
              <a:t>Best Practices (TBD by each organization)</a:t>
            </a:r>
          </a:p>
          <a:p>
            <a:pPr lvl="2"/>
            <a:r>
              <a:rPr lang="en-US" altLang="en-US" sz="1600"/>
              <a:t>Design</a:t>
            </a:r>
          </a:p>
          <a:p>
            <a:pPr lvl="2"/>
            <a:r>
              <a:rPr lang="en-US" altLang="en-US" sz="1600"/>
              <a:t>Coding</a:t>
            </a:r>
          </a:p>
          <a:p>
            <a:pPr lvl="2"/>
            <a:r>
              <a:rPr lang="en-US" altLang="en-US" sz="1600"/>
              <a:t>Reviews</a:t>
            </a:r>
          </a:p>
          <a:p>
            <a:pPr lvl="2"/>
            <a:r>
              <a:rPr lang="en-US" altLang="en-US" sz="1600"/>
              <a:t>RCS</a:t>
            </a:r>
          </a:p>
          <a:p>
            <a:pPr lvl="2"/>
            <a:r>
              <a:rPr lang="en-US" altLang="en-US" sz="1600"/>
              <a:t>*</a:t>
            </a:r>
            <a:r>
              <a:rPr lang="en-US" altLang="en-US" sz="1600" b="1"/>
              <a:t>Build</a:t>
            </a:r>
            <a:r>
              <a:rPr lang="en-US" altLang="en-US" sz="1600"/>
              <a:t> </a:t>
            </a:r>
          </a:p>
          <a:p>
            <a:pPr lvl="2"/>
            <a:r>
              <a:rPr lang="en-US" altLang="en-US" sz="1600"/>
              <a:t>*</a:t>
            </a:r>
            <a:r>
              <a:rPr lang="en-US" altLang="en-US" sz="1600" b="1"/>
              <a:t>Test</a:t>
            </a:r>
          </a:p>
          <a:p>
            <a:pPr lvl="2"/>
            <a:r>
              <a:rPr lang="en-US" altLang="en-US" sz="1600"/>
              <a:t>*</a:t>
            </a:r>
            <a:r>
              <a:rPr lang="en-US" altLang="en-US" sz="1600" b="1"/>
              <a:t>Doc</a:t>
            </a:r>
            <a:endParaRPr lang="en-US" altLang="en-US" sz="2100" b="1"/>
          </a:p>
          <a:p>
            <a:pPr marL="342900" lvl="1" indent="0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B0F0"/>
                </a:solidFill>
              </a:rPr>
              <a:t>Process (assisted by tools such as Jira)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Planning/Estimating (User Stories, Product Backlog etc)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Executing (Roles, Responsibilities, Sprints, Daily Scrum)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Measuring/Tracking/Predicting (Burndowns etc)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Evaluating/Improving/Optimizing (Reviews and Retrospectives)</a:t>
            </a:r>
          </a:p>
          <a:p>
            <a:pPr lvl="4"/>
            <a:endParaRPr lang="en-US" altLang="en-US" sz="1800"/>
          </a:p>
        </p:txBody>
      </p:sp>
      <p:sp>
        <p:nvSpPr>
          <p:cNvPr id="5124" name="Footer Placeholder 3">
            <a:extLst>
              <a:ext uri="{FF2B5EF4-FFF2-40B4-BE49-F238E27FC236}">
                <a16:creationId xmlns:a16="http://schemas.microsoft.com/office/drawing/2014/main" id="{6800E841-AE86-4E58-87B7-7AD3E7797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E93DB77E-F350-4EDE-A1DD-EB5BCB96B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8F7E7-53B7-40C8-AF9D-760FAA1AA73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A37D26-6676-41CD-9B03-8B768EB9C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 Backlog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C661A7E-1E22-4B3E-B297-BF46B33F8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86200"/>
            <a:ext cx="8229600" cy="1406525"/>
          </a:xfrm>
        </p:spPr>
        <p:txBody>
          <a:bodyPr/>
          <a:lstStyle/>
          <a:p>
            <a:r>
              <a:rPr lang="en-US" altLang="en-US"/>
              <a:t>A (prioritized?) inventory of yet-to-be-worked-on </a:t>
            </a:r>
            <a:r>
              <a:rPr lang="en-US" altLang="en-US" b="1"/>
              <a:t>Product Backlog Items </a:t>
            </a:r>
            <a:r>
              <a:rPr lang="en-US" altLang="en-US"/>
              <a:t>(</a:t>
            </a:r>
            <a:r>
              <a:rPr lang="en-US" altLang="en-US">
                <a:solidFill>
                  <a:srgbClr val="FF0000"/>
                </a:solidFill>
              </a:rPr>
              <a:t>PBIs</a:t>
            </a:r>
            <a:r>
              <a:rPr lang="en-US" altLang="en-US"/>
              <a:t>)</a:t>
            </a:r>
          </a:p>
          <a:p>
            <a:r>
              <a:rPr lang="en-US" altLang="en-US"/>
              <a:t>These comprise the features of the product to be built </a:t>
            </a:r>
            <a:r>
              <a:rPr lang="en-US" altLang="en-US" sz="2400"/>
              <a:t>(as well as other items to be discussed later)</a:t>
            </a:r>
            <a:endParaRPr lang="en-US" altLang="en-US"/>
          </a:p>
        </p:txBody>
      </p:sp>
      <p:sp>
        <p:nvSpPr>
          <p:cNvPr id="6148" name="Footer Placeholder 3">
            <a:extLst>
              <a:ext uri="{FF2B5EF4-FFF2-40B4-BE49-F238E27FC236}">
                <a16:creationId xmlns:a16="http://schemas.microsoft.com/office/drawing/2014/main" id="{DB45351C-5502-42A5-B169-1FE41D01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3B2C42B0-EF70-4C6C-A508-C63983F7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2F7CC4-69F7-4C3C-861A-7D5EB3F5B27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6150" name="Picture 2" descr="D:\MyDocs\Documents\MSOE\Courses\SE2800\svn-archive\Visual Lexicon\Portfolio Backlog.png">
            <a:extLst>
              <a:ext uri="{FF2B5EF4-FFF2-40B4-BE49-F238E27FC236}">
                <a16:creationId xmlns:a16="http://schemas.microsoft.com/office/drawing/2014/main" id="{842203E0-DE34-4694-BA95-73E01EF3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286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E233847-CF00-4577-9519-0EFF6ED41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7543800" cy="1295400"/>
          </a:xfrm>
        </p:spPr>
        <p:txBody>
          <a:bodyPr/>
          <a:lstStyle/>
          <a:p>
            <a:r>
              <a:rPr lang="en-US" altLang="en-US"/>
              <a:t>Roles:</a:t>
            </a:r>
            <a:br>
              <a:rPr lang="en-US" altLang="en-US"/>
            </a:br>
            <a:r>
              <a:rPr lang="en-US" altLang="en-US"/>
              <a:t>The</a:t>
            </a:r>
            <a:br>
              <a:rPr lang="en-US" altLang="en-US"/>
            </a:br>
            <a:r>
              <a:rPr lang="en-US" altLang="en-US"/>
              <a:t>Development</a:t>
            </a:r>
            <a:br>
              <a:rPr lang="en-US" altLang="en-US"/>
            </a:br>
            <a:r>
              <a:rPr lang="en-US" altLang="en-US"/>
              <a:t>Team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F3EC39F-C850-47D8-91D3-128B7F1FFF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altLang="en-US"/>
              <a:t>A self-organizing, cross-functional team of technical people who collectively are responsible for all of the work necessary to produce working, validated assets. </a:t>
            </a: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3229FE1-6A55-4907-949B-0B38874A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90D710DD-AB9F-4381-B817-BF0B78E6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F8A68C-1709-4762-9EEF-803EEE192C5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7174" name="Picture 2" descr="D:\MyDocs\Documents\MSOE\Courses\SE2800\svn-archive\Visual Lexicon\Development Team.png">
            <a:extLst>
              <a:ext uri="{FF2B5EF4-FFF2-40B4-BE49-F238E27FC236}">
                <a16:creationId xmlns:a16="http://schemas.microsoft.com/office/drawing/2014/main" id="{3F07661F-4DEA-4AFB-B087-9777C5EC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4286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307C0D1-E3E1-4B2D-AFD2-79607A960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Roles: Product Owner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383C18E-2C75-4B41-8722-9C49F66D3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953000" cy="4800600"/>
          </a:xfrm>
        </p:spPr>
        <p:txBody>
          <a:bodyPr/>
          <a:lstStyle/>
          <a:p>
            <a:r>
              <a:rPr lang="en-US" altLang="en-US"/>
              <a:t>The empowered central point of product leadership. One of the three roles on a Scrum team; the single voice of the stakeholder community to the Scrum team. The product owner defines what to do and in what order to do it.</a:t>
            </a:r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E6E1FB7F-53A8-4E7F-8116-6935E42B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FA403A07-DDB1-4386-B237-C1CDDFD1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67F0C4-F9CF-4784-8DE6-FEBAEC38684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8198" name="Picture 2" descr="D:\MyDocs\Documents\MSOE\Courses\SE2800\svn-archive\Visual Lexicon\Product owner.png">
            <a:extLst>
              <a:ext uri="{FF2B5EF4-FFF2-40B4-BE49-F238E27FC236}">
                <a16:creationId xmlns:a16="http://schemas.microsoft.com/office/drawing/2014/main" id="{37422777-416B-4002-B363-34AAAC2F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71600"/>
            <a:ext cx="38512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69D5643-4AC3-4F97-8F01-7320B4DEF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1295400"/>
          </a:xfrm>
        </p:spPr>
        <p:txBody>
          <a:bodyPr/>
          <a:lstStyle/>
          <a:p>
            <a:r>
              <a:rPr lang="en-US" altLang="en-US"/>
              <a:t>Project Manager?</a:t>
            </a:r>
            <a:br>
              <a:rPr lang="en-US" altLang="en-US"/>
            </a:br>
            <a:r>
              <a:rPr lang="en-US" altLang="en-US"/>
              <a:t>aka whip-cracker or MS Project jockey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648720D-F6A3-41A3-9CC4-0182A1C6B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667000"/>
            <a:ext cx="8229600" cy="2625725"/>
          </a:xfrm>
        </p:spPr>
        <p:txBody>
          <a:bodyPr/>
          <a:lstStyle/>
          <a:p>
            <a:r>
              <a:rPr lang="en-US" altLang="en-US"/>
              <a:t>Found in traditional projects</a:t>
            </a:r>
          </a:p>
          <a:p>
            <a:r>
              <a:rPr lang="en-US" altLang="en-US"/>
              <a:t>Scrum has no formal concept of a project manager. The project manager is mentioned in the context of Scrum for comparative, or illustrative purposes only. </a:t>
            </a:r>
          </a:p>
        </p:txBody>
      </p:sp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168EFEB1-B41D-4010-B041-037FD79C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E7022D55-5814-4A29-9936-91BD7575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A977C6-44FB-4289-BF4B-90CC57CE357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EDCD649-80FE-4CDC-AA69-B9D1F76BE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Role: Scrum Master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C693DB4-ADD6-41BF-9270-C26D8DFE9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5029200" cy="4411662"/>
          </a:xfrm>
        </p:spPr>
        <p:txBody>
          <a:bodyPr/>
          <a:lstStyle/>
          <a:p>
            <a:r>
              <a:rPr lang="en-US" altLang="en-US" sz="2400"/>
              <a:t>Coach, facilitator, impediment remover, and servant leader of the Scrum team. The ScrumMaster is one of the three roles on a Scrum team. The ScrumMaster provides process leadership and helps the Scrum team and the rest of the organization develop their own high-performance, organization-specific Scrum approach</a:t>
            </a:r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775A7588-ECFD-414B-B0E5-4378F940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1B5D765A-462D-4468-8154-40321B1C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2F543A-A887-42E7-A817-E1209FF589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pic>
        <p:nvPicPr>
          <p:cNvPr id="10246" name="Picture 2" descr="D:\MyDocs\Documents\MSOE\Courses\SE2800\svn-archive\Visual Lexicon\Scrum Master.png">
            <a:extLst>
              <a:ext uri="{FF2B5EF4-FFF2-40B4-BE49-F238E27FC236}">
                <a16:creationId xmlns:a16="http://schemas.microsoft.com/office/drawing/2014/main" id="{EBBE0B18-033A-4345-8F46-D269E77F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41776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241089-F5F1-45C6-A435-3A4504D78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Manager?</a:t>
            </a:r>
            <a:br>
              <a:rPr lang="en-US" altLang="en-US"/>
            </a:br>
            <a:r>
              <a:rPr lang="en-US" altLang="en-US"/>
              <a:t>aka “pointy-haired boss”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B057710-96E4-4A7D-912E-7BB9A3463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953000" cy="4419600"/>
          </a:xfrm>
        </p:spPr>
        <p:txBody>
          <a:bodyPr/>
          <a:lstStyle/>
          <a:p>
            <a:r>
              <a:rPr lang="en-US" altLang="en-US"/>
              <a:t>Line manager or reporting manager. </a:t>
            </a:r>
          </a:p>
          <a:p>
            <a:r>
              <a:rPr lang="en-US" altLang="en-US"/>
              <a:t>Members of development teams might report to functional managers. </a:t>
            </a:r>
            <a:br>
              <a:rPr lang="en-US" altLang="en-US"/>
            </a:br>
            <a:r>
              <a:rPr lang="en-US" altLang="en-US"/>
              <a:t>Expertise is generally in bean counting or spreadsheet &amp; powerpoint engineering.</a:t>
            </a:r>
          </a:p>
        </p:txBody>
      </p:sp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94BA482E-42BA-455B-AC67-34F0CD7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A697C01E-8650-47E0-A15D-8A81E47B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9EA1DB-B1BE-448F-86E6-12C6BF07AC6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pic>
        <p:nvPicPr>
          <p:cNvPr id="11270" name="Picture 2" descr="D:\MyDocs\Documents\MSOE\Courses\SE2800\svn-archive\Visual Lexicon\functional manager.png">
            <a:extLst>
              <a:ext uri="{FF2B5EF4-FFF2-40B4-BE49-F238E27FC236}">
                <a16:creationId xmlns:a16="http://schemas.microsoft.com/office/drawing/2014/main" id="{35A292BA-5501-4E61-B902-99B4214C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638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MyDocs\Documents\MSOE\Courses\SE2800\svn-archive\Visual Lexicon\dilbert-boss.jpg">
            <a:extLst>
              <a:ext uri="{FF2B5EF4-FFF2-40B4-BE49-F238E27FC236}">
                <a16:creationId xmlns:a16="http://schemas.microsoft.com/office/drawing/2014/main" id="{55D20EF2-C99C-43A9-A51D-8B556F0B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1524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9A7B667-7321-4364-87CD-D59D95C14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657600" cy="868362"/>
          </a:xfrm>
        </p:spPr>
        <p:txBody>
          <a:bodyPr/>
          <a:lstStyle/>
          <a:p>
            <a:r>
              <a:rPr lang="en-US" altLang="en-US"/>
              <a:t>Sprints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1794A2D-B1F7-4EF5-B7F0-AA434DBD80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1711325"/>
          </a:xfrm>
        </p:spPr>
        <p:txBody>
          <a:bodyPr/>
          <a:lstStyle/>
          <a:p>
            <a:r>
              <a:rPr lang="en-US" altLang="en-US" sz="2800"/>
              <a:t>The fixed period of time during which the development team performs the tasks necessary to complete the items selected from the Product Backlog during sprint planning.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Typically a timebox between one week and a calendar month during which the Scrum team is focused on incrementally producing a </a:t>
            </a:r>
            <a:r>
              <a:rPr lang="en-US" altLang="en-US" sz="2800" i="1"/>
              <a:t>potentially shippable</a:t>
            </a:r>
            <a:r>
              <a:rPr lang="en-US" altLang="en-US" sz="2800"/>
              <a:t> product increment that meets the Scrum team’s agreed-upon definition of </a:t>
            </a:r>
            <a:r>
              <a:rPr lang="en-US" altLang="en-US" sz="2800" b="1"/>
              <a:t>done</a:t>
            </a:r>
          </a:p>
          <a:p>
            <a:endParaRPr lang="en-US" altLang="en-US"/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1950888B-C03D-4A20-824A-09F25818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43ACC9FE-6D49-460C-A153-C363005B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6816E6-98B8-41BF-8414-EB7A92E1D1F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pic>
        <p:nvPicPr>
          <p:cNvPr id="12294" name="Picture 2" descr="D:\MyDocs\Documents\MSOE\Courses\SE2800\svn-archive\Visual Lexicon\Sprint Execution.png">
            <a:extLst>
              <a:ext uri="{FF2B5EF4-FFF2-40B4-BE49-F238E27FC236}">
                <a16:creationId xmlns:a16="http://schemas.microsoft.com/office/drawing/2014/main" id="{F436FC92-97E2-408F-8951-E0CF52BC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28625"/>
            <a:ext cx="18653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22183</TotalTime>
  <Words>565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Times New Roman</vt:lpstr>
      <vt:lpstr>Tahoma</vt:lpstr>
      <vt:lpstr>2_Network</vt:lpstr>
      <vt:lpstr>The Scrum Process Framework</vt:lpstr>
      <vt:lpstr>What is Scrum?</vt:lpstr>
      <vt:lpstr>Product Backlog</vt:lpstr>
      <vt:lpstr>Roles: The Development Team</vt:lpstr>
      <vt:lpstr>Roles: Product Owner</vt:lpstr>
      <vt:lpstr>Project Manager? aka whip-cracker or MS Project jockey</vt:lpstr>
      <vt:lpstr>Role: Scrum Master</vt:lpstr>
      <vt:lpstr>Functional Manager? aka “pointy-haired boss”</vt:lpstr>
      <vt:lpstr>Sprints</vt:lpstr>
      <vt:lpstr>Sprint Tasks</vt:lpstr>
      <vt:lpstr>Summary of Scrum  Practices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SE-280 Lecture</dc:title>
  <dc:subject>Intro</dc:subject>
  <dc:creator>Dr. Mark Hornick</dc:creator>
  <cp:lastModifiedBy>Hornick, Mark</cp:lastModifiedBy>
  <cp:revision>862</cp:revision>
  <cp:lastPrinted>1601-01-01T00:00:00Z</cp:lastPrinted>
  <dcterms:created xsi:type="dcterms:W3CDTF">1999-09-06T21:32:20Z</dcterms:created>
  <dcterms:modified xsi:type="dcterms:W3CDTF">2020-03-24T21:23:30Z</dcterms:modified>
</cp:coreProperties>
</file>