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31"/>
  </p:notesMasterIdLst>
  <p:handoutMasterIdLst>
    <p:handoutMasterId r:id="rId32"/>
  </p:handoutMasterIdLst>
  <p:sldIdLst>
    <p:sldId id="344" r:id="rId2"/>
    <p:sldId id="388" r:id="rId3"/>
    <p:sldId id="389" r:id="rId4"/>
    <p:sldId id="354" r:id="rId5"/>
    <p:sldId id="356" r:id="rId6"/>
    <p:sldId id="355" r:id="rId7"/>
    <p:sldId id="366" r:id="rId8"/>
    <p:sldId id="395" r:id="rId9"/>
    <p:sldId id="390" r:id="rId10"/>
    <p:sldId id="391" r:id="rId11"/>
    <p:sldId id="392" r:id="rId12"/>
    <p:sldId id="358" r:id="rId13"/>
    <p:sldId id="376" r:id="rId14"/>
    <p:sldId id="375" r:id="rId15"/>
    <p:sldId id="371" r:id="rId16"/>
    <p:sldId id="372" r:id="rId17"/>
    <p:sldId id="373" r:id="rId18"/>
    <p:sldId id="378" r:id="rId19"/>
    <p:sldId id="379" r:id="rId20"/>
    <p:sldId id="365" r:id="rId21"/>
    <p:sldId id="377" r:id="rId22"/>
    <p:sldId id="380" r:id="rId23"/>
    <p:sldId id="381" r:id="rId24"/>
    <p:sldId id="382" r:id="rId25"/>
    <p:sldId id="383" r:id="rId26"/>
    <p:sldId id="384" r:id="rId27"/>
    <p:sldId id="385" r:id="rId28"/>
    <p:sldId id="386" r:id="rId29"/>
    <p:sldId id="387" r:id="rId3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5600AC"/>
    <a:srgbClr val="9A0075"/>
    <a:srgbClr val="340068"/>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556" autoAdjust="0"/>
    <p:restoredTop sz="94643" autoAdjust="0"/>
  </p:normalViewPr>
  <p:slideViewPr>
    <p:cSldViewPr>
      <p:cViewPr varScale="1">
        <p:scale>
          <a:sx n="64" d="100"/>
          <a:sy n="64" d="100"/>
        </p:scale>
        <p:origin x="-108"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27"/>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16" tIns="46557" rIns="93116" bIns="46557" numCol="1" anchor="t" anchorCtr="0" compatLnSpc="1">
            <a:prstTxWarp prst="textNoShape">
              <a:avLst/>
            </a:prstTxWarp>
          </a:bodyPr>
          <a:lstStyle>
            <a:lvl1pPr defTabSz="931887">
              <a:defRPr sz="1200">
                <a:latin typeface="Tahoma" pitchFamily="34" charset="0"/>
              </a:defRPr>
            </a:lvl1pPr>
          </a:lstStyle>
          <a:p>
            <a:pPr>
              <a:defRPr/>
            </a:pPr>
            <a:r>
              <a:rPr lang="en-US" smtClean="0"/>
              <a:t>SE-2811</a:t>
            </a:r>
            <a:endParaRPr lang="en-US"/>
          </a:p>
        </p:txBody>
      </p:sp>
      <p:sp>
        <p:nvSpPr>
          <p:cNvPr id="33795" name="Rectangle 3"/>
          <p:cNvSpPr>
            <a:spLocks noGrp="1" noChangeArrowheads="1"/>
          </p:cNvSpPr>
          <p:nvPr>
            <p:ph type="dt" sz="quarter" idx="1"/>
          </p:nvPr>
        </p:nvSpPr>
        <p:spPr bwMode="auto">
          <a:xfrm>
            <a:off x="3973513" y="0"/>
            <a:ext cx="3036887" cy="463550"/>
          </a:xfrm>
          <a:prstGeom prst="rect">
            <a:avLst/>
          </a:prstGeom>
          <a:noFill/>
          <a:ln w="9525">
            <a:noFill/>
            <a:miter lim="800000"/>
            <a:headEnd/>
            <a:tailEnd/>
          </a:ln>
          <a:effectLst/>
        </p:spPr>
        <p:txBody>
          <a:bodyPr vert="horz" wrap="square" lIns="93116" tIns="46557" rIns="93116" bIns="46557" numCol="1" anchor="t" anchorCtr="0" compatLnSpc="1">
            <a:prstTxWarp prst="textNoShape">
              <a:avLst/>
            </a:prstTxWarp>
          </a:bodyPr>
          <a:lstStyle>
            <a:lvl1pPr algn="r" defTabSz="931887">
              <a:defRPr sz="1200">
                <a:latin typeface="Tahoma" pitchFamily="34" charset="0"/>
              </a:defRPr>
            </a:lvl1pPr>
          </a:lstStyle>
          <a:p>
            <a:pPr>
              <a:defRPr/>
            </a:pPr>
            <a:fld id="{A61E8E6C-6D24-4541-A204-E23D626B8FEC}" type="datetime3">
              <a:rPr lang="en-US"/>
              <a:pPr>
                <a:defRPr/>
              </a:pPr>
              <a:t>15 March 2012</a:t>
            </a:fld>
            <a:endParaRPr lang="en-US"/>
          </a:p>
        </p:txBody>
      </p:sp>
      <p:sp>
        <p:nvSpPr>
          <p:cNvPr id="33796" name="Rectangle 4"/>
          <p:cNvSpPr>
            <a:spLocks noGrp="1" noChangeArrowheads="1"/>
          </p:cNvSpPr>
          <p:nvPr>
            <p:ph type="ftr" sz="quarter" idx="2"/>
          </p:nvPr>
        </p:nvSpPr>
        <p:spPr bwMode="auto">
          <a:xfrm>
            <a:off x="0" y="8832850"/>
            <a:ext cx="3036888" cy="463550"/>
          </a:xfrm>
          <a:prstGeom prst="rect">
            <a:avLst/>
          </a:prstGeom>
          <a:noFill/>
          <a:ln w="9525">
            <a:noFill/>
            <a:miter lim="800000"/>
            <a:headEnd/>
            <a:tailEnd/>
          </a:ln>
          <a:effectLst/>
        </p:spPr>
        <p:txBody>
          <a:bodyPr vert="horz" wrap="square" lIns="93116" tIns="46557" rIns="93116" bIns="46557" numCol="1" anchor="b" anchorCtr="0" compatLnSpc="1">
            <a:prstTxWarp prst="textNoShape">
              <a:avLst/>
            </a:prstTxWarp>
          </a:bodyPr>
          <a:lstStyle>
            <a:lvl1pPr defTabSz="931887">
              <a:defRPr sz="1200">
                <a:latin typeface="Tahoma" pitchFamily="34" charset="0"/>
              </a:defRPr>
            </a:lvl1pPr>
          </a:lstStyle>
          <a:p>
            <a:pPr>
              <a:defRPr/>
            </a:pPr>
            <a:r>
              <a:rPr lang="en-US"/>
              <a:t>Dr. Mark L. Hornick</a:t>
            </a:r>
          </a:p>
        </p:txBody>
      </p:sp>
      <p:sp>
        <p:nvSpPr>
          <p:cNvPr id="33797" name="Rectangle 5"/>
          <p:cNvSpPr>
            <a:spLocks noGrp="1" noChangeArrowheads="1"/>
          </p:cNvSpPr>
          <p:nvPr>
            <p:ph type="sldNum" sz="quarter" idx="3"/>
          </p:nvPr>
        </p:nvSpPr>
        <p:spPr bwMode="auto">
          <a:xfrm>
            <a:off x="3973513" y="8832850"/>
            <a:ext cx="3036887" cy="463550"/>
          </a:xfrm>
          <a:prstGeom prst="rect">
            <a:avLst/>
          </a:prstGeom>
          <a:noFill/>
          <a:ln w="9525">
            <a:noFill/>
            <a:miter lim="800000"/>
            <a:headEnd/>
            <a:tailEnd/>
          </a:ln>
          <a:effectLst/>
        </p:spPr>
        <p:txBody>
          <a:bodyPr vert="horz" wrap="square" lIns="93116" tIns="46557" rIns="93116" bIns="46557" numCol="1" anchor="b" anchorCtr="0" compatLnSpc="1">
            <a:prstTxWarp prst="textNoShape">
              <a:avLst/>
            </a:prstTxWarp>
          </a:bodyPr>
          <a:lstStyle>
            <a:lvl1pPr algn="r" defTabSz="931887">
              <a:defRPr sz="1200">
                <a:latin typeface="Tahoma" pitchFamily="34" charset="0"/>
              </a:defRPr>
            </a:lvl1pPr>
          </a:lstStyle>
          <a:p>
            <a:pPr>
              <a:defRPr/>
            </a:pPr>
            <a:fld id="{D76CBB30-D973-4C99-9E92-90D6461902A5}"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0" y="0"/>
            <a:ext cx="3068638" cy="442913"/>
          </a:xfrm>
          <a:prstGeom prst="rect">
            <a:avLst/>
          </a:prstGeom>
          <a:noFill/>
          <a:ln w="9525">
            <a:noFill/>
            <a:miter lim="800000"/>
            <a:headEnd/>
            <a:tailEnd/>
          </a:ln>
          <a:effectLst/>
        </p:spPr>
        <p:txBody>
          <a:bodyPr vert="horz" wrap="square" lIns="88118" tIns="44059" rIns="88118" bIns="44059" numCol="1" anchor="t" anchorCtr="0" compatLnSpc="1">
            <a:prstTxWarp prst="textNoShape">
              <a:avLst/>
            </a:prstTxWarp>
          </a:bodyPr>
          <a:lstStyle>
            <a:lvl1pPr>
              <a:defRPr sz="1200" b="1">
                <a:latin typeface="Times New Roman" pitchFamily="18" charset="0"/>
              </a:defRPr>
            </a:lvl1pPr>
          </a:lstStyle>
          <a:p>
            <a:pPr>
              <a:defRPr/>
            </a:pPr>
            <a:r>
              <a:rPr lang="en-US" smtClean="0"/>
              <a:t>SE-2811</a:t>
            </a:r>
            <a:endParaRPr lang="en-US"/>
          </a:p>
        </p:txBody>
      </p:sp>
      <p:sp>
        <p:nvSpPr>
          <p:cNvPr id="770051" name="Rectangle 3"/>
          <p:cNvSpPr>
            <a:spLocks noGrp="1" noChangeArrowheads="1"/>
          </p:cNvSpPr>
          <p:nvPr>
            <p:ph type="dt" idx="1"/>
          </p:nvPr>
        </p:nvSpPr>
        <p:spPr bwMode="auto">
          <a:xfrm>
            <a:off x="3944938" y="0"/>
            <a:ext cx="3065462" cy="442913"/>
          </a:xfrm>
          <a:prstGeom prst="rect">
            <a:avLst/>
          </a:prstGeom>
          <a:noFill/>
          <a:ln w="9525">
            <a:noFill/>
            <a:miter lim="800000"/>
            <a:headEnd/>
            <a:tailEnd/>
          </a:ln>
          <a:effectLst/>
        </p:spPr>
        <p:txBody>
          <a:bodyPr vert="horz" wrap="square" lIns="88118" tIns="44059" rIns="88118" bIns="44059" numCol="1" anchor="t" anchorCtr="0" compatLnSpc="1">
            <a:prstTxWarp prst="textNoShape">
              <a:avLst/>
            </a:prstTxWarp>
          </a:bodyPr>
          <a:lstStyle>
            <a:lvl1pPr algn="r">
              <a:defRPr sz="1200" b="1">
                <a:latin typeface="Times New Roman" pitchFamily="18" charset="0"/>
              </a:defRPr>
            </a:lvl1pPr>
          </a:lstStyle>
          <a:p>
            <a:pPr>
              <a:defRPr/>
            </a:pPr>
            <a:fld id="{D3F2A962-B96F-47C0-995A-C71AEE412747}" type="datetime1">
              <a:rPr lang="en-US"/>
              <a:pPr>
                <a:defRPr/>
              </a:pPr>
              <a:t>3/15/2012</a:t>
            </a:fld>
            <a:endParaRPr lang="en-US"/>
          </a:p>
        </p:txBody>
      </p:sp>
      <p:sp>
        <p:nvSpPr>
          <p:cNvPr id="770053" name="Rectangle 5"/>
          <p:cNvSpPr>
            <a:spLocks noGrp="1" noChangeArrowheads="1"/>
          </p:cNvSpPr>
          <p:nvPr>
            <p:ph type="body" sz="quarter" idx="3"/>
          </p:nvPr>
        </p:nvSpPr>
        <p:spPr bwMode="auto">
          <a:xfrm>
            <a:off x="949325" y="4427538"/>
            <a:ext cx="5111750" cy="4205287"/>
          </a:xfrm>
          <a:prstGeom prst="rect">
            <a:avLst/>
          </a:prstGeom>
          <a:noFill/>
          <a:ln w="9525">
            <a:noFill/>
            <a:miter lim="800000"/>
            <a:headEnd/>
            <a:tailEnd/>
          </a:ln>
          <a:effectLst/>
        </p:spPr>
        <p:txBody>
          <a:bodyPr vert="horz" wrap="square" lIns="88118" tIns="44059" rIns="88118" bIns="440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0" y="8853488"/>
            <a:ext cx="3068638" cy="442912"/>
          </a:xfrm>
          <a:prstGeom prst="rect">
            <a:avLst/>
          </a:prstGeom>
          <a:noFill/>
          <a:ln w="9525">
            <a:noFill/>
            <a:miter lim="800000"/>
            <a:headEnd/>
            <a:tailEnd/>
          </a:ln>
          <a:effectLst/>
        </p:spPr>
        <p:txBody>
          <a:bodyPr vert="horz" wrap="square" lIns="88118" tIns="44059" rIns="88118" bIns="44059" numCol="1" anchor="b" anchorCtr="0" compatLnSpc="1">
            <a:prstTxWarp prst="textNoShape">
              <a:avLst/>
            </a:prstTxWarp>
          </a:bodyPr>
          <a:lstStyle>
            <a:lvl1pPr>
              <a:defRPr sz="1200" b="1">
                <a:latin typeface="Times New Roman" pitchFamily="18" charset="0"/>
              </a:defRPr>
            </a:lvl1pPr>
          </a:lstStyle>
          <a:p>
            <a:pPr>
              <a:defRPr/>
            </a:pPr>
            <a:r>
              <a:rPr lang="en-US"/>
              <a:t>Dr. Mark L. Hornick</a:t>
            </a:r>
          </a:p>
        </p:txBody>
      </p:sp>
      <p:sp>
        <p:nvSpPr>
          <p:cNvPr id="770055" name="Rectangle 7"/>
          <p:cNvSpPr>
            <a:spLocks noGrp="1" noChangeArrowheads="1"/>
          </p:cNvSpPr>
          <p:nvPr>
            <p:ph type="sldNum" sz="quarter" idx="5"/>
          </p:nvPr>
        </p:nvSpPr>
        <p:spPr bwMode="auto">
          <a:xfrm>
            <a:off x="3944938" y="8853488"/>
            <a:ext cx="3065462" cy="442912"/>
          </a:xfrm>
          <a:prstGeom prst="rect">
            <a:avLst/>
          </a:prstGeom>
          <a:noFill/>
          <a:ln w="9525">
            <a:noFill/>
            <a:miter lim="800000"/>
            <a:headEnd/>
            <a:tailEnd/>
          </a:ln>
          <a:effectLst/>
        </p:spPr>
        <p:txBody>
          <a:bodyPr vert="horz" wrap="square" lIns="88118" tIns="44059" rIns="88118" bIns="44059" numCol="1" anchor="b" anchorCtr="0" compatLnSpc="1">
            <a:prstTxWarp prst="textNoShape">
              <a:avLst/>
            </a:prstTxWarp>
          </a:bodyPr>
          <a:lstStyle>
            <a:lvl1pPr algn="r">
              <a:defRPr sz="1200" b="1">
                <a:latin typeface="Times New Roman" pitchFamily="18" charset="0"/>
              </a:defRPr>
            </a:lvl1pPr>
          </a:lstStyle>
          <a:p>
            <a:pPr>
              <a:defRPr/>
            </a:pPr>
            <a:fld id="{3F328DBB-7838-4ED6-8216-EE84E33FA50F}" type="slidenum">
              <a:rPr lang="en-US"/>
              <a:pPr>
                <a:defRPr/>
              </a:pPr>
              <a:t>‹#›</a:t>
            </a:fld>
            <a:endParaRPr lang="en-US"/>
          </a:p>
        </p:txBody>
      </p:sp>
      <p:pic>
        <p:nvPicPr>
          <p:cNvPr id="17415" name="Picture 8"/>
          <p:cNvPicPr>
            <a:picLocks noRot="1" noChangeAspect="1" noChangeArrowheads="1"/>
          </p:cNvPicPr>
          <p:nvPr/>
        </p:nvPicPr>
        <p:blipFill>
          <a:blip r:embed="rId2"/>
          <a:srcRect/>
          <a:stretch>
            <a:fillRect/>
          </a:stretch>
        </p:blipFill>
        <p:spPr bwMode="auto">
          <a:xfrm>
            <a:off x="1095375" y="663575"/>
            <a:ext cx="4819650" cy="3652838"/>
          </a:xfrm>
          <a:prstGeom prst="rect">
            <a:avLst/>
          </a:prstGeom>
          <a:noFill/>
          <a:ln w="9525">
            <a:solidFill>
              <a:srgbClr val="000000"/>
            </a:solidFill>
            <a:miter lim="800000"/>
            <a:headEnd/>
            <a:tailEnd/>
          </a:ln>
        </p:spPr>
      </p:pic>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D3F2A962-B96F-47C0-995A-C71AEE412747}" type="datetime1">
              <a:rPr lang="en-US" smtClean="0"/>
              <a:pPr>
                <a:defRPr/>
              </a:pPr>
              <a:t>3/15/2012</a:t>
            </a:fld>
            <a:endParaRPr lang="en-US"/>
          </a:p>
        </p:txBody>
      </p:sp>
      <p:sp>
        <p:nvSpPr>
          <p:cNvPr id="6" name="Footer Placeholder 5"/>
          <p:cNvSpPr>
            <a:spLocks noGrp="1"/>
          </p:cNvSpPr>
          <p:nvPr>
            <p:ph type="ftr" sz="quarter" idx="12"/>
          </p:nvPr>
        </p:nvSpPr>
        <p:spPr/>
        <p:txBody>
          <a:bodyPr/>
          <a:lstStyle/>
          <a:p>
            <a:pPr>
              <a:defRPr/>
            </a:pPr>
            <a:r>
              <a:rPr lang="en-US" smtClean="0"/>
              <a:t>Dr. Mark L. Hornick</a:t>
            </a:r>
            <a:endParaRPr lang="en-US"/>
          </a:p>
        </p:txBody>
      </p:sp>
      <p:sp>
        <p:nvSpPr>
          <p:cNvPr id="7" name="Slide Number Placeholder 6"/>
          <p:cNvSpPr>
            <a:spLocks noGrp="1"/>
          </p:cNvSpPr>
          <p:nvPr>
            <p:ph type="sldNum" sz="quarter" idx="13"/>
          </p:nvPr>
        </p:nvSpPr>
        <p:spPr/>
        <p:txBody>
          <a:bodyPr/>
          <a:lstStyle/>
          <a:p>
            <a:pPr>
              <a:defRPr/>
            </a:pPr>
            <a:fld id="{3F328DBB-7838-4ED6-8216-EE84E33FA50F}"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de-DE" altLang="en-US" smtClean="0"/>
              <a:t>SE-2811</a:t>
            </a: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A0FC3AD9-57E8-4F35-B41F-5815242FB157}"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de-DE" altLang="en-US" smtClean="0"/>
              <a:t>SE-2811</a:t>
            </a: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731AA7E5-76D9-4F33-9A1D-80AB47F0BF87}"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de-DE" altLang="en-US" smtClean="0"/>
              <a:t>SE-2811</a:t>
            </a: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469FD979-2B94-445E-B655-E86D1582FA85}"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de-DE" altLang="en-US" smtClean="0"/>
              <a:t>SE-2811</a:t>
            </a: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B476F2CE-D1F6-41B1-BC86-E588F45A0DE1}"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de-DE" altLang="en-US" smtClean="0"/>
              <a:t>SE-2811</a:t>
            </a: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5D48A98D-8035-404C-817A-FC5B87D41F09}"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de-DE" altLang="en-US" smtClean="0"/>
              <a:t>SE-2811</a:t>
            </a: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883F91C5-FD17-4A2F-A569-C2AF60EBFFF5}"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de-DE" altLang="en-US" smtClean="0"/>
              <a:t>SE-2811</a:t>
            </a: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ADFB3C68-8546-47D7-AC6A-BCABBEDAA495}"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de-DE" altLang="en-US" smtClean="0"/>
              <a:t>SE-2811</a:t>
            </a: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D8E593C6-0BE8-4EC4-9A00-88296781B477}"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de-DE" altLang="en-US" smtClean="0"/>
              <a:t>SE-2811</a:t>
            </a: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3A2A96C7-2ABF-4AEA-9D08-32A795F738E1}"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de-DE" altLang="en-US" smtClean="0"/>
              <a:t>SE-2811</a:t>
            </a: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473E52CE-2875-4923-8A49-EB6CA1617C23}"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de-DE" altLang="en-US" smtClean="0"/>
              <a:t>SE-2811</a:t>
            </a: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660195F2-49C6-47C1-B32B-8B3DED6A447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de-DE" altLang="en-US" smtClean="0"/>
              <a:t>SE-2811</a:t>
            </a:r>
            <a:endParaRPr lang="en-US" altLang="en-US"/>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6DAB1F9A-07E7-4C5D-8037-BD297D6E4D41}" type="slidenum">
              <a:rPr lang="en-US" altLang="en-US"/>
              <a:pPr>
                <a:defRPr/>
              </a:pPr>
              <a:t>‹#›</a:t>
            </a:fld>
            <a:endParaRPr lang="en-US" altLang="en-US"/>
          </a:p>
        </p:txBody>
      </p:sp>
      <p:pic>
        <p:nvPicPr>
          <p:cNvPr id="1032" name="Picture 40" descr="MSOE Logo"/>
          <p:cNvPicPr>
            <a:picLocks noChangeAspect="1" noChangeArrowheads="1"/>
          </p:cNvPicPr>
          <p:nvPr userDrawn="1"/>
        </p:nvPicPr>
        <p:blipFill>
          <a:blip r:embed="rId13"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dirty="0" smtClean="0"/>
              <a:t>Multi-threaded applications</a:t>
            </a:r>
          </a:p>
        </p:txBody>
      </p:sp>
      <p:sp>
        <p:nvSpPr>
          <p:cNvPr id="2051" name="Footer Placeholder 3"/>
          <p:cNvSpPr>
            <a:spLocks noGrp="1"/>
          </p:cNvSpPr>
          <p:nvPr>
            <p:ph type="ftr" sz="quarter" idx="11"/>
          </p:nvPr>
        </p:nvSpPr>
        <p:spPr>
          <a:noFill/>
        </p:spPr>
        <p:txBody>
          <a:bodyPr/>
          <a:lstStyle/>
          <a:p>
            <a:r>
              <a:rPr lang="en-US" altLang="en-US" smtClean="0"/>
              <a:t>SE-2811</a:t>
            </a:r>
            <a:endParaRPr lang="en-US" altLang="en-US" dirty="0" smtClean="0"/>
          </a:p>
        </p:txBody>
      </p:sp>
      <p:sp>
        <p:nvSpPr>
          <p:cNvPr id="2052" name="Slide Number Placeholder 4"/>
          <p:cNvSpPr>
            <a:spLocks noGrp="1"/>
          </p:cNvSpPr>
          <p:nvPr>
            <p:ph type="sldNum" sz="quarter" idx="12"/>
          </p:nvPr>
        </p:nvSpPr>
        <p:spPr>
          <a:noFill/>
        </p:spPr>
        <p:txBody>
          <a:bodyPr/>
          <a:lstStyle/>
          <a:p>
            <a:fld id="{0DD8F741-B63F-4F7A-AF2E-A112F40CDABA}" type="slidenum">
              <a:rPr lang="en-US" altLang="en-US" smtClean="0"/>
              <a:pPr/>
              <a:t>1</a:t>
            </a:fld>
            <a:endParaRPr lang="en-US" altLang="en-US" smtClean="0"/>
          </a:p>
        </p:txBody>
      </p:sp>
      <p:pic>
        <p:nvPicPr>
          <p:cNvPr id="2053" name="Picture 8" descr="C:\Documents and Settings\hornick\Local Settings\Temporary Internet Files\Content.IE5\PFYR14UO\MCj02907570000[1].wmf"/>
          <p:cNvPicPr>
            <a:picLocks noChangeAspect="1" noChangeArrowheads="1"/>
          </p:cNvPicPr>
          <p:nvPr/>
        </p:nvPicPr>
        <p:blipFill>
          <a:blip r:embed="rId3" cstate="print"/>
          <a:srcRect/>
          <a:stretch>
            <a:fillRect/>
          </a:stretch>
        </p:blipFill>
        <p:spPr bwMode="auto">
          <a:xfrm>
            <a:off x="5730875" y="3848100"/>
            <a:ext cx="2085975" cy="1858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3600" smtClean="0"/>
              <a:t>You already know how to create a multi-threaded app using Swing</a:t>
            </a:r>
          </a:p>
        </p:txBody>
      </p:sp>
      <p:sp>
        <p:nvSpPr>
          <p:cNvPr id="3" name="Content Placeholder 2"/>
          <p:cNvSpPr>
            <a:spLocks noGrp="1"/>
          </p:cNvSpPr>
          <p:nvPr>
            <p:ph idx="1"/>
          </p:nvPr>
        </p:nvSpPr>
        <p:spPr/>
        <p:txBody>
          <a:bodyPr/>
          <a:lstStyle/>
          <a:p>
            <a:pPr marL="514350" indent="-514350">
              <a:buFont typeface="+mj-lt"/>
              <a:buAutoNum type="arabicPeriod"/>
              <a:defRPr/>
            </a:pPr>
            <a:r>
              <a:rPr lang="en-US" sz="2800" dirty="0" smtClean="0">
                <a:solidFill>
                  <a:srgbClr val="5600AC"/>
                </a:solidFill>
              </a:rPr>
              <a:t>Create a </a:t>
            </a:r>
            <a:r>
              <a:rPr lang="en-US" sz="2800" dirty="0" err="1" smtClean="0">
                <a:solidFill>
                  <a:srgbClr val="5600AC"/>
                </a:solidFill>
              </a:rPr>
              <a:t>JFrame</a:t>
            </a:r>
            <a:r>
              <a:rPr lang="en-US" sz="2800" dirty="0" smtClean="0">
                <a:solidFill>
                  <a:srgbClr val="5600AC"/>
                </a:solidFill>
              </a:rPr>
              <a:t> window containing </a:t>
            </a:r>
            <a:r>
              <a:rPr lang="en-US" sz="2800" dirty="0" err="1" smtClean="0">
                <a:solidFill>
                  <a:srgbClr val="5600AC"/>
                </a:solidFill>
              </a:rPr>
              <a:t>JButtons</a:t>
            </a:r>
            <a:r>
              <a:rPr lang="en-US" sz="2800" dirty="0" smtClean="0">
                <a:solidFill>
                  <a:srgbClr val="5600AC"/>
                </a:solidFill>
              </a:rPr>
              <a:t>, </a:t>
            </a:r>
            <a:r>
              <a:rPr lang="en-US" sz="2800" dirty="0" err="1" smtClean="0">
                <a:solidFill>
                  <a:srgbClr val="5600AC"/>
                </a:solidFill>
              </a:rPr>
              <a:t>JTextField</a:t>
            </a:r>
            <a:r>
              <a:rPr lang="en-US" sz="2800" dirty="0" smtClean="0">
                <a:solidFill>
                  <a:srgbClr val="5600AC"/>
                </a:solidFill>
              </a:rPr>
              <a:t>, etc.</a:t>
            </a:r>
          </a:p>
          <a:p>
            <a:pPr marL="514350" indent="-514350">
              <a:buFont typeface="+mj-lt"/>
              <a:buAutoNum type="arabicPeriod"/>
              <a:defRPr/>
            </a:pPr>
            <a:r>
              <a:rPr lang="en-US" sz="2800" dirty="0" smtClean="0">
                <a:solidFill>
                  <a:srgbClr val="5600AC"/>
                </a:solidFill>
              </a:rPr>
              <a:t>Connect the </a:t>
            </a:r>
            <a:r>
              <a:rPr lang="en-US" sz="2800" dirty="0" err="1" smtClean="0">
                <a:solidFill>
                  <a:srgbClr val="5600AC"/>
                </a:solidFill>
              </a:rPr>
              <a:t>JButtons</a:t>
            </a:r>
            <a:r>
              <a:rPr lang="en-US" sz="2800" dirty="0" smtClean="0">
                <a:solidFill>
                  <a:srgbClr val="5600AC"/>
                </a:solidFill>
              </a:rPr>
              <a:t> etc to an </a:t>
            </a:r>
            <a:r>
              <a:rPr lang="en-US" sz="2800" dirty="0" err="1" smtClean="0">
                <a:solidFill>
                  <a:srgbClr val="5600AC"/>
                </a:solidFill>
              </a:rPr>
              <a:t>ActionListener</a:t>
            </a:r>
            <a:endParaRPr lang="en-US" sz="2800" dirty="0" smtClean="0">
              <a:solidFill>
                <a:srgbClr val="5600AC"/>
              </a:solidFill>
            </a:endParaRPr>
          </a:p>
          <a:p>
            <a:pPr marL="514350" indent="-514350">
              <a:buFont typeface="+mj-lt"/>
              <a:buAutoNum type="arabicPeriod"/>
              <a:defRPr/>
            </a:pPr>
            <a:r>
              <a:rPr lang="en-US" sz="2800" dirty="0" smtClean="0">
                <a:solidFill>
                  <a:srgbClr val="5600AC"/>
                </a:solidFill>
              </a:rPr>
              <a:t>Make the window visible</a:t>
            </a:r>
          </a:p>
          <a:p>
            <a:pPr marL="863600" lvl="1" indent="-514350">
              <a:defRPr/>
            </a:pPr>
            <a:r>
              <a:rPr lang="en-US" sz="2400" dirty="0" smtClean="0"/>
              <a:t>Once the window is visible, a second Thread is created</a:t>
            </a:r>
          </a:p>
          <a:p>
            <a:pPr marL="863600" lvl="1" indent="-514350">
              <a:defRPr/>
            </a:pPr>
            <a:r>
              <a:rPr lang="en-US" sz="2400" dirty="0" smtClean="0">
                <a:solidFill>
                  <a:srgbClr val="FF0000"/>
                </a:solidFill>
              </a:rPr>
              <a:t>All calls to </a:t>
            </a:r>
            <a:r>
              <a:rPr lang="en-US" sz="2400" dirty="0" err="1" smtClean="0">
                <a:solidFill>
                  <a:srgbClr val="FF0000"/>
                </a:solidFill>
              </a:rPr>
              <a:t>actionPerformed</a:t>
            </a:r>
            <a:r>
              <a:rPr lang="en-US" sz="2400" dirty="0" smtClean="0">
                <a:solidFill>
                  <a:srgbClr val="FF0000"/>
                </a:solidFill>
              </a:rPr>
              <a:t>() occur on the second Thread</a:t>
            </a:r>
          </a:p>
          <a:p>
            <a:pPr marL="1158875" lvl="2" indent="-514350">
              <a:defRPr/>
            </a:pPr>
            <a:r>
              <a:rPr lang="en-US" sz="2100" dirty="0" smtClean="0"/>
              <a:t>The </a:t>
            </a:r>
            <a:r>
              <a:rPr lang="en-US" sz="2100" b="1" i="1" dirty="0" smtClean="0"/>
              <a:t>Event-Dispatching Thread</a:t>
            </a:r>
          </a:p>
          <a:p>
            <a:pPr>
              <a:buFont typeface="Wingdings" pitchFamily="2" charset="2"/>
              <a:buNone/>
              <a:defRPr/>
            </a:pPr>
            <a:r>
              <a:rPr lang="en-US" sz="2800" dirty="0" smtClean="0"/>
              <a:t>	</a:t>
            </a:r>
            <a:endParaRPr lang="en-US" dirty="0"/>
          </a:p>
        </p:txBody>
      </p:sp>
      <p:sp>
        <p:nvSpPr>
          <p:cNvPr id="12292" name="Footer Placeholder 3"/>
          <p:cNvSpPr>
            <a:spLocks noGrp="1"/>
          </p:cNvSpPr>
          <p:nvPr>
            <p:ph type="ftr" sz="quarter" idx="11"/>
          </p:nvPr>
        </p:nvSpPr>
        <p:spPr>
          <a:noFill/>
        </p:spPr>
        <p:txBody>
          <a:bodyPr/>
          <a:lstStyle/>
          <a:p>
            <a:r>
              <a:rPr lang="en-US" altLang="en-US" dirty="0" smtClean="0"/>
              <a:t>SE-2811</a:t>
            </a:r>
          </a:p>
          <a:p>
            <a:r>
              <a:rPr lang="en-US" altLang="en-US" dirty="0" smtClean="0"/>
              <a:t>Dr. Mark L. Hornick</a:t>
            </a:r>
          </a:p>
        </p:txBody>
      </p:sp>
      <p:sp>
        <p:nvSpPr>
          <p:cNvPr id="12293" name="Slide Number Placeholder 4"/>
          <p:cNvSpPr>
            <a:spLocks noGrp="1"/>
          </p:cNvSpPr>
          <p:nvPr>
            <p:ph type="sldNum" sz="quarter" idx="12"/>
          </p:nvPr>
        </p:nvSpPr>
        <p:spPr>
          <a:noFill/>
        </p:spPr>
        <p:txBody>
          <a:bodyPr/>
          <a:lstStyle/>
          <a:p>
            <a:fld id="{8212CCB8-FAD1-4930-9CBD-A52E1D4C1403}" type="slidenum">
              <a:rPr lang="en-US" altLang="en-US" smtClean="0"/>
              <a:pPr/>
              <a:t>10</a:t>
            </a:fld>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4000" smtClean="0"/>
              <a:t>Using a Timer is fairly straighforward:</a:t>
            </a:r>
            <a:endParaRPr lang="en-US" sz="4000" smtClean="0">
              <a:solidFill>
                <a:schemeClr val="tx1"/>
              </a:solidFill>
            </a:endParaRPr>
          </a:p>
        </p:txBody>
      </p:sp>
      <p:sp>
        <p:nvSpPr>
          <p:cNvPr id="3" name="Content Placeholder 2"/>
          <p:cNvSpPr>
            <a:spLocks noGrp="1"/>
          </p:cNvSpPr>
          <p:nvPr>
            <p:ph idx="1"/>
          </p:nvPr>
        </p:nvSpPr>
        <p:spPr/>
        <p:txBody>
          <a:bodyPr/>
          <a:lstStyle/>
          <a:p>
            <a:pPr>
              <a:buFont typeface="Wingdings" pitchFamily="2" charset="2"/>
              <a:buNone/>
              <a:defRPr/>
            </a:pPr>
            <a:r>
              <a:rPr lang="en-US" sz="1800" b="1" dirty="0" smtClean="0">
                <a:solidFill>
                  <a:srgbClr val="5600AC"/>
                </a:solidFill>
                <a:latin typeface="Courier New" pitchFamily="49" charset="0"/>
                <a:cs typeface="Courier New" pitchFamily="49" charset="0"/>
              </a:rPr>
              <a:t>Timer </a:t>
            </a:r>
            <a:r>
              <a:rPr lang="en-US" sz="1800" b="1" dirty="0" err="1" smtClean="0">
                <a:solidFill>
                  <a:srgbClr val="5600AC"/>
                </a:solidFill>
                <a:latin typeface="Courier New" pitchFamily="49" charset="0"/>
                <a:cs typeface="Courier New" pitchFamily="49" charset="0"/>
              </a:rPr>
              <a:t>timer</a:t>
            </a:r>
            <a:r>
              <a:rPr lang="en-US" sz="1800" b="1" dirty="0" smtClean="0">
                <a:solidFill>
                  <a:srgbClr val="5600AC"/>
                </a:solidFill>
                <a:latin typeface="Courier New" pitchFamily="49" charset="0"/>
                <a:cs typeface="Courier New" pitchFamily="49" charset="0"/>
              </a:rPr>
              <a:t> = new Timer(</a:t>
            </a:r>
            <a:r>
              <a:rPr lang="en-US" sz="1800" b="1" dirty="0" err="1" smtClean="0">
                <a:solidFill>
                  <a:srgbClr val="5600AC"/>
                </a:solidFill>
                <a:latin typeface="Courier New" pitchFamily="49" charset="0"/>
                <a:cs typeface="Courier New" pitchFamily="49" charset="0"/>
              </a:rPr>
              <a:t>timeoutPeriod</a:t>
            </a:r>
            <a:r>
              <a:rPr lang="en-US" sz="1800" b="1" dirty="0" smtClean="0">
                <a:solidFill>
                  <a:srgbClr val="5600AC"/>
                </a:solidFill>
                <a:latin typeface="Courier New" pitchFamily="49" charset="0"/>
                <a:cs typeface="Courier New" pitchFamily="49" charset="0"/>
              </a:rPr>
              <a:t>, </a:t>
            </a:r>
            <a:r>
              <a:rPr lang="en-US" sz="1800" b="1" dirty="0" err="1" smtClean="0">
                <a:solidFill>
                  <a:srgbClr val="5600AC"/>
                </a:solidFill>
                <a:latin typeface="Courier New" pitchFamily="49" charset="0"/>
                <a:cs typeface="Courier New" pitchFamily="49" charset="0"/>
              </a:rPr>
              <a:t>eventHandler</a:t>
            </a:r>
            <a:r>
              <a:rPr lang="en-US" sz="1800" b="1" dirty="0" smtClean="0">
                <a:solidFill>
                  <a:srgbClr val="5600AC"/>
                </a:solidFill>
                <a:latin typeface="Courier New" pitchFamily="49" charset="0"/>
                <a:cs typeface="Courier New" pitchFamily="49" charset="0"/>
              </a:rPr>
              <a:t>);</a:t>
            </a:r>
          </a:p>
          <a:p>
            <a:pPr>
              <a:buFont typeface="Wingdings" pitchFamily="2" charset="2"/>
              <a:buNone/>
              <a:defRPr/>
            </a:pPr>
            <a:r>
              <a:rPr lang="en-US" sz="1800" b="1" dirty="0" err="1" smtClean="0">
                <a:solidFill>
                  <a:srgbClr val="5600AC"/>
                </a:solidFill>
                <a:latin typeface="Courier New" pitchFamily="49" charset="0"/>
                <a:cs typeface="Courier New" pitchFamily="49" charset="0"/>
              </a:rPr>
              <a:t>timer.start</a:t>
            </a:r>
            <a:r>
              <a:rPr lang="en-US" sz="1800" b="1" dirty="0" smtClean="0">
                <a:solidFill>
                  <a:srgbClr val="5600AC"/>
                </a:solidFill>
                <a:latin typeface="Courier New" pitchFamily="49" charset="0"/>
                <a:cs typeface="Courier New" pitchFamily="49" charset="0"/>
              </a:rPr>
              <a:t>();</a:t>
            </a:r>
          </a:p>
          <a:p>
            <a:pPr>
              <a:buFont typeface="Wingdings" pitchFamily="2" charset="2"/>
              <a:buNone/>
              <a:defRPr/>
            </a:pPr>
            <a:r>
              <a:rPr lang="en-US" sz="2400" dirty="0" smtClean="0">
                <a:solidFill>
                  <a:srgbClr val="C00000"/>
                </a:solidFill>
              </a:rPr>
              <a:t>The </a:t>
            </a:r>
            <a:r>
              <a:rPr lang="en-US" sz="2400" dirty="0" err="1" smtClean="0">
                <a:solidFill>
                  <a:srgbClr val="C00000"/>
                </a:solidFill>
              </a:rPr>
              <a:t>eventHandler</a:t>
            </a:r>
            <a:r>
              <a:rPr lang="en-US" sz="2400" dirty="0" smtClean="0">
                <a:solidFill>
                  <a:srgbClr val="C00000"/>
                </a:solidFill>
              </a:rPr>
              <a:t> argument to the constructor is a reference to a class that implements </a:t>
            </a:r>
            <a:r>
              <a:rPr lang="en-US" sz="2400" b="1" dirty="0" smtClean="0">
                <a:solidFill>
                  <a:srgbClr val="C00000"/>
                </a:solidFill>
              </a:rPr>
              <a:t>Timer</a:t>
            </a:r>
            <a:r>
              <a:rPr lang="en-US" sz="2400" dirty="0" smtClean="0">
                <a:solidFill>
                  <a:srgbClr val="C00000"/>
                </a:solidFill>
              </a:rPr>
              <a:t> </a:t>
            </a:r>
            <a:r>
              <a:rPr lang="en-US" sz="2400" i="1" dirty="0" err="1" smtClean="0">
                <a:solidFill>
                  <a:srgbClr val="C00000"/>
                </a:solidFill>
              </a:rPr>
              <a:t>ActionListener</a:t>
            </a:r>
            <a:endParaRPr lang="en-US" sz="2400" i="1" dirty="0" smtClean="0">
              <a:solidFill>
                <a:srgbClr val="C00000"/>
              </a:solidFill>
            </a:endParaRPr>
          </a:p>
          <a:p>
            <a:pPr marL="514350" indent="-514350">
              <a:defRPr/>
            </a:pPr>
            <a:r>
              <a:rPr lang="en-US" sz="2400" dirty="0" smtClean="0">
                <a:solidFill>
                  <a:srgbClr val="00B050"/>
                </a:solidFill>
              </a:rPr>
              <a:t>That is, </a:t>
            </a:r>
            <a:r>
              <a:rPr lang="en-US" sz="2400" dirty="0" err="1" smtClean="0">
                <a:solidFill>
                  <a:srgbClr val="00B050"/>
                </a:solidFill>
              </a:rPr>
              <a:t>eventHandler</a:t>
            </a:r>
            <a:r>
              <a:rPr lang="en-US" sz="2400" dirty="0" smtClean="0">
                <a:solidFill>
                  <a:srgbClr val="00B050"/>
                </a:solidFill>
              </a:rPr>
              <a:t> contains an </a:t>
            </a:r>
            <a:r>
              <a:rPr lang="en-US" sz="2400" b="1" dirty="0" err="1" smtClean="0">
                <a:solidFill>
                  <a:srgbClr val="00B050"/>
                </a:solidFill>
              </a:rPr>
              <a:t>actionPerformed</a:t>
            </a:r>
            <a:r>
              <a:rPr lang="en-US" sz="2400" dirty="0" smtClean="0">
                <a:solidFill>
                  <a:srgbClr val="00B050"/>
                </a:solidFill>
              </a:rPr>
              <a:t>() method. </a:t>
            </a:r>
          </a:p>
          <a:p>
            <a:pPr marL="1158875" lvl="2" indent="-514350">
              <a:buFont typeface="Wingdings" pitchFamily="2" charset="2"/>
              <a:buNone/>
              <a:defRPr/>
            </a:pPr>
            <a:r>
              <a:rPr lang="en-US" sz="1700" dirty="0" smtClean="0"/>
              <a:t>This is similar to how Swing events are handled</a:t>
            </a:r>
          </a:p>
          <a:p>
            <a:pPr>
              <a:defRPr/>
            </a:pPr>
            <a:r>
              <a:rPr lang="en-US" sz="2400" dirty="0" smtClean="0">
                <a:solidFill>
                  <a:srgbClr val="00B050"/>
                </a:solidFill>
              </a:rPr>
              <a:t>Whenever the Timer generates a timeout event, the JVM invokes </a:t>
            </a:r>
            <a:r>
              <a:rPr lang="en-US" sz="2400" b="1" dirty="0" err="1" smtClean="0">
                <a:solidFill>
                  <a:srgbClr val="00B050"/>
                </a:solidFill>
              </a:rPr>
              <a:t>actionPerformed</a:t>
            </a:r>
            <a:r>
              <a:rPr lang="en-US" sz="2400" b="1" dirty="0" smtClean="0">
                <a:solidFill>
                  <a:srgbClr val="00B050"/>
                </a:solidFill>
              </a:rPr>
              <a:t>() </a:t>
            </a:r>
            <a:r>
              <a:rPr lang="en-US" sz="2400" dirty="0" smtClean="0">
                <a:solidFill>
                  <a:srgbClr val="00B050"/>
                </a:solidFill>
              </a:rPr>
              <a:t>on another thread</a:t>
            </a:r>
          </a:p>
          <a:p>
            <a:pPr lvl="1">
              <a:defRPr/>
            </a:pPr>
            <a:r>
              <a:rPr lang="en-US" sz="2000" dirty="0" smtClean="0">
                <a:solidFill>
                  <a:srgbClr val="00B050"/>
                </a:solidFill>
              </a:rPr>
              <a:t>JVM uses the Event Dispatch thread when available; otherwise a “worker” thread is created</a:t>
            </a:r>
            <a:endParaRPr lang="en-US" sz="2000" dirty="0">
              <a:solidFill>
                <a:srgbClr val="00B050"/>
              </a:solidFill>
            </a:endParaRPr>
          </a:p>
        </p:txBody>
      </p:sp>
      <p:sp>
        <p:nvSpPr>
          <p:cNvPr id="14340" name="Footer Placeholder 3"/>
          <p:cNvSpPr>
            <a:spLocks noGrp="1"/>
          </p:cNvSpPr>
          <p:nvPr>
            <p:ph type="ftr" sz="quarter" idx="11"/>
          </p:nvPr>
        </p:nvSpPr>
        <p:spPr>
          <a:noFill/>
        </p:spPr>
        <p:txBody>
          <a:bodyPr/>
          <a:lstStyle/>
          <a:p>
            <a:r>
              <a:rPr lang="en-US" altLang="en-US" dirty="0" smtClean="0"/>
              <a:t>SE-2811</a:t>
            </a:r>
          </a:p>
          <a:p>
            <a:r>
              <a:rPr lang="en-US" altLang="en-US" dirty="0" smtClean="0"/>
              <a:t>Dr. Mark L. Hornick</a:t>
            </a:r>
          </a:p>
        </p:txBody>
      </p:sp>
      <p:sp>
        <p:nvSpPr>
          <p:cNvPr id="14341" name="Slide Number Placeholder 4"/>
          <p:cNvSpPr>
            <a:spLocks noGrp="1"/>
          </p:cNvSpPr>
          <p:nvPr>
            <p:ph type="sldNum" sz="quarter" idx="12"/>
          </p:nvPr>
        </p:nvSpPr>
        <p:spPr>
          <a:noFill/>
        </p:spPr>
        <p:txBody>
          <a:bodyPr/>
          <a:lstStyle/>
          <a:p>
            <a:fld id="{6F71754D-2A11-4425-93DB-E43FBD2C3FA7}" type="slidenum">
              <a:rPr lang="en-US" altLang="en-US" smtClean="0"/>
              <a:pPr/>
              <a:t>11</a:t>
            </a:fld>
            <a:endParaRPr lang="en-US"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4000" dirty="0" smtClean="0">
                <a:solidFill>
                  <a:srgbClr val="340068"/>
                </a:solidFill>
              </a:rPr>
              <a:t>Explicitly creating additional Threads is pretty easy:</a:t>
            </a:r>
          </a:p>
        </p:txBody>
      </p:sp>
      <p:sp>
        <p:nvSpPr>
          <p:cNvPr id="3" name="Content Placeholder 2"/>
          <p:cNvSpPr>
            <a:spLocks noGrp="1"/>
          </p:cNvSpPr>
          <p:nvPr>
            <p:ph idx="1"/>
          </p:nvPr>
        </p:nvSpPr>
        <p:spPr>
          <a:xfrm>
            <a:off x="457200" y="1600200"/>
            <a:ext cx="8229600" cy="4411662"/>
          </a:xfrm>
        </p:spPr>
        <p:txBody>
          <a:bodyPr/>
          <a:lstStyle/>
          <a:p>
            <a:pPr>
              <a:buFont typeface="Wingdings" pitchFamily="2" charset="2"/>
              <a:buNone/>
              <a:defRPr/>
            </a:pPr>
            <a:r>
              <a:rPr lang="en-US" sz="2400" b="1" dirty="0" smtClean="0">
                <a:solidFill>
                  <a:srgbClr val="340068"/>
                </a:solidFill>
                <a:latin typeface="Courier New" pitchFamily="49" charset="0"/>
                <a:cs typeface="Courier New" pitchFamily="49" charset="0"/>
              </a:rPr>
              <a:t>Thread t = new </a:t>
            </a:r>
            <a:r>
              <a:rPr lang="en-US" sz="2400" b="1" dirty="0" smtClean="0">
                <a:solidFill>
                  <a:srgbClr val="340068"/>
                </a:solidFill>
                <a:latin typeface="Courier New" pitchFamily="49" charset="0"/>
                <a:cs typeface="Courier New" pitchFamily="49" charset="0"/>
              </a:rPr>
              <a:t>Thread(</a:t>
            </a:r>
            <a:r>
              <a:rPr lang="en-US" sz="2400" b="1" dirty="0" smtClean="0">
                <a:solidFill>
                  <a:schemeClr val="tx2">
                    <a:lumMod val="60000"/>
                    <a:lumOff val="40000"/>
                  </a:schemeClr>
                </a:solidFill>
                <a:latin typeface="Courier New" pitchFamily="49" charset="0"/>
                <a:cs typeface="Courier New" pitchFamily="49" charset="0"/>
              </a:rPr>
              <a:t> </a:t>
            </a:r>
            <a:r>
              <a:rPr lang="en-US" sz="2400" b="1" dirty="0" smtClean="0">
                <a:solidFill>
                  <a:schemeClr val="tx2">
                    <a:lumMod val="60000"/>
                    <a:lumOff val="40000"/>
                  </a:schemeClr>
                </a:solidFill>
                <a:latin typeface="Courier New" pitchFamily="49" charset="0"/>
                <a:cs typeface="Courier New" pitchFamily="49" charset="0"/>
              </a:rPr>
              <a:t>r </a:t>
            </a:r>
            <a:r>
              <a:rPr lang="en-US" sz="2400" b="1" dirty="0" smtClean="0">
                <a:solidFill>
                  <a:srgbClr val="340068"/>
                </a:solidFill>
                <a:latin typeface="Courier New" pitchFamily="49" charset="0"/>
                <a:cs typeface="Courier New" pitchFamily="49" charset="0"/>
              </a:rPr>
              <a:t>);</a:t>
            </a:r>
            <a:endParaRPr lang="en-US" sz="2400" b="1" dirty="0" smtClean="0">
              <a:solidFill>
                <a:srgbClr val="340068"/>
              </a:solidFill>
              <a:latin typeface="Courier New" pitchFamily="49" charset="0"/>
              <a:cs typeface="Courier New" pitchFamily="49" charset="0"/>
            </a:endParaRPr>
          </a:p>
          <a:p>
            <a:pPr>
              <a:buFont typeface="Wingdings" pitchFamily="2" charset="2"/>
              <a:buNone/>
              <a:defRPr/>
            </a:pPr>
            <a:r>
              <a:rPr lang="en-US" sz="2400" b="1" dirty="0" err="1" smtClean="0">
                <a:solidFill>
                  <a:srgbClr val="C00000"/>
                </a:solidFill>
                <a:latin typeface="Courier New" pitchFamily="49" charset="0"/>
                <a:cs typeface="Courier New" pitchFamily="49" charset="0"/>
              </a:rPr>
              <a:t>t.start</a:t>
            </a:r>
            <a:r>
              <a:rPr lang="en-US" sz="2400" b="1" dirty="0" smtClean="0">
                <a:solidFill>
                  <a:srgbClr val="C00000"/>
                </a:solidFill>
                <a:latin typeface="Courier New" pitchFamily="49" charset="0"/>
                <a:cs typeface="Courier New" pitchFamily="49" charset="0"/>
              </a:rPr>
              <a:t>();</a:t>
            </a:r>
          </a:p>
          <a:p>
            <a:pPr>
              <a:buFont typeface="Wingdings" pitchFamily="2" charset="2"/>
              <a:buNone/>
              <a:defRPr/>
            </a:pPr>
            <a:r>
              <a:rPr lang="en-US" sz="2400" dirty="0" smtClean="0">
                <a:solidFill>
                  <a:srgbClr val="00B0F0"/>
                </a:solidFill>
              </a:rPr>
              <a:t>The </a:t>
            </a:r>
            <a:r>
              <a:rPr lang="en-US" sz="2400" b="1" dirty="0" smtClean="0">
                <a:solidFill>
                  <a:schemeClr val="tx2">
                    <a:lumMod val="60000"/>
                    <a:lumOff val="40000"/>
                  </a:schemeClr>
                </a:solidFill>
              </a:rPr>
              <a:t>r</a:t>
            </a:r>
            <a:r>
              <a:rPr lang="en-US" sz="2400" dirty="0" smtClean="0">
                <a:solidFill>
                  <a:srgbClr val="00B0F0"/>
                </a:solidFill>
              </a:rPr>
              <a:t> </a:t>
            </a:r>
            <a:r>
              <a:rPr lang="en-US" sz="2400" dirty="0" smtClean="0">
                <a:solidFill>
                  <a:srgbClr val="00B0F0"/>
                </a:solidFill>
              </a:rPr>
              <a:t>argument to the Thread constructor is a reference to a class that </a:t>
            </a:r>
            <a:r>
              <a:rPr lang="en-US" sz="2400" dirty="0" smtClean="0">
                <a:solidFill>
                  <a:srgbClr val="00B0F0"/>
                </a:solidFill>
              </a:rPr>
              <a:t>implements the </a:t>
            </a:r>
            <a:r>
              <a:rPr lang="en-US" sz="2400" b="1" dirty="0" err="1" smtClean="0">
                <a:solidFill>
                  <a:srgbClr val="00B0F0"/>
                </a:solidFill>
              </a:rPr>
              <a:t>Runnable</a:t>
            </a:r>
            <a:r>
              <a:rPr lang="en-US" sz="2400" dirty="0" smtClean="0">
                <a:solidFill>
                  <a:srgbClr val="00B0F0"/>
                </a:solidFill>
              </a:rPr>
              <a:t> interface</a:t>
            </a:r>
            <a:endParaRPr lang="en-US" sz="2400" dirty="0" smtClean="0">
              <a:solidFill>
                <a:srgbClr val="00B0F0"/>
              </a:solidFill>
            </a:endParaRPr>
          </a:p>
          <a:p>
            <a:pPr lvl="1">
              <a:defRPr/>
            </a:pPr>
            <a:r>
              <a:rPr lang="en-US" sz="2000" b="1" dirty="0" err="1" smtClean="0"/>
              <a:t>Runnable</a:t>
            </a:r>
            <a:r>
              <a:rPr lang="en-US" sz="2000" dirty="0" smtClean="0"/>
              <a:t> declares a single method: </a:t>
            </a:r>
            <a:r>
              <a:rPr lang="en-US" sz="2000" b="1" dirty="0" smtClean="0">
                <a:solidFill>
                  <a:srgbClr val="C00000"/>
                </a:solidFill>
              </a:rPr>
              <a:t>public void run()</a:t>
            </a:r>
            <a:r>
              <a:rPr lang="en-US" sz="2000" dirty="0" smtClean="0"/>
              <a:t/>
            </a:r>
            <a:br>
              <a:rPr lang="en-US" sz="2000" dirty="0" smtClean="0"/>
            </a:br>
            <a:endParaRPr lang="en-US" sz="2000" dirty="0" smtClean="0"/>
          </a:p>
          <a:p>
            <a:pPr marL="514350" indent="-514350">
              <a:buNone/>
              <a:defRPr/>
            </a:pPr>
            <a:r>
              <a:rPr lang="en-US" sz="2400" dirty="0" smtClean="0">
                <a:solidFill>
                  <a:srgbClr val="C00000"/>
                </a:solidFill>
              </a:rPr>
              <a:t>When the Thread’s </a:t>
            </a:r>
            <a:r>
              <a:rPr lang="en-US" sz="2400" b="1" dirty="0" smtClean="0">
                <a:solidFill>
                  <a:srgbClr val="C00000"/>
                </a:solidFill>
              </a:rPr>
              <a:t>start</a:t>
            </a:r>
            <a:r>
              <a:rPr lang="en-US" sz="2400" dirty="0" smtClean="0">
                <a:solidFill>
                  <a:srgbClr val="C00000"/>
                </a:solidFill>
              </a:rPr>
              <a:t>() method is called, the instructions in the </a:t>
            </a:r>
            <a:r>
              <a:rPr lang="en-US" sz="2400" b="1" dirty="0" smtClean="0">
                <a:solidFill>
                  <a:srgbClr val="C00000"/>
                </a:solidFill>
              </a:rPr>
              <a:t>run</a:t>
            </a:r>
            <a:r>
              <a:rPr lang="en-US" sz="2400" dirty="0" smtClean="0">
                <a:solidFill>
                  <a:srgbClr val="C00000"/>
                </a:solidFill>
              </a:rPr>
              <a:t>() method begin executing on the new thread.</a:t>
            </a:r>
          </a:p>
          <a:p>
            <a:pPr marL="1158875" lvl="2" indent="-514350">
              <a:buNone/>
              <a:defRPr/>
            </a:pPr>
            <a:r>
              <a:rPr lang="en-US" sz="1700" dirty="0" smtClean="0"/>
              <a:t>The </a:t>
            </a:r>
            <a:r>
              <a:rPr lang="en-US" sz="1700" b="1" dirty="0" smtClean="0"/>
              <a:t>start()</a:t>
            </a:r>
            <a:r>
              <a:rPr lang="en-US" sz="1700" dirty="0" smtClean="0"/>
              <a:t> method returns essentially immediately; it does not wait for the started thread to finish execution.</a:t>
            </a:r>
          </a:p>
        </p:txBody>
      </p:sp>
      <p:sp>
        <p:nvSpPr>
          <p:cNvPr id="9220" name="Footer Placeholder 3"/>
          <p:cNvSpPr>
            <a:spLocks noGrp="1"/>
          </p:cNvSpPr>
          <p:nvPr>
            <p:ph type="ftr" sz="quarter" idx="11"/>
          </p:nvPr>
        </p:nvSpPr>
        <p:spPr>
          <a:noFill/>
        </p:spPr>
        <p:txBody>
          <a:bodyPr/>
          <a:lstStyle/>
          <a:p>
            <a:r>
              <a:rPr lang="de-DE" altLang="en-US" smtClean="0"/>
              <a:t>SE-2811</a:t>
            </a:r>
            <a:endParaRPr lang="en-US" altLang="en-US" smtClean="0"/>
          </a:p>
        </p:txBody>
      </p:sp>
      <p:sp>
        <p:nvSpPr>
          <p:cNvPr id="9221" name="Slide Number Placeholder 4"/>
          <p:cNvSpPr>
            <a:spLocks noGrp="1"/>
          </p:cNvSpPr>
          <p:nvPr>
            <p:ph type="sldNum" sz="quarter" idx="12"/>
          </p:nvPr>
        </p:nvSpPr>
        <p:spPr>
          <a:noFill/>
        </p:spPr>
        <p:txBody>
          <a:bodyPr/>
          <a:lstStyle/>
          <a:p>
            <a:fld id="{7301E645-50DD-4624-9738-A50BEDE81E97}" type="slidenum">
              <a:rPr lang="en-US" altLang="en-US" smtClean="0"/>
              <a:pPr/>
              <a:t>12</a:t>
            </a:fld>
            <a:endParaRPr lang="en-US"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main class may implement the </a:t>
            </a:r>
            <a:r>
              <a:rPr lang="en-US" sz="3200" dirty="0" err="1" smtClean="0"/>
              <a:t>Runnable</a:t>
            </a:r>
            <a:r>
              <a:rPr lang="en-US" sz="3200" dirty="0" smtClean="0"/>
              <a:t> interface itself:</a:t>
            </a:r>
            <a:endParaRPr lang="en-US" sz="3200" dirty="0"/>
          </a:p>
        </p:txBody>
      </p:sp>
      <p:sp>
        <p:nvSpPr>
          <p:cNvPr id="3" name="Content Placeholder 2"/>
          <p:cNvSpPr>
            <a:spLocks noGrp="1"/>
          </p:cNvSpPr>
          <p:nvPr>
            <p:ph idx="1"/>
          </p:nvPr>
        </p:nvSpPr>
        <p:spPr>
          <a:xfrm>
            <a:off x="457200" y="1719263"/>
            <a:ext cx="7086600" cy="4833937"/>
          </a:xfrm>
        </p:spPr>
        <p:txBody>
          <a:bodyPr/>
          <a:lstStyle/>
          <a:p>
            <a:pPr>
              <a:buNone/>
            </a:pPr>
            <a:r>
              <a:rPr lang="en-US" sz="1400" b="1" dirty="0" smtClean="0">
                <a:solidFill>
                  <a:schemeClr val="tx1"/>
                </a:solidFill>
                <a:latin typeface="Courier New" pitchFamily="49" charset="0"/>
                <a:cs typeface="Courier New" pitchFamily="49" charset="0"/>
              </a:rPr>
              <a:t>public class App implements </a:t>
            </a:r>
            <a:r>
              <a:rPr lang="en-US" sz="1400" b="1" dirty="0" err="1" smtClean="0">
                <a:solidFill>
                  <a:srgbClr val="00B0F0"/>
                </a:solidFill>
                <a:latin typeface="Courier New" pitchFamily="49" charset="0"/>
                <a:cs typeface="Courier New" pitchFamily="49" charset="0"/>
              </a:rPr>
              <a:t>Runnable</a:t>
            </a:r>
            <a:r>
              <a:rPr lang="en-US" sz="1400" b="1" dirty="0" smtClean="0">
                <a:solidFill>
                  <a:schemeClr val="tx1"/>
                </a:solidFill>
                <a:latin typeface="Courier New" pitchFamily="49" charset="0"/>
                <a:cs typeface="Courier New" pitchFamily="49" charset="0"/>
              </a:rPr>
              <a:t>{</a:t>
            </a:r>
          </a:p>
          <a:p>
            <a:pPr>
              <a:buNone/>
            </a:pPr>
            <a:r>
              <a:rPr lang="en-US" sz="1400" b="1" dirty="0" smtClean="0">
                <a:solidFill>
                  <a:schemeClr val="tx1"/>
                </a:solidFill>
                <a:latin typeface="Courier New" pitchFamily="49" charset="0"/>
                <a:cs typeface="Courier New" pitchFamily="49" charset="0"/>
              </a:rPr>
              <a:t>	public static void </a:t>
            </a:r>
            <a:r>
              <a:rPr lang="en-US" sz="1400" b="1" dirty="0" smtClean="0">
                <a:latin typeface="Courier New" pitchFamily="49" charset="0"/>
                <a:cs typeface="Courier New" pitchFamily="49" charset="0"/>
              </a:rPr>
              <a:t>main(String</a:t>
            </a:r>
            <a:r>
              <a:rPr lang="en-US" sz="1400" b="1" dirty="0" smtClean="0">
                <a:solidFill>
                  <a:schemeClr val="tx1"/>
                </a:solidFill>
                <a:latin typeface="Courier New" pitchFamily="49" charset="0"/>
                <a:cs typeface="Courier New" pitchFamily="49" charset="0"/>
              </a:rPr>
              <a:t>[] </a:t>
            </a:r>
            <a:r>
              <a:rPr lang="en-US" sz="1400" b="1" dirty="0" err="1" smtClean="0">
                <a:solidFill>
                  <a:schemeClr val="tx1"/>
                </a:solidFill>
                <a:latin typeface="Courier New" pitchFamily="49" charset="0"/>
                <a:cs typeface="Courier New" pitchFamily="49" charset="0"/>
              </a:rPr>
              <a:t>args</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App me = new App();</a:t>
            </a:r>
          </a:p>
          <a:p>
            <a:pPr>
              <a:buNone/>
            </a:pPr>
            <a:r>
              <a:rPr lang="nn-NO" sz="1400" b="1" dirty="0" smtClean="0">
                <a:solidFill>
                  <a:schemeClr val="tx1"/>
                </a:solidFill>
                <a:latin typeface="Courier New" pitchFamily="49" charset="0"/>
                <a:cs typeface="Courier New" pitchFamily="49" charset="0"/>
              </a:rPr>
              <a:t>		me.method_A();</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method_A</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 more code here</a:t>
            </a:r>
          </a:p>
          <a:p>
            <a:pPr>
              <a:buNone/>
            </a:pPr>
            <a:r>
              <a:rPr lang="nn-NO" sz="1400" b="1" dirty="0" smtClean="0">
                <a:solidFill>
                  <a:schemeClr val="tx1"/>
                </a:solidFill>
                <a:latin typeface="Courier New" pitchFamily="49" charset="0"/>
                <a:cs typeface="Courier New" pitchFamily="49" charset="0"/>
              </a:rPr>
              <a:t>		method_B();</a:t>
            </a:r>
          </a:p>
          <a:p>
            <a:pPr>
              <a:buNone/>
            </a:pPr>
            <a:r>
              <a:rPr lang="nn-NO" sz="1400" b="1" dirty="0" smtClean="0">
                <a:latin typeface="Courier New" pitchFamily="49" charset="0"/>
                <a:cs typeface="Courier New" pitchFamily="49" charset="0"/>
              </a:rPr>
              <a:t>		return;</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method_B</a:t>
            </a: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Thread t = new Thread(</a:t>
            </a:r>
            <a:r>
              <a:rPr lang="en-US" sz="1400" b="1" dirty="0" smtClean="0">
                <a:solidFill>
                  <a:srgbClr val="00B0F0"/>
                </a:solidFill>
                <a:latin typeface="Courier New" pitchFamily="49" charset="0"/>
                <a:cs typeface="Courier New" pitchFamily="49" charset="0"/>
              </a:rPr>
              <a:t>this</a:t>
            </a:r>
            <a:r>
              <a:rPr lang="en-US" sz="1400" b="1" dirty="0" smtClean="0">
                <a:latin typeface="Courier New" pitchFamily="49" charset="0"/>
                <a:cs typeface="Courier New" pitchFamily="49" charset="0"/>
              </a:rPr>
              <a:t>);  </a:t>
            </a:r>
            <a:r>
              <a:rPr lang="en-US" sz="1400" b="1" dirty="0" smtClean="0">
                <a:solidFill>
                  <a:srgbClr val="00B050"/>
                </a:solidFill>
                <a:latin typeface="Courier New" pitchFamily="49" charset="0"/>
                <a:cs typeface="Courier New" pitchFamily="49" charset="0"/>
              </a:rPr>
              <a:t>// App is </a:t>
            </a:r>
            <a:r>
              <a:rPr lang="en-US" sz="1400" b="1" dirty="0" err="1" smtClean="0">
                <a:solidFill>
                  <a:srgbClr val="00B050"/>
                </a:solidFill>
                <a:latin typeface="Courier New" pitchFamily="49" charset="0"/>
                <a:cs typeface="Courier New" pitchFamily="49" charset="0"/>
              </a:rPr>
              <a:t>runnable</a:t>
            </a:r>
            <a:r>
              <a:rPr lang="en-US" sz="1400" b="1" dirty="0" smtClean="0">
                <a:solidFill>
                  <a:srgbClr val="00B050"/>
                </a:solidFill>
                <a:latin typeface="Courier New" pitchFamily="49" charset="0"/>
                <a:cs typeface="Courier New" pitchFamily="49" charset="0"/>
              </a:rPr>
              <a:t>!</a:t>
            </a:r>
          </a:p>
          <a:p>
            <a:pPr>
              <a:buNone/>
            </a:pPr>
            <a:r>
              <a:rPr lang="en-US" sz="1400" b="1" dirty="0" smtClean="0">
                <a:solidFill>
                  <a:srgbClr val="C00000"/>
                </a:solidFill>
                <a:latin typeface="Courier New" pitchFamily="49" charset="0"/>
                <a:cs typeface="Courier New" pitchFamily="49" charset="0"/>
              </a:rPr>
              <a:t>		</a:t>
            </a:r>
            <a:r>
              <a:rPr lang="en-US" sz="1400" b="1" dirty="0" err="1" smtClean="0">
                <a:solidFill>
                  <a:srgbClr val="C00000"/>
                </a:solidFill>
                <a:latin typeface="Courier New" pitchFamily="49" charset="0"/>
                <a:cs typeface="Courier New" pitchFamily="49" charset="0"/>
              </a:rPr>
              <a:t>t.start</a:t>
            </a:r>
            <a:r>
              <a:rPr lang="en-US" sz="1400" b="1" dirty="0" smtClean="0">
                <a:solidFill>
                  <a:srgbClr val="C00000"/>
                </a:solidFill>
                <a:latin typeface="Courier New" pitchFamily="49" charset="0"/>
                <a:cs typeface="Courier New" pitchFamily="49" charset="0"/>
              </a:rPr>
              <a:t>(); // start executing the run() method</a:t>
            </a:r>
          </a:p>
          <a:p>
            <a:pPr>
              <a:buNone/>
            </a:pPr>
            <a:r>
              <a:rPr lang="nn-NO" sz="1400" b="1" dirty="0" smtClean="0">
                <a:solidFill>
                  <a:schemeClr val="tx1"/>
                </a:solidFill>
                <a:latin typeface="Courier New" pitchFamily="49" charset="0"/>
                <a:cs typeface="Courier New" pitchFamily="49" charset="0"/>
              </a:rPr>
              <a:t>		return;</a:t>
            </a: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	</a:t>
            </a:r>
            <a:r>
              <a:rPr lang="en-US" sz="1400" b="1" dirty="0" smtClean="0">
                <a:solidFill>
                  <a:srgbClr val="C00000"/>
                </a:solidFill>
                <a:latin typeface="Courier New" pitchFamily="49" charset="0"/>
                <a:cs typeface="Courier New" pitchFamily="49" charset="0"/>
              </a:rPr>
              <a:t>public void run() {</a:t>
            </a:r>
          </a:p>
          <a:p>
            <a:pPr>
              <a:buNone/>
            </a:pPr>
            <a:r>
              <a:rPr lang="nn-NO" sz="1400" b="1" dirty="0" smtClean="0">
                <a:solidFill>
                  <a:srgbClr val="C00000"/>
                </a:solidFill>
                <a:latin typeface="Courier New" pitchFamily="49" charset="0"/>
                <a:cs typeface="Courier New" pitchFamily="49" charset="0"/>
              </a:rPr>
              <a:t>		// more code here</a:t>
            </a:r>
          </a:p>
          <a:p>
            <a:pPr>
              <a:buNone/>
            </a:pPr>
            <a:r>
              <a:rPr lang="en-US" sz="1400" b="1" dirty="0" smtClean="0">
                <a:solidFill>
                  <a:srgbClr val="C00000"/>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a:t>
            </a:r>
          </a:p>
          <a:p>
            <a:pPr>
              <a:buNone/>
            </a:pP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13</a:t>
            </a:fld>
            <a:endParaRPr lang="en-US" altLang="en-US"/>
          </a:p>
        </p:txBody>
      </p:sp>
      <p:pic>
        <p:nvPicPr>
          <p:cNvPr id="3074" name="Picture 2" descr="C:\Documents and Settings\hornick\Local Settings\Temporary Internet Files\Content.IE5\TQGCN20B\MCj04414460000[1].png"/>
          <p:cNvPicPr>
            <a:picLocks noChangeAspect="1" noChangeArrowheads="1"/>
          </p:cNvPicPr>
          <p:nvPr/>
        </p:nvPicPr>
        <p:blipFill>
          <a:blip r:embed="rId2" cstate="print"/>
          <a:srcRect/>
          <a:stretch>
            <a:fillRect/>
          </a:stretch>
        </p:blipFill>
        <p:spPr bwMode="auto">
          <a:xfrm>
            <a:off x="5486400" y="1447800"/>
            <a:ext cx="1142771" cy="114277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Both threads execute </a:t>
            </a:r>
            <a:r>
              <a:rPr lang="en-US" sz="2800" dirty="0" smtClean="0">
                <a:solidFill>
                  <a:srgbClr val="0070C0"/>
                </a:solidFill>
              </a:rPr>
              <a:t>simultaneously and independently</a:t>
            </a:r>
            <a:r>
              <a:rPr lang="en-US" sz="2800" dirty="0" smtClean="0"/>
              <a:t> after the secondary thread is started</a:t>
            </a:r>
            <a:endParaRPr lang="en-US" sz="2800" dirty="0"/>
          </a:p>
        </p:txBody>
      </p:sp>
      <p:sp>
        <p:nvSpPr>
          <p:cNvPr id="3" name="Content Placeholder 2"/>
          <p:cNvSpPr>
            <a:spLocks noGrp="1"/>
          </p:cNvSpPr>
          <p:nvPr>
            <p:ph idx="1"/>
          </p:nvPr>
        </p:nvSpPr>
        <p:spPr>
          <a:xfrm>
            <a:off x="457200" y="1719263"/>
            <a:ext cx="5943600" cy="4148137"/>
          </a:xfrm>
        </p:spPr>
        <p:txBody>
          <a:bodyPr/>
          <a:lstStyle/>
          <a:p>
            <a:pPr>
              <a:buNone/>
            </a:pPr>
            <a:r>
              <a:rPr lang="en-US" sz="1400" b="1" dirty="0" smtClean="0">
                <a:solidFill>
                  <a:schemeClr val="tx1"/>
                </a:solidFill>
                <a:latin typeface="Courier New" pitchFamily="49" charset="0"/>
                <a:cs typeface="Courier New" pitchFamily="49" charset="0"/>
              </a:rPr>
              <a:t>public class App implements </a:t>
            </a:r>
            <a:r>
              <a:rPr lang="en-US" sz="1400" b="1" dirty="0" err="1" smtClean="0">
                <a:solidFill>
                  <a:srgbClr val="00B0F0"/>
                </a:solidFill>
                <a:latin typeface="Courier New" pitchFamily="49" charset="0"/>
                <a:cs typeface="Courier New" pitchFamily="49" charset="0"/>
              </a:rPr>
              <a:t>Runnable</a:t>
            </a:r>
            <a:r>
              <a:rPr lang="en-US" sz="1400" b="1" dirty="0" smtClean="0">
                <a:solidFill>
                  <a:schemeClr val="tx1"/>
                </a:solidFill>
                <a:latin typeface="Courier New" pitchFamily="49" charset="0"/>
                <a:cs typeface="Courier New" pitchFamily="49" charset="0"/>
              </a:rPr>
              <a:t>{</a:t>
            </a:r>
          </a:p>
          <a:p>
            <a:pPr>
              <a:buNone/>
            </a:pPr>
            <a:r>
              <a:rPr lang="en-US" sz="1400" b="1" dirty="0" smtClean="0">
                <a:solidFill>
                  <a:schemeClr val="tx1"/>
                </a:solidFill>
                <a:latin typeface="Courier New" pitchFamily="49" charset="0"/>
                <a:cs typeface="Courier New" pitchFamily="49" charset="0"/>
              </a:rPr>
              <a:t>	public static void </a:t>
            </a:r>
            <a:r>
              <a:rPr lang="en-US" sz="1400" b="1" dirty="0" smtClean="0">
                <a:latin typeface="Courier New" pitchFamily="49" charset="0"/>
                <a:cs typeface="Courier New" pitchFamily="49" charset="0"/>
              </a:rPr>
              <a:t>main(String</a:t>
            </a:r>
            <a:r>
              <a:rPr lang="en-US" sz="1400" b="1" dirty="0" smtClean="0">
                <a:solidFill>
                  <a:schemeClr val="tx1"/>
                </a:solidFill>
                <a:latin typeface="Courier New" pitchFamily="49" charset="0"/>
                <a:cs typeface="Courier New" pitchFamily="49" charset="0"/>
              </a:rPr>
              <a:t>[] </a:t>
            </a:r>
            <a:r>
              <a:rPr lang="en-US" sz="1400" b="1" dirty="0" err="1" smtClean="0">
                <a:solidFill>
                  <a:schemeClr val="tx1"/>
                </a:solidFill>
                <a:latin typeface="Courier New" pitchFamily="49" charset="0"/>
                <a:cs typeface="Courier New" pitchFamily="49" charset="0"/>
              </a:rPr>
              <a:t>args</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App me = new App()</a:t>
            </a:r>
          </a:p>
          <a:p>
            <a:pPr>
              <a:buNone/>
            </a:pPr>
            <a:r>
              <a:rPr lang="nn-NO" sz="1400" b="1" dirty="0" smtClean="0">
                <a:solidFill>
                  <a:schemeClr val="tx1"/>
                </a:solidFill>
                <a:latin typeface="Courier New" pitchFamily="49" charset="0"/>
                <a:cs typeface="Courier New" pitchFamily="49" charset="0"/>
              </a:rPr>
              <a:t>		me.method_A();</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method_A</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 more code here</a:t>
            </a:r>
          </a:p>
          <a:p>
            <a:pPr>
              <a:buNone/>
            </a:pPr>
            <a:r>
              <a:rPr lang="nn-NO" sz="1400" b="1" dirty="0" smtClean="0">
                <a:solidFill>
                  <a:schemeClr val="tx1"/>
                </a:solidFill>
                <a:latin typeface="Courier New" pitchFamily="49" charset="0"/>
                <a:cs typeface="Courier New" pitchFamily="49" charset="0"/>
              </a:rPr>
              <a:t>		method_B();</a:t>
            </a:r>
          </a:p>
          <a:p>
            <a:pPr>
              <a:buNone/>
            </a:pPr>
            <a:r>
              <a:rPr lang="nn-NO" sz="1400" b="1" dirty="0" smtClean="0">
                <a:latin typeface="Courier New" pitchFamily="49" charset="0"/>
                <a:cs typeface="Courier New" pitchFamily="49" charset="0"/>
              </a:rPr>
              <a:t>		return</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method_B</a:t>
            </a: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Thread t = new Thread(</a:t>
            </a:r>
            <a:r>
              <a:rPr lang="en-US" sz="1400" b="1" dirty="0" smtClean="0">
                <a:solidFill>
                  <a:srgbClr val="00B0F0"/>
                </a:solidFill>
                <a:latin typeface="Courier New" pitchFamily="49" charset="0"/>
                <a:cs typeface="Courier New" pitchFamily="49" charset="0"/>
              </a:rPr>
              <a:t>this</a:t>
            </a:r>
            <a:r>
              <a:rPr lang="en-US" sz="1400" b="1" dirty="0" smtClean="0">
                <a:latin typeface="Courier New" pitchFamily="49" charset="0"/>
                <a:cs typeface="Courier New" pitchFamily="49" charset="0"/>
              </a:rPr>
              <a:t>);</a:t>
            </a:r>
          </a:p>
          <a:p>
            <a:pPr>
              <a:buNone/>
            </a:pPr>
            <a:r>
              <a:rPr lang="en-US" sz="1400" b="1" dirty="0" smtClean="0">
                <a:solidFill>
                  <a:schemeClr val="tx1"/>
                </a:solidFill>
                <a:latin typeface="Courier New" pitchFamily="49" charset="0"/>
                <a:cs typeface="Courier New" pitchFamily="49" charset="0"/>
              </a:rPr>
              <a:t>		</a:t>
            </a:r>
            <a:r>
              <a:rPr lang="en-US" sz="1400" b="1" dirty="0" err="1" smtClean="0">
                <a:solidFill>
                  <a:srgbClr val="C00000"/>
                </a:solidFill>
                <a:latin typeface="Courier New" pitchFamily="49" charset="0"/>
                <a:cs typeface="Courier New" pitchFamily="49" charset="0"/>
              </a:rPr>
              <a:t>t.start</a:t>
            </a:r>
            <a:r>
              <a:rPr lang="en-US" sz="1400" b="1" dirty="0" smtClean="0">
                <a:solidFill>
                  <a:srgbClr val="C00000"/>
                </a:solidFill>
                <a:latin typeface="Courier New" pitchFamily="49" charset="0"/>
                <a:cs typeface="Courier New" pitchFamily="49" charset="0"/>
              </a:rPr>
              <a:t>();// execute run() on new thread</a:t>
            </a:r>
          </a:p>
          <a:p>
            <a:pPr>
              <a:buNone/>
            </a:pPr>
            <a:r>
              <a:rPr lang="nn-NO" sz="1400" b="1" dirty="0" smtClean="0">
                <a:solidFill>
                  <a:schemeClr val="tx1"/>
                </a:solidFill>
                <a:latin typeface="Courier New" pitchFamily="49" charset="0"/>
                <a:cs typeface="Courier New" pitchFamily="49" charset="0"/>
              </a:rPr>
              <a:t>		return;</a:t>
            </a: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	</a:t>
            </a:r>
            <a:r>
              <a:rPr lang="en-US" sz="1400" b="1" dirty="0" smtClean="0">
                <a:solidFill>
                  <a:srgbClr val="C00000"/>
                </a:solidFill>
                <a:latin typeface="Courier New" pitchFamily="49" charset="0"/>
                <a:cs typeface="Courier New" pitchFamily="49" charset="0"/>
              </a:rPr>
              <a:t>public void run() {</a:t>
            </a:r>
          </a:p>
          <a:p>
            <a:pPr>
              <a:buNone/>
            </a:pPr>
            <a:r>
              <a:rPr lang="nn-NO" sz="1400" b="1" dirty="0" smtClean="0">
                <a:solidFill>
                  <a:srgbClr val="C00000"/>
                </a:solidFill>
                <a:latin typeface="Courier New" pitchFamily="49" charset="0"/>
                <a:cs typeface="Courier New" pitchFamily="49" charset="0"/>
              </a:rPr>
              <a:t>		// more code here</a:t>
            </a:r>
          </a:p>
          <a:p>
            <a:pPr>
              <a:buNone/>
            </a:pPr>
            <a:r>
              <a:rPr lang="en-US" sz="1400" b="1" dirty="0" smtClean="0">
                <a:solidFill>
                  <a:srgbClr val="C00000"/>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a:t>
            </a:r>
          </a:p>
          <a:p>
            <a:pPr>
              <a:buNone/>
            </a:pP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14</a:t>
            </a:fld>
            <a:endParaRPr lang="en-US" altLang="en-US"/>
          </a:p>
        </p:txBody>
      </p:sp>
      <p:cxnSp>
        <p:nvCxnSpPr>
          <p:cNvPr id="9" name="Straight Arrow Connector 8"/>
          <p:cNvCxnSpPr/>
          <p:nvPr/>
        </p:nvCxnSpPr>
        <p:spPr bwMode="auto">
          <a:xfrm>
            <a:off x="0" y="2133600"/>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0" name="Straight Arrow Connector 9"/>
          <p:cNvCxnSpPr/>
          <p:nvPr/>
        </p:nvCxnSpPr>
        <p:spPr bwMode="auto">
          <a:xfrm>
            <a:off x="228600" y="2133600"/>
            <a:ext cx="1143000" cy="458788"/>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1" name="Straight Arrow Connector 10"/>
          <p:cNvCxnSpPr/>
          <p:nvPr/>
        </p:nvCxnSpPr>
        <p:spPr bwMode="auto">
          <a:xfrm>
            <a:off x="0" y="3124200"/>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a:off x="304800" y="3124200"/>
            <a:ext cx="990600" cy="534988"/>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0" y="4114800"/>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4" name="Straight Arrow Connector 13"/>
          <p:cNvCxnSpPr/>
          <p:nvPr/>
        </p:nvCxnSpPr>
        <p:spPr bwMode="auto">
          <a:xfrm>
            <a:off x="381000" y="4114800"/>
            <a:ext cx="762000" cy="611188"/>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5" name="Straight Arrow Connector 14"/>
          <p:cNvCxnSpPr/>
          <p:nvPr/>
        </p:nvCxnSpPr>
        <p:spPr bwMode="auto">
          <a:xfrm flipV="1">
            <a:off x="2286000" y="3581400"/>
            <a:ext cx="1752600" cy="1600200"/>
          </a:xfrm>
          <a:prstGeom prst="bentConnector3">
            <a:avLst>
              <a:gd name="adj1" fmla="val 203360"/>
            </a:avLst>
          </a:prstGeom>
          <a:solidFill>
            <a:schemeClr val="accent1"/>
          </a:solidFill>
          <a:ln w="34925" cap="flat" cmpd="sng" algn="ctr">
            <a:solidFill>
              <a:srgbClr val="00B050"/>
            </a:solidFill>
            <a:prstDash val="solid"/>
            <a:miter lim="800000"/>
            <a:headEnd type="none" w="med" len="med"/>
            <a:tailEnd type="arrow"/>
          </a:ln>
          <a:effectLst/>
        </p:spPr>
      </p:cxnSp>
      <p:cxnSp>
        <p:nvCxnSpPr>
          <p:cNvPr id="21" name="Straight Arrow Connector 14"/>
          <p:cNvCxnSpPr/>
          <p:nvPr/>
        </p:nvCxnSpPr>
        <p:spPr bwMode="auto">
          <a:xfrm flipV="1">
            <a:off x="2286000" y="2667000"/>
            <a:ext cx="1447800" cy="1295400"/>
          </a:xfrm>
          <a:prstGeom prst="bentConnector3">
            <a:avLst>
              <a:gd name="adj1" fmla="val 266268"/>
            </a:avLst>
          </a:prstGeom>
          <a:solidFill>
            <a:schemeClr val="accent1"/>
          </a:solidFill>
          <a:ln w="34925" cap="flat" cmpd="sng" algn="ctr">
            <a:solidFill>
              <a:srgbClr val="00B050"/>
            </a:solidFill>
            <a:prstDash val="solid"/>
            <a:miter lim="800000"/>
            <a:headEnd type="none" w="med" len="med"/>
            <a:tailEnd type="arrow"/>
          </a:ln>
          <a:effectLst/>
        </p:spPr>
      </p:cxnSp>
      <p:cxnSp>
        <p:nvCxnSpPr>
          <p:cNvPr id="68" name="Straight Arrow Connector 14"/>
          <p:cNvCxnSpPr/>
          <p:nvPr/>
        </p:nvCxnSpPr>
        <p:spPr bwMode="auto">
          <a:xfrm>
            <a:off x="609600" y="2743200"/>
            <a:ext cx="6705600" cy="3886200"/>
          </a:xfrm>
          <a:prstGeom prst="bentConnector3">
            <a:avLst>
              <a:gd name="adj1" fmla="val -3719"/>
            </a:avLst>
          </a:prstGeom>
          <a:solidFill>
            <a:schemeClr val="accent1"/>
          </a:solidFill>
          <a:ln w="34925" cap="flat" cmpd="sng" algn="ctr">
            <a:solidFill>
              <a:srgbClr val="00B050"/>
            </a:solidFill>
            <a:prstDash val="solid"/>
            <a:miter lim="800000"/>
            <a:headEnd type="none" w="med" len="med"/>
            <a:tailEnd type="arrow"/>
          </a:ln>
          <a:effectLst/>
        </p:spPr>
      </p:cxnSp>
      <p:cxnSp>
        <p:nvCxnSpPr>
          <p:cNvPr id="22" name="Straight Arrow Connector 21"/>
          <p:cNvCxnSpPr/>
          <p:nvPr/>
        </p:nvCxnSpPr>
        <p:spPr bwMode="auto">
          <a:xfrm>
            <a:off x="0" y="5715000"/>
            <a:ext cx="7620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3" name="Straight Arrow Connector 22"/>
          <p:cNvCxnSpPr/>
          <p:nvPr/>
        </p:nvCxnSpPr>
        <p:spPr bwMode="auto">
          <a:xfrm>
            <a:off x="1143000" y="6324600"/>
            <a:ext cx="69342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pic>
        <p:nvPicPr>
          <p:cNvPr id="18" name="Picture 2" descr="C:\Documents and Settings\hornick\Local Settings\Temporary Internet Files\Content.IE5\ZA2K08IP\MCBD06790_0000[1].wmf"/>
          <p:cNvPicPr>
            <a:picLocks noChangeAspect="1" noChangeArrowheads="1"/>
          </p:cNvPicPr>
          <p:nvPr/>
        </p:nvPicPr>
        <p:blipFill>
          <a:blip r:embed="rId2" cstate="print"/>
          <a:srcRect/>
          <a:stretch>
            <a:fillRect/>
          </a:stretch>
        </p:blipFill>
        <p:spPr bwMode="auto">
          <a:xfrm flipH="1">
            <a:off x="6248400" y="1981200"/>
            <a:ext cx="2362200" cy="190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5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5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nodeType="afterEffect">
                                  <p:stCondLst>
                                    <p:cond delay="5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nodeType="afterEffect">
                                  <p:stCondLst>
                                    <p:cond delay="5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2500"/>
                            </p:stCondLst>
                            <p:childTnLst>
                              <p:par>
                                <p:cTn id="23" presetID="1" presetClass="entr" presetSubtype="0" fill="hold" nodeType="afterEffect">
                                  <p:stCondLst>
                                    <p:cond delay="5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par>
                          <p:cTn id="28" fill="hold">
                            <p:stCondLst>
                              <p:cond delay="3500"/>
                            </p:stCondLst>
                            <p:childTnLst>
                              <p:par>
                                <p:cTn id="29" presetID="1" presetClass="entr" presetSubtype="0"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par>
                          <p:cTn id="31" fill="hold">
                            <p:stCondLst>
                              <p:cond delay="3500"/>
                            </p:stCondLst>
                            <p:childTnLst>
                              <p:par>
                                <p:cTn id="32" presetID="1" presetClass="entr" presetSubtype="0" fill="hold" nodeType="afterEffect">
                                  <p:stCondLst>
                                    <p:cond delay="500"/>
                                  </p:stCondLst>
                                  <p:childTnLst>
                                    <p:set>
                                      <p:cBhvr>
                                        <p:cTn id="33" dur="1" fill="hold">
                                          <p:stCondLst>
                                            <p:cond delay="0"/>
                                          </p:stCondLst>
                                        </p:cTn>
                                        <p:tgtEl>
                                          <p:spTgt spid="21"/>
                                        </p:tgtEl>
                                        <p:attrNameLst>
                                          <p:attrName>style.visibility</p:attrName>
                                        </p:attrNameLst>
                                      </p:cBhvr>
                                      <p:to>
                                        <p:strVal val="visible"/>
                                      </p:to>
                                    </p:set>
                                  </p:childTnLst>
                                </p:cTn>
                              </p:par>
                            </p:childTnLst>
                          </p:cTn>
                        </p:par>
                        <p:par>
                          <p:cTn id="34" fill="hold">
                            <p:stCondLst>
                              <p:cond delay="4000"/>
                            </p:stCondLst>
                            <p:childTnLst>
                              <p:par>
                                <p:cTn id="35" presetID="1" presetClass="entr" presetSubtype="0" fill="hold" nodeType="afterEffect">
                                  <p:stCondLst>
                                    <p:cond delay="500"/>
                                  </p:stCondLst>
                                  <p:childTnLst>
                                    <p:set>
                                      <p:cBhvr>
                                        <p:cTn id="36"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543800" cy="1020762"/>
          </a:xfrm>
        </p:spPr>
        <p:txBody>
          <a:bodyPr/>
          <a:lstStyle/>
          <a:p>
            <a:r>
              <a:rPr lang="en-US" sz="3200" dirty="0" smtClean="0"/>
              <a:t>The secondary thread may execute a method defined in another class that implements </a:t>
            </a:r>
            <a:r>
              <a:rPr lang="en-US" sz="3200" dirty="0" err="1" smtClean="0"/>
              <a:t>Runnable</a:t>
            </a:r>
            <a:endParaRPr lang="en-US" sz="3200" dirty="0"/>
          </a:p>
        </p:txBody>
      </p:sp>
      <p:sp>
        <p:nvSpPr>
          <p:cNvPr id="3" name="Content Placeholder 2"/>
          <p:cNvSpPr>
            <a:spLocks noGrp="1"/>
          </p:cNvSpPr>
          <p:nvPr>
            <p:ph idx="1"/>
          </p:nvPr>
        </p:nvSpPr>
        <p:spPr>
          <a:xfrm>
            <a:off x="457200" y="1719263"/>
            <a:ext cx="8382000" cy="4148137"/>
          </a:xfrm>
        </p:spPr>
        <p:txBody>
          <a:bodyPr/>
          <a:lstStyle/>
          <a:p>
            <a:pPr>
              <a:buNone/>
            </a:pPr>
            <a:r>
              <a:rPr lang="en-US" sz="1400" b="1" dirty="0" smtClean="0">
                <a:solidFill>
                  <a:schemeClr val="tx1"/>
                </a:solidFill>
                <a:latin typeface="Courier New" pitchFamily="49" charset="0"/>
                <a:cs typeface="Courier New" pitchFamily="49" charset="0"/>
              </a:rPr>
              <a:t>public class App {</a:t>
            </a:r>
          </a:p>
          <a:p>
            <a:pPr>
              <a:buNone/>
            </a:pPr>
            <a:r>
              <a:rPr lang="en-US" sz="1400" b="1" dirty="0" smtClean="0">
                <a:solidFill>
                  <a:schemeClr val="tx1"/>
                </a:solidFill>
                <a:latin typeface="Courier New" pitchFamily="49" charset="0"/>
                <a:cs typeface="Courier New" pitchFamily="49" charset="0"/>
              </a:rPr>
              <a:t>	public static void </a:t>
            </a:r>
            <a:r>
              <a:rPr lang="en-US" sz="1400" b="1" dirty="0" smtClean="0">
                <a:latin typeface="Courier New" pitchFamily="49" charset="0"/>
                <a:cs typeface="Courier New" pitchFamily="49" charset="0"/>
              </a:rPr>
              <a:t>main(String</a:t>
            </a:r>
            <a:r>
              <a:rPr lang="en-US" sz="1400" b="1" dirty="0" smtClean="0">
                <a:solidFill>
                  <a:schemeClr val="tx1"/>
                </a:solidFill>
                <a:latin typeface="Courier New" pitchFamily="49" charset="0"/>
                <a:cs typeface="Courier New" pitchFamily="49" charset="0"/>
              </a:rPr>
              <a:t>[] </a:t>
            </a:r>
            <a:r>
              <a:rPr lang="en-US" sz="1400" b="1" dirty="0" err="1" smtClean="0">
                <a:solidFill>
                  <a:schemeClr val="tx1"/>
                </a:solidFill>
                <a:latin typeface="Courier New" pitchFamily="49" charset="0"/>
                <a:cs typeface="Courier New" pitchFamily="49" charset="0"/>
              </a:rPr>
              <a:t>args</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App me = new App();</a:t>
            </a:r>
          </a:p>
          <a:p>
            <a:pPr>
              <a:buNone/>
            </a:pPr>
            <a:r>
              <a:rPr lang="nn-NO" sz="1400" b="1" dirty="0" smtClean="0">
                <a:solidFill>
                  <a:schemeClr val="tx1"/>
                </a:solidFill>
                <a:latin typeface="Courier New" pitchFamily="49" charset="0"/>
                <a:cs typeface="Courier New" pitchFamily="49" charset="0"/>
              </a:rPr>
              <a:t>		me.method_A();</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method_A</a:t>
            </a: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err="1" smtClean="0">
                <a:solidFill>
                  <a:srgbClr val="0070C0"/>
                </a:solidFill>
                <a:latin typeface="Courier New" pitchFamily="49" charset="0"/>
                <a:cs typeface="Courier New" pitchFamily="49" charset="0"/>
              </a:rPr>
              <a:t>ThreadRunner</a:t>
            </a:r>
            <a:r>
              <a:rPr lang="en-US" sz="1400" b="1" dirty="0" smtClean="0">
                <a:solidFill>
                  <a:srgbClr val="0070C0"/>
                </a:solidFill>
                <a:latin typeface="Courier New" pitchFamily="49" charset="0"/>
                <a:cs typeface="Courier New" pitchFamily="49" charset="0"/>
              </a:rPr>
              <a:t> </a:t>
            </a:r>
            <a:r>
              <a:rPr lang="en-US" sz="1400" b="1" dirty="0" err="1" smtClean="0">
                <a:solidFill>
                  <a:srgbClr val="0070C0"/>
                </a:solidFill>
                <a:latin typeface="Courier New" pitchFamily="49" charset="0"/>
                <a:cs typeface="Courier New" pitchFamily="49" charset="0"/>
              </a:rPr>
              <a:t>tr</a:t>
            </a:r>
            <a:r>
              <a:rPr lang="en-US" sz="1400" b="1" dirty="0" smtClean="0">
                <a:solidFill>
                  <a:srgbClr val="0070C0"/>
                </a:solidFill>
                <a:latin typeface="Courier New" pitchFamily="49" charset="0"/>
                <a:cs typeface="Courier New" pitchFamily="49" charset="0"/>
              </a:rPr>
              <a:t> = new </a:t>
            </a:r>
            <a:r>
              <a:rPr lang="en-US" sz="1400" b="1" dirty="0" err="1" smtClean="0">
                <a:solidFill>
                  <a:srgbClr val="0070C0"/>
                </a:solidFill>
                <a:latin typeface="Courier New" pitchFamily="49" charset="0"/>
                <a:cs typeface="Courier New" pitchFamily="49" charset="0"/>
              </a:rPr>
              <a:t>ThreadRunner</a:t>
            </a:r>
            <a:r>
              <a:rPr lang="en-US" sz="1400" b="1" dirty="0" smtClean="0">
                <a:solidFill>
                  <a:srgbClr val="0070C0"/>
                </a:solidFill>
                <a:latin typeface="Courier New" pitchFamily="49" charset="0"/>
                <a:cs typeface="Courier New" pitchFamily="49" charset="0"/>
              </a:rPr>
              <a:t>();</a:t>
            </a:r>
          </a:p>
          <a:p>
            <a:pPr>
              <a:buNone/>
            </a:pPr>
            <a:r>
              <a:rPr lang="en-US" sz="1400" b="1" dirty="0" smtClean="0">
                <a:latin typeface="Courier New" pitchFamily="49" charset="0"/>
                <a:cs typeface="Courier New" pitchFamily="49" charset="0"/>
              </a:rPr>
              <a:t>		Thread t = new Thread(</a:t>
            </a:r>
            <a:r>
              <a:rPr lang="en-US" sz="1400" b="1" dirty="0" err="1" smtClean="0">
                <a:solidFill>
                  <a:srgbClr val="0070C0"/>
                </a:solidFill>
                <a:latin typeface="Courier New" pitchFamily="49" charset="0"/>
                <a:cs typeface="Courier New" pitchFamily="49" charset="0"/>
              </a:rPr>
              <a:t>tr</a:t>
            </a:r>
            <a:r>
              <a:rPr lang="en-US" sz="1400" b="1" dirty="0" smtClean="0">
                <a:latin typeface="Courier New" pitchFamily="49" charset="0"/>
                <a:cs typeface="Courier New" pitchFamily="49" charset="0"/>
              </a:rPr>
              <a:t>);</a:t>
            </a:r>
          </a:p>
          <a:p>
            <a:pPr>
              <a:buNone/>
            </a:pPr>
            <a:r>
              <a:rPr lang="en-US" sz="1400" b="1" dirty="0" smtClean="0">
                <a:solidFill>
                  <a:schemeClr val="tx1"/>
                </a:solidFill>
                <a:latin typeface="Courier New" pitchFamily="49" charset="0"/>
                <a:cs typeface="Courier New" pitchFamily="49" charset="0"/>
              </a:rPr>
              <a:t>		</a:t>
            </a:r>
            <a:r>
              <a:rPr lang="en-US" sz="1400" b="1" dirty="0" err="1" smtClean="0">
                <a:solidFill>
                  <a:srgbClr val="C00000"/>
                </a:solidFill>
                <a:latin typeface="Courier New" pitchFamily="49" charset="0"/>
                <a:cs typeface="Courier New" pitchFamily="49" charset="0"/>
              </a:rPr>
              <a:t>t.start</a:t>
            </a:r>
            <a:r>
              <a:rPr lang="en-US" sz="1400" b="1" dirty="0" smtClean="0">
                <a:solidFill>
                  <a:srgbClr val="C00000"/>
                </a:solidFill>
                <a:latin typeface="Courier New" pitchFamily="49" charset="0"/>
                <a:cs typeface="Courier New" pitchFamily="49" charset="0"/>
              </a:rPr>
              <a:t>();</a:t>
            </a:r>
          </a:p>
          <a:p>
            <a:pPr>
              <a:buNone/>
            </a:pPr>
            <a:r>
              <a:rPr lang="nn-NO" sz="1400" b="1" dirty="0" smtClean="0">
                <a:solidFill>
                  <a:schemeClr val="tx1"/>
                </a:solidFill>
                <a:latin typeface="Courier New" pitchFamily="49" charset="0"/>
                <a:cs typeface="Courier New" pitchFamily="49" charset="0"/>
              </a:rPr>
              <a:t>		return;</a:t>
            </a: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private class </a:t>
            </a:r>
            <a:r>
              <a:rPr lang="en-US" sz="1400" b="1" dirty="0" err="1" smtClean="0">
                <a:solidFill>
                  <a:srgbClr val="0070C0"/>
                </a:solidFill>
                <a:latin typeface="Courier New" pitchFamily="49" charset="0"/>
                <a:cs typeface="Courier New" pitchFamily="49" charset="0"/>
              </a:rPr>
              <a:t>ThreadRunner</a:t>
            </a:r>
            <a:r>
              <a:rPr lang="en-US" sz="1400" b="1" dirty="0" smtClean="0">
                <a:solidFill>
                  <a:srgbClr val="0070C0"/>
                </a:solidFill>
                <a:latin typeface="Courier New" pitchFamily="49" charset="0"/>
                <a:cs typeface="Courier New" pitchFamily="49" charset="0"/>
              </a:rPr>
              <a:t> implements </a:t>
            </a:r>
            <a:r>
              <a:rPr lang="en-US" sz="1400" b="1" dirty="0" err="1" smtClean="0">
                <a:solidFill>
                  <a:srgbClr val="0070C0"/>
                </a:solidFill>
                <a:latin typeface="Courier New" pitchFamily="49" charset="0"/>
                <a:cs typeface="Courier New" pitchFamily="49" charset="0"/>
              </a:rPr>
              <a:t>Runnable</a:t>
            </a:r>
            <a:r>
              <a:rPr lang="en-US" sz="1400" b="1" dirty="0" smtClean="0">
                <a:solidFill>
                  <a:srgbClr val="0070C0"/>
                </a:solidFill>
                <a:latin typeface="Courier New" pitchFamily="49" charset="0"/>
                <a:cs typeface="Courier New" pitchFamily="49" charset="0"/>
              </a:rPr>
              <a:t> {  // inner class</a:t>
            </a:r>
          </a:p>
          <a:p>
            <a:pPr>
              <a:buNone/>
            </a:pPr>
            <a:r>
              <a:rPr lang="en-US" sz="1400" b="1" dirty="0" smtClean="0">
                <a:solidFill>
                  <a:srgbClr val="0070C0"/>
                </a:solidFill>
                <a:latin typeface="Courier New" pitchFamily="49" charset="0"/>
                <a:cs typeface="Courier New" pitchFamily="49" charset="0"/>
              </a:rPr>
              <a:t>		</a:t>
            </a:r>
            <a:r>
              <a:rPr lang="en-US" sz="1400" b="1" dirty="0" smtClean="0">
                <a:solidFill>
                  <a:srgbClr val="C00000"/>
                </a:solidFill>
                <a:latin typeface="Courier New" pitchFamily="49" charset="0"/>
                <a:cs typeface="Courier New" pitchFamily="49" charset="0"/>
              </a:rPr>
              <a:t>public void run() {</a:t>
            </a:r>
          </a:p>
          <a:p>
            <a:pPr>
              <a:buNone/>
            </a:pPr>
            <a:r>
              <a:rPr lang="nn-NO" sz="1400" b="1" dirty="0" smtClean="0">
                <a:solidFill>
                  <a:srgbClr val="C00000"/>
                </a:solidFill>
                <a:latin typeface="Courier New" pitchFamily="49" charset="0"/>
                <a:cs typeface="Courier New" pitchFamily="49" charset="0"/>
              </a:rPr>
              <a:t>			// more code here</a:t>
            </a:r>
          </a:p>
          <a:p>
            <a:pPr>
              <a:buNone/>
            </a:pPr>
            <a:r>
              <a:rPr lang="en-US" sz="1400" b="1" dirty="0" smtClean="0">
                <a:solidFill>
                  <a:srgbClr val="C00000"/>
                </a:solidFill>
                <a:latin typeface="Courier New" pitchFamily="49" charset="0"/>
                <a:cs typeface="Courier New" pitchFamily="49" charset="0"/>
              </a:rPr>
              <a:t>		}</a:t>
            </a:r>
          </a:p>
          <a:p>
            <a:pPr>
              <a:buNone/>
            </a:pPr>
            <a:r>
              <a:rPr lang="en-US" sz="1400" b="1" dirty="0" smtClean="0">
                <a:solidFill>
                  <a:srgbClr val="0070C0"/>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a:t>
            </a:r>
          </a:p>
          <a:p>
            <a:pPr>
              <a:buNone/>
            </a:pP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15</a:t>
            </a:fld>
            <a:endParaRPr lang="en-US" altLang="en-US"/>
          </a:p>
        </p:txBody>
      </p:sp>
      <p:pic>
        <p:nvPicPr>
          <p:cNvPr id="4099" name="Picture 3" descr="C:\Documents and Settings\hornick\Local Settings\Temporary Internet Files\Content.IE5\EEP6A0QG\MCj04414900000[1].png"/>
          <p:cNvPicPr>
            <a:picLocks noChangeAspect="1" noChangeArrowheads="1"/>
          </p:cNvPicPr>
          <p:nvPr/>
        </p:nvPicPr>
        <p:blipFill>
          <a:blip r:embed="rId2" cstate="print"/>
          <a:srcRect/>
          <a:stretch>
            <a:fillRect/>
          </a:stretch>
        </p:blipFill>
        <p:spPr bwMode="auto">
          <a:xfrm>
            <a:off x="5410200" y="4953000"/>
            <a:ext cx="1142772" cy="1142772"/>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020762"/>
          </a:xfrm>
        </p:spPr>
        <p:txBody>
          <a:bodyPr/>
          <a:lstStyle/>
          <a:p>
            <a:r>
              <a:rPr lang="en-US" sz="3200" dirty="0" smtClean="0"/>
              <a:t>An anonymous inner class is another typical approach…</a:t>
            </a:r>
            <a:endParaRPr lang="en-US" sz="3200" dirty="0"/>
          </a:p>
        </p:txBody>
      </p:sp>
      <p:sp>
        <p:nvSpPr>
          <p:cNvPr id="3" name="Content Placeholder 2"/>
          <p:cNvSpPr>
            <a:spLocks noGrp="1"/>
          </p:cNvSpPr>
          <p:nvPr>
            <p:ph idx="1"/>
          </p:nvPr>
        </p:nvSpPr>
        <p:spPr>
          <a:xfrm>
            <a:off x="457200" y="1719263"/>
            <a:ext cx="5791200" cy="4148137"/>
          </a:xfrm>
        </p:spPr>
        <p:txBody>
          <a:bodyPr/>
          <a:lstStyle/>
          <a:p>
            <a:pPr>
              <a:buNone/>
            </a:pPr>
            <a:r>
              <a:rPr lang="en-US" sz="1400" b="1" dirty="0" smtClean="0">
                <a:solidFill>
                  <a:schemeClr val="tx1"/>
                </a:solidFill>
                <a:latin typeface="Courier New" pitchFamily="49" charset="0"/>
                <a:cs typeface="Courier New" pitchFamily="49" charset="0"/>
              </a:rPr>
              <a:t>public class App {</a:t>
            </a:r>
          </a:p>
          <a:p>
            <a:pPr>
              <a:buNone/>
            </a:pPr>
            <a:r>
              <a:rPr lang="en-US" sz="1400" b="1" dirty="0" smtClean="0">
                <a:solidFill>
                  <a:schemeClr val="tx1"/>
                </a:solidFill>
                <a:latin typeface="Courier New" pitchFamily="49" charset="0"/>
                <a:cs typeface="Courier New" pitchFamily="49" charset="0"/>
              </a:rPr>
              <a:t>	public static void </a:t>
            </a:r>
            <a:r>
              <a:rPr lang="en-US" sz="1400" b="1" dirty="0" smtClean="0">
                <a:latin typeface="Courier New" pitchFamily="49" charset="0"/>
                <a:cs typeface="Courier New" pitchFamily="49" charset="0"/>
              </a:rPr>
              <a:t>main(String</a:t>
            </a:r>
            <a:r>
              <a:rPr lang="en-US" sz="1400" b="1" dirty="0" smtClean="0">
                <a:solidFill>
                  <a:schemeClr val="tx1"/>
                </a:solidFill>
                <a:latin typeface="Courier New" pitchFamily="49" charset="0"/>
                <a:cs typeface="Courier New" pitchFamily="49" charset="0"/>
              </a:rPr>
              <a:t>[] </a:t>
            </a:r>
            <a:r>
              <a:rPr lang="en-US" sz="1400" b="1" dirty="0" err="1" smtClean="0">
                <a:solidFill>
                  <a:schemeClr val="tx1"/>
                </a:solidFill>
                <a:latin typeface="Courier New" pitchFamily="49" charset="0"/>
                <a:cs typeface="Courier New" pitchFamily="49" charset="0"/>
              </a:rPr>
              <a:t>args</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App me = new App();</a:t>
            </a:r>
          </a:p>
          <a:p>
            <a:pPr>
              <a:buNone/>
            </a:pPr>
            <a:r>
              <a:rPr lang="nn-NO" sz="1400" b="1" dirty="0" smtClean="0">
                <a:solidFill>
                  <a:schemeClr val="tx1"/>
                </a:solidFill>
                <a:latin typeface="Courier New" pitchFamily="49" charset="0"/>
                <a:cs typeface="Courier New" pitchFamily="49" charset="0"/>
              </a:rPr>
              <a:t>		me.method_A();</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method_A</a:t>
            </a: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Thread t = new Thread(</a:t>
            </a:r>
            <a:r>
              <a:rPr lang="en-US" sz="1400" b="1" dirty="0" smtClean="0">
                <a:solidFill>
                  <a:srgbClr val="0070C0"/>
                </a:solidFill>
                <a:latin typeface="Courier New" pitchFamily="49" charset="0"/>
                <a:cs typeface="Courier New" pitchFamily="49" charset="0"/>
              </a:rPr>
              <a:t/>
            </a:r>
            <a:br>
              <a:rPr lang="en-US" sz="1400" b="1" dirty="0" smtClean="0">
                <a:solidFill>
                  <a:srgbClr val="0070C0"/>
                </a:solidFill>
                <a:latin typeface="Courier New" pitchFamily="49" charset="0"/>
                <a:cs typeface="Courier New" pitchFamily="49" charset="0"/>
              </a:rPr>
            </a:br>
            <a:r>
              <a:rPr lang="en-US" sz="1400" b="1" dirty="0" smtClean="0">
                <a:solidFill>
                  <a:srgbClr val="0070C0"/>
                </a:solidFill>
                <a:latin typeface="Courier New" pitchFamily="49" charset="0"/>
                <a:cs typeface="Courier New" pitchFamily="49" charset="0"/>
              </a:rPr>
              <a:t>		new </a:t>
            </a:r>
            <a:r>
              <a:rPr lang="en-US" sz="1400" b="1" dirty="0" err="1" smtClean="0">
                <a:solidFill>
                  <a:srgbClr val="0070C0"/>
                </a:solidFill>
                <a:latin typeface="Courier New" pitchFamily="49" charset="0"/>
                <a:cs typeface="Courier New" pitchFamily="49" charset="0"/>
              </a:rPr>
              <a:t>Runnable</a:t>
            </a:r>
            <a:r>
              <a:rPr lang="en-US" sz="1400" b="1" dirty="0" smtClean="0">
                <a:solidFill>
                  <a:srgbClr val="0070C0"/>
                </a:solidFill>
                <a:latin typeface="Courier New" pitchFamily="49" charset="0"/>
                <a:cs typeface="Courier New" pitchFamily="49" charset="0"/>
              </a:rPr>
              <a:t>() {</a:t>
            </a:r>
          </a:p>
          <a:p>
            <a:pPr>
              <a:buNone/>
            </a:pPr>
            <a:r>
              <a:rPr lang="en-US" sz="1400" b="1" dirty="0" smtClean="0">
                <a:solidFill>
                  <a:srgbClr val="0070C0"/>
                </a:solidFill>
                <a:latin typeface="Courier New" pitchFamily="49" charset="0"/>
                <a:cs typeface="Courier New" pitchFamily="49" charset="0"/>
              </a:rPr>
              <a:t>				</a:t>
            </a:r>
            <a:r>
              <a:rPr lang="en-US" sz="1400" b="1" dirty="0" smtClean="0">
                <a:solidFill>
                  <a:srgbClr val="C00000"/>
                </a:solidFill>
                <a:latin typeface="Courier New" pitchFamily="49" charset="0"/>
                <a:cs typeface="Courier New" pitchFamily="49" charset="0"/>
              </a:rPr>
              <a:t>public void run() {</a:t>
            </a:r>
          </a:p>
          <a:p>
            <a:pPr>
              <a:buNone/>
            </a:pPr>
            <a:r>
              <a:rPr lang="en-US" sz="1400" b="1" dirty="0" smtClean="0">
                <a:solidFill>
                  <a:srgbClr val="C00000"/>
                </a:solidFill>
                <a:latin typeface="Courier New" pitchFamily="49" charset="0"/>
                <a:cs typeface="Courier New" pitchFamily="49" charset="0"/>
              </a:rPr>
              <a:t>				   // more code here</a:t>
            </a:r>
          </a:p>
          <a:p>
            <a:pPr>
              <a:buNone/>
            </a:pPr>
            <a:r>
              <a:rPr lang="en-US" sz="1400" b="1" dirty="0" smtClean="0">
                <a:solidFill>
                  <a:srgbClr val="C00000"/>
                </a:solidFill>
                <a:latin typeface="Courier New" pitchFamily="49" charset="0"/>
                <a:cs typeface="Courier New" pitchFamily="49" charset="0"/>
              </a:rPr>
              <a:t>				}</a:t>
            </a:r>
          </a:p>
          <a:p>
            <a:pPr>
              <a:buNone/>
            </a:pPr>
            <a:r>
              <a:rPr lang="en-US" sz="1400" b="1" dirty="0" smtClean="0">
                <a:solidFill>
                  <a:srgbClr val="0070C0"/>
                </a:solidFill>
                <a:latin typeface="Courier New" pitchFamily="49" charset="0"/>
                <a:cs typeface="Courier New" pitchFamily="49" charset="0"/>
              </a:rPr>
              <a:t>			} </a:t>
            </a:r>
            <a:r>
              <a:rPr lang="en-US" sz="1400" b="1" dirty="0" smtClean="0">
                <a:latin typeface="Courier New" pitchFamily="49" charset="0"/>
                <a:cs typeface="Courier New" pitchFamily="49" charset="0"/>
              </a:rPr>
              <a:t>);</a:t>
            </a:r>
          </a:p>
          <a:p>
            <a:pPr>
              <a:buNone/>
            </a:pPr>
            <a:r>
              <a:rPr lang="en-US" sz="1400" b="1" dirty="0" smtClean="0">
                <a:solidFill>
                  <a:schemeClr val="tx1"/>
                </a:solidFill>
                <a:latin typeface="Courier New" pitchFamily="49" charset="0"/>
                <a:cs typeface="Courier New" pitchFamily="49" charset="0"/>
              </a:rPr>
              <a:t>		</a:t>
            </a:r>
            <a:r>
              <a:rPr lang="en-US" sz="1400" b="1" dirty="0" err="1" smtClean="0">
                <a:solidFill>
                  <a:srgbClr val="C00000"/>
                </a:solidFill>
                <a:latin typeface="Courier New" pitchFamily="49" charset="0"/>
                <a:cs typeface="Courier New" pitchFamily="49" charset="0"/>
              </a:rPr>
              <a:t>t.start</a:t>
            </a:r>
            <a:r>
              <a:rPr lang="en-US" sz="1400" b="1" dirty="0" smtClean="0">
                <a:solidFill>
                  <a:srgbClr val="C00000"/>
                </a:solidFill>
                <a:latin typeface="Courier New" pitchFamily="49" charset="0"/>
                <a:cs typeface="Courier New" pitchFamily="49" charset="0"/>
              </a:rPr>
              <a:t>();</a:t>
            </a:r>
          </a:p>
          <a:p>
            <a:pPr>
              <a:buNone/>
            </a:pPr>
            <a:r>
              <a:rPr lang="nn-NO" sz="1400" b="1" dirty="0" smtClean="0">
                <a:solidFill>
                  <a:schemeClr val="tx1"/>
                </a:solidFill>
                <a:latin typeface="Courier New" pitchFamily="49" charset="0"/>
                <a:cs typeface="Courier New" pitchFamily="49" charset="0"/>
              </a:rPr>
              <a:t>		return;</a:t>
            </a: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a:t>
            </a:r>
          </a:p>
          <a:p>
            <a:pPr>
              <a:buNone/>
            </a:pP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16</a:t>
            </a:fld>
            <a:endParaRPr lang="en-US" altLang="en-US"/>
          </a:p>
        </p:txBody>
      </p:sp>
      <p:pic>
        <p:nvPicPr>
          <p:cNvPr id="2051" name="Picture 3" descr="C:\Documents and Settings\hornick\Local Settings\Temporary Internet Files\Content.IE5\EEP6A0QG\MCj04102510000[1].wmf"/>
          <p:cNvPicPr>
            <a:picLocks noChangeAspect="1" noChangeArrowheads="1"/>
          </p:cNvPicPr>
          <p:nvPr/>
        </p:nvPicPr>
        <p:blipFill>
          <a:blip r:embed="rId2" cstate="print"/>
          <a:srcRect/>
          <a:stretch>
            <a:fillRect/>
          </a:stretch>
        </p:blipFill>
        <p:spPr bwMode="auto">
          <a:xfrm flipH="1">
            <a:off x="5791200" y="3048000"/>
            <a:ext cx="1676400" cy="184467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543800" cy="1020762"/>
          </a:xfrm>
        </p:spPr>
        <p:txBody>
          <a:bodyPr/>
          <a:lstStyle/>
          <a:p>
            <a:r>
              <a:rPr lang="en-US" sz="2800" dirty="0" smtClean="0"/>
              <a:t>An application may be designed to execute the same instructions on more than one thread </a:t>
            </a:r>
            <a:r>
              <a:rPr lang="en-US" sz="2800" i="1" u="sng" dirty="0" smtClean="0">
                <a:solidFill>
                  <a:srgbClr val="0070C0"/>
                </a:solidFill>
              </a:rPr>
              <a:t>at the same time</a:t>
            </a:r>
            <a:endParaRPr lang="en-US" sz="2800" i="1" u="sng" dirty="0">
              <a:solidFill>
                <a:srgbClr val="0070C0"/>
              </a:solidFill>
            </a:endParaRPr>
          </a:p>
        </p:txBody>
      </p:sp>
      <p:sp>
        <p:nvSpPr>
          <p:cNvPr id="3" name="Content Placeholder 2"/>
          <p:cNvSpPr>
            <a:spLocks noGrp="1"/>
          </p:cNvSpPr>
          <p:nvPr>
            <p:ph idx="1"/>
          </p:nvPr>
        </p:nvSpPr>
        <p:spPr>
          <a:xfrm>
            <a:off x="381000" y="1447800"/>
            <a:ext cx="8382000" cy="4724400"/>
          </a:xfrm>
        </p:spPr>
        <p:txBody>
          <a:bodyPr/>
          <a:lstStyle/>
          <a:p>
            <a:pPr>
              <a:buNone/>
            </a:pPr>
            <a:r>
              <a:rPr lang="en-US" sz="1400" b="1" dirty="0" smtClean="0">
                <a:latin typeface="Courier New" pitchFamily="49" charset="0"/>
                <a:cs typeface="Courier New" pitchFamily="49" charset="0"/>
              </a:rPr>
              <a:t>public class App implements </a:t>
            </a:r>
            <a:r>
              <a:rPr lang="en-US" sz="1400" b="1" dirty="0" err="1" smtClean="0">
                <a:latin typeface="Courier New" pitchFamily="49" charset="0"/>
                <a:cs typeface="Courier New" pitchFamily="49" charset="0"/>
              </a:rPr>
              <a:t>Runnable</a:t>
            </a:r>
            <a:r>
              <a:rPr lang="en-US" sz="1400" b="1" dirty="0" smtClean="0">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public static void main(String[] </a:t>
            </a:r>
            <a:r>
              <a:rPr lang="en-US" sz="1400" b="1" dirty="0" err="1" smtClean="0">
                <a:latin typeface="Courier New" pitchFamily="49" charset="0"/>
                <a:cs typeface="Courier New" pitchFamily="49" charset="0"/>
              </a:rPr>
              <a:t>args</a:t>
            </a:r>
            <a:r>
              <a:rPr lang="en-US" sz="1400" b="1" dirty="0" smtClean="0">
                <a:latin typeface="Courier New" pitchFamily="49" charset="0"/>
                <a:cs typeface="Courier New" pitchFamily="49" charset="0"/>
              </a:rPr>
              <a:t>) {</a:t>
            </a:r>
          </a:p>
          <a:p>
            <a:pPr>
              <a:buNone/>
            </a:pPr>
            <a:r>
              <a:rPr lang="nn-NO" sz="1400" b="1" dirty="0" smtClean="0">
                <a:latin typeface="Courier New" pitchFamily="49" charset="0"/>
                <a:cs typeface="Courier New" pitchFamily="49" charset="0"/>
              </a:rPr>
              <a:t>		App me = new App()</a:t>
            </a:r>
          </a:p>
          <a:p>
            <a:pPr>
              <a:buNone/>
            </a:pPr>
            <a:r>
              <a:rPr lang="nn-NO" sz="1400" b="1" dirty="0" smtClean="0">
                <a:latin typeface="Courier New" pitchFamily="49" charset="0"/>
                <a:cs typeface="Courier New" pitchFamily="49" charset="0"/>
              </a:rPr>
              <a:t>		me.method_A();</a:t>
            </a:r>
            <a:endParaRPr lang="en-US" sz="1400" b="1" dirty="0" smtClean="0">
              <a:latin typeface="Courier New" pitchFamily="49" charset="0"/>
              <a:cs typeface="Courier New" pitchFamily="49" charset="0"/>
            </a:endParaRPr>
          </a:p>
          <a:p>
            <a:pPr>
              <a:buNone/>
            </a:pPr>
            <a:r>
              <a:rPr lang="en-US" sz="1400" b="1" dirty="0" smtClean="0">
                <a:latin typeface="Courier New" pitchFamily="49" charset="0"/>
                <a:cs typeface="Courier New" pitchFamily="49" charset="0"/>
              </a:rPr>
              <a:t>	} </a:t>
            </a:r>
          </a:p>
          <a:p>
            <a:pPr>
              <a:buNone/>
            </a:pPr>
            <a:r>
              <a:rPr lang="en-US" sz="1400" b="1" dirty="0" smtClean="0">
                <a:latin typeface="Courier New" pitchFamily="49" charset="0"/>
                <a:cs typeface="Courier New" pitchFamily="49" charset="0"/>
              </a:rPr>
              <a:t>	private void </a:t>
            </a:r>
            <a:r>
              <a:rPr lang="en-US" sz="1400" b="1" dirty="0" err="1" smtClean="0">
                <a:latin typeface="Courier New" pitchFamily="49" charset="0"/>
                <a:cs typeface="Courier New" pitchFamily="49" charset="0"/>
              </a:rPr>
              <a:t>method_A</a:t>
            </a:r>
            <a:r>
              <a:rPr lang="en-US" sz="1400" b="1" dirty="0" smtClean="0">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ThreadRunner</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tr</a:t>
            </a:r>
            <a:r>
              <a:rPr lang="en-US" sz="1400" b="1" dirty="0" smtClean="0">
                <a:latin typeface="Courier New" pitchFamily="49" charset="0"/>
                <a:cs typeface="Courier New" pitchFamily="49" charset="0"/>
              </a:rPr>
              <a:t> = new </a:t>
            </a:r>
            <a:r>
              <a:rPr lang="en-US" sz="1400" b="1" dirty="0" err="1" smtClean="0">
                <a:latin typeface="Courier New" pitchFamily="49" charset="0"/>
                <a:cs typeface="Courier New" pitchFamily="49" charset="0"/>
              </a:rPr>
              <a:t>ThreadRunner</a:t>
            </a:r>
            <a:r>
              <a:rPr lang="en-US" sz="1400" b="1" dirty="0" smtClean="0">
                <a:latin typeface="Courier New" pitchFamily="49" charset="0"/>
                <a:cs typeface="Courier New" pitchFamily="49" charset="0"/>
              </a:rPr>
              <a:t>();</a:t>
            </a:r>
          </a:p>
          <a:p>
            <a:pPr>
              <a:buNone/>
            </a:pPr>
            <a:r>
              <a:rPr lang="en-US" sz="1400" b="1" dirty="0" smtClean="0">
                <a:latin typeface="Courier New" pitchFamily="49" charset="0"/>
                <a:cs typeface="Courier New" pitchFamily="49" charset="0"/>
              </a:rPr>
              <a:t>		Thread t = new Thread(</a:t>
            </a:r>
            <a:r>
              <a:rPr lang="en-US" sz="1400" b="1" dirty="0" err="1" smtClean="0">
                <a:latin typeface="Courier New" pitchFamily="49" charset="0"/>
                <a:cs typeface="Courier New" pitchFamily="49" charset="0"/>
              </a:rPr>
              <a:t>tr</a:t>
            </a:r>
            <a:r>
              <a:rPr lang="en-US" sz="1400" b="1" dirty="0" smtClean="0">
                <a:latin typeface="Courier New" pitchFamily="49" charset="0"/>
                <a:cs typeface="Courier New" pitchFamily="49" charset="0"/>
              </a:rPr>
              <a:t>);</a:t>
            </a:r>
          </a:p>
          <a:p>
            <a:pPr>
              <a:buNone/>
            </a:pPr>
            <a:r>
              <a:rPr lang="en-US" sz="1400" b="1" dirty="0" smtClean="0">
                <a:latin typeface="Courier New" pitchFamily="49" charset="0"/>
                <a:cs typeface="Courier New" pitchFamily="49" charset="0"/>
              </a:rPr>
              <a:t>		</a:t>
            </a:r>
            <a:r>
              <a:rPr lang="en-US" sz="1400" b="1" dirty="0" err="1" smtClean="0">
                <a:solidFill>
                  <a:srgbClr val="C00000"/>
                </a:solidFill>
                <a:latin typeface="Courier New" pitchFamily="49" charset="0"/>
                <a:cs typeface="Courier New" pitchFamily="49" charset="0"/>
              </a:rPr>
              <a:t>t.start</a:t>
            </a:r>
            <a:r>
              <a:rPr lang="en-US" sz="1400" b="1" dirty="0" smtClean="0">
                <a:solidFill>
                  <a:srgbClr val="C00000"/>
                </a:solidFill>
                <a:latin typeface="Courier New" pitchFamily="49" charset="0"/>
                <a:cs typeface="Courier New" pitchFamily="49" charset="0"/>
              </a:rPr>
              <a:t>(); // execute run() on new secondary thread</a:t>
            </a:r>
          </a:p>
          <a:p>
            <a:pPr>
              <a:buNone/>
            </a:pPr>
            <a:r>
              <a:rPr lang="nn-NO" sz="1400" b="1" dirty="0" smtClean="0">
                <a:latin typeface="Courier New" pitchFamily="49" charset="0"/>
                <a:cs typeface="Courier New" pitchFamily="49" charset="0"/>
              </a:rPr>
              <a:t>		</a:t>
            </a:r>
            <a:r>
              <a:rPr lang="nn-NO" sz="1400" b="1" dirty="0" smtClean="0">
                <a:effectLst>
                  <a:outerShdw blurRad="38100" dist="38100" dir="2700000" algn="tl">
                    <a:srgbClr val="000000">
                      <a:alpha val="43137"/>
                    </a:srgbClr>
                  </a:outerShdw>
                </a:effectLst>
                <a:latin typeface="Courier New" pitchFamily="49" charset="0"/>
                <a:cs typeface="Courier New" pitchFamily="49" charset="0"/>
              </a:rPr>
              <a:t>method_C(); // execute method_C on the primary thread</a:t>
            </a:r>
          </a:p>
          <a:p>
            <a:pPr>
              <a:buNone/>
            </a:pPr>
            <a:r>
              <a:rPr lang="en-US" sz="1400" b="1" dirty="0" smtClean="0">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private void </a:t>
            </a:r>
            <a:r>
              <a:rPr lang="en-US" sz="1400" b="1" dirty="0" err="1" smtClean="0">
                <a:solidFill>
                  <a:srgbClr val="0070C0"/>
                </a:solidFill>
                <a:latin typeface="Courier New" pitchFamily="49" charset="0"/>
                <a:cs typeface="Courier New" pitchFamily="49" charset="0"/>
              </a:rPr>
              <a:t>method_C</a:t>
            </a:r>
            <a:r>
              <a:rPr lang="en-US" sz="1400" b="1" dirty="0" smtClean="0">
                <a:solidFill>
                  <a:srgbClr val="0070C0"/>
                </a:solidFill>
                <a:latin typeface="Courier New" pitchFamily="49" charset="0"/>
                <a:cs typeface="Courier New" pitchFamily="49" charset="0"/>
              </a:rPr>
              <a:t>() {</a:t>
            </a:r>
          </a:p>
          <a:p>
            <a:pPr>
              <a:buNone/>
            </a:pPr>
            <a:r>
              <a:rPr lang="en-US" sz="1400" b="1" dirty="0" smtClean="0">
                <a:solidFill>
                  <a:srgbClr val="0070C0"/>
                </a:solidFill>
                <a:latin typeface="Courier New" pitchFamily="49" charset="0"/>
                <a:cs typeface="Courier New" pitchFamily="49" charset="0"/>
              </a:rPr>
              <a:t>		// more code here</a:t>
            </a:r>
          </a:p>
          <a:p>
            <a:pPr>
              <a:buNone/>
            </a:pPr>
            <a:r>
              <a:rPr lang="en-US" sz="1400" b="1" dirty="0" smtClean="0">
                <a:solidFill>
                  <a:srgbClr val="0070C0"/>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rgbClr val="C00000"/>
                </a:solidFill>
                <a:latin typeface="Courier New" pitchFamily="49" charset="0"/>
                <a:cs typeface="Courier New" pitchFamily="49" charset="0"/>
              </a:rPr>
              <a:t>	public void run() {</a:t>
            </a:r>
            <a:br>
              <a:rPr lang="en-US" sz="1400" b="1" dirty="0" smtClean="0">
                <a:solidFill>
                  <a:srgbClr val="C00000"/>
                </a:solidFill>
                <a:latin typeface="Courier New" pitchFamily="49" charset="0"/>
                <a:cs typeface="Courier New" pitchFamily="49" charset="0"/>
              </a:rPr>
            </a:br>
            <a:r>
              <a:rPr lang="en-US" sz="1400" b="1" dirty="0" smtClean="0">
                <a:solidFill>
                  <a:srgbClr val="C00000"/>
                </a:solidFill>
                <a:latin typeface="Courier New" pitchFamily="49" charset="0"/>
                <a:cs typeface="Courier New" pitchFamily="49" charset="0"/>
              </a:rPr>
              <a:t>   // some other instructions here</a:t>
            </a:r>
          </a:p>
          <a:p>
            <a:pPr>
              <a:buNone/>
            </a:pPr>
            <a:r>
              <a:rPr lang="nn-NO" sz="1400" b="1" dirty="0" smtClean="0">
                <a:solidFill>
                  <a:srgbClr val="C00000"/>
                </a:solidFill>
                <a:latin typeface="Courier New" pitchFamily="49" charset="0"/>
                <a:cs typeface="Courier New" pitchFamily="49" charset="0"/>
              </a:rPr>
              <a:t>	</a:t>
            </a:r>
            <a:r>
              <a:rPr lang="nn-NO" sz="1400" b="1" dirty="0" smtClean="0">
                <a:solidFill>
                  <a:srgbClr val="C00000"/>
                </a:solidFill>
                <a:effectLst>
                  <a:outerShdw blurRad="38100" dist="38100" dir="2700000" algn="tl">
                    <a:srgbClr val="000000">
                      <a:alpha val="43137"/>
                    </a:srgbClr>
                  </a:outerShdw>
                </a:effectLst>
                <a:latin typeface="Courier New" pitchFamily="49" charset="0"/>
                <a:cs typeface="Courier New" pitchFamily="49" charset="0"/>
              </a:rPr>
              <a:t>   method_C(); // execute method_C on the secondary thread</a:t>
            </a:r>
          </a:p>
          <a:p>
            <a:pPr>
              <a:buNone/>
            </a:pPr>
            <a:r>
              <a:rPr lang="en-US" sz="1400" b="1" dirty="0" smtClean="0">
                <a:solidFill>
                  <a:srgbClr val="C00000"/>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a:t>
            </a:r>
          </a:p>
          <a:p>
            <a:pPr>
              <a:buNone/>
            </a:pP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17</a:t>
            </a:fld>
            <a:endParaRPr lang="en-US" altLang="en-US"/>
          </a:p>
        </p:txBody>
      </p:sp>
      <p:pic>
        <p:nvPicPr>
          <p:cNvPr id="33795" name="Picture 3" descr="C:\Documents and Settings\hornick\Local Settings\Temporary Internet Files\Content.IE5\YDNS56TQ\MCj01965440000[1].wmf"/>
          <p:cNvPicPr>
            <a:picLocks noChangeAspect="1" noChangeArrowheads="1"/>
          </p:cNvPicPr>
          <p:nvPr/>
        </p:nvPicPr>
        <p:blipFill>
          <a:blip r:embed="rId2" cstate="print"/>
          <a:srcRect/>
          <a:stretch>
            <a:fillRect/>
          </a:stretch>
        </p:blipFill>
        <p:spPr bwMode="auto">
          <a:xfrm>
            <a:off x="6934200" y="3886200"/>
            <a:ext cx="1771193" cy="1776679"/>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Question:</a:t>
            </a:r>
            <a:endParaRPr lang="en-US" sz="5400" dirty="0"/>
          </a:p>
        </p:txBody>
      </p:sp>
      <p:sp>
        <p:nvSpPr>
          <p:cNvPr id="3" name="Content Placeholder 2"/>
          <p:cNvSpPr>
            <a:spLocks noGrp="1"/>
          </p:cNvSpPr>
          <p:nvPr>
            <p:ph idx="1"/>
          </p:nvPr>
        </p:nvSpPr>
        <p:spPr>
          <a:xfrm>
            <a:off x="2819400" y="1752600"/>
            <a:ext cx="6096000" cy="4224337"/>
          </a:xfrm>
        </p:spPr>
        <p:txBody>
          <a:bodyPr/>
          <a:lstStyle/>
          <a:p>
            <a:endParaRPr lang="en-US" dirty="0" smtClean="0"/>
          </a:p>
          <a:p>
            <a:pPr>
              <a:buNone/>
            </a:pPr>
            <a:r>
              <a:rPr lang="en-US" sz="3600" b="1" dirty="0" smtClean="0"/>
              <a:t>   Is it a good idea to let two (or </a:t>
            </a:r>
            <a:r>
              <a:rPr lang="en-US" sz="3600" b="1" i="1" dirty="0" smtClean="0"/>
              <a:t>more</a:t>
            </a:r>
            <a:r>
              <a:rPr lang="en-US" sz="3600" b="1" dirty="0" smtClean="0"/>
              <a:t>) threads execute the same code at the same time?</a:t>
            </a:r>
          </a:p>
          <a:p>
            <a:pPr>
              <a:buNone/>
            </a:pPr>
            <a:endParaRPr lang="en-US" sz="3600" b="1" dirty="0" smtClean="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18</a:t>
            </a:fld>
            <a:endParaRPr lang="en-US" altLang="en-US"/>
          </a:p>
        </p:txBody>
      </p:sp>
      <p:pic>
        <p:nvPicPr>
          <p:cNvPr id="5123" name="Picture 3" descr="C:\Documents and Settings\hornick\Local Settings\Temporary Internet Files\Content.IE5\TQGCN20B\MCPE00125_0000[1].wmf"/>
          <p:cNvPicPr>
            <a:picLocks noChangeAspect="1" noChangeArrowheads="1"/>
          </p:cNvPicPr>
          <p:nvPr/>
        </p:nvPicPr>
        <p:blipFill>
          <a:blip r:embed="rId2" cstate="print"/>
          <a:srcRect/>
          <a:stretch>
            <a:fillRect/>
          </a:stretch>
        </p:blipFill>
        <p:spPr bwMode="auto">
          <a:xfrm>
            <a:off x="152400" y="2057400"/>
            <a:ext cx="2850980" cy="278318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0"/>
            <a:ext cx="5638800" cy="3352800"/>
          </a:xfrm>
        </p:spPr>
        <p:txBody>
          <a:bodyPr/>
          <a:lstStyle/>
          <a:p>
            <a:r>
              <a:rPr lang="en-US" sz="3200" dirty="0" smtClean="0">
                <a:solidFill>
                  <a:srgbClr val="00B050"/>
                </a:solidFill>
              </a:rPr>
              <a:t>Fortunately, Java supports several mechanisms for </a:t>
            </a:r>
            <a:r>
              <a:rPr lang="en-US" sz="3200" i="1" dirty="0" smtClean="0">
                <a:solidFill>
                  <a:srgbClr val="00B050"/>
                </a:solidFill>
              </a:rPr>
              <a:t>synchronizing</a:t>
            </a:r>
            <a:r>
              <a:rPr lang="en-US" sz="3200" dirty="0" smtClean="0">
                <a:solidFill>
                  <a:srgbClr val="00B050"/>
                </a:solidFill>
              </a:rPr>
              <a:t> the execution of multiple threads</a:t>
            </a:r>
            <a:endParaRPr lang="en-US" sz="3200" dirty="0">
              <a:solidFill>
                <a:srgbClr val="00B050"/>
              </a:solidFill>
            </a:endParaRPr>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19</a:t>
            </a:fld>
            <a:endParaRPr lang="en-US" altLang="en-US"/>
          </a:p>
        </p:txBody>
      </p:sp>
      <p:pic>
        <p:nvPicPr>
          <p:cNvPr id="32770" name="Picture 2" descr="C:\Documents and Settings\hornick\Local Settings\Temporary Internet Files\Content.IE5\PFYR14UO\MCj03832480000[1].wmf"/>
          <p:cNvPicPr>
            <a:picLocks noChangeAspect="1" noChangeArrowheads="1"/>
          </p:cNvPicPr>
          <p:nvPr/>
        </p:nvPicPr>
        <p:blipFill>
          <a:blip r:embed="rId2" cstate="print"/>
          <a:srcRect/>
          <a:stretch>
            <a:fillRect/>
          </a:stretch>
        </p:blipFill>
        <p:spPr bwMode="auto">
          <a:xfrm>
            <a:off x="5828690" y="1676400"/>
            <a:ext cx="3315310" cy="3462235"/>
          </a:xfrm>
          <a:prstGeom prst="rect">
            <a:avLst/>
          </a:prstGeom>
          <a:noFill/>
        </p:spPr>
      </p:pic>
      <p:sp>
        <p:nvSpPr>
          <p:cNvPr id="7" name="Rectangle 6"/>
          <p:cNvSpPr/>
          <p:nvPr/>
        </p:nvSpPr>
        <p:spPr>
          <a:xfrm>
            <a:off x="6781800" y="2438400"/>
            <a:ext cx="665567" cy="923330"/>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5400" b="1" cap="none" spc="150" dirty="0" smtClean="0">
                <a:ln w="11430"/>
                <a:solidFill>
                  <a:srgbClr val="F8F8F8"/>
                </a:solidFill>
                <a:effectLst>
                  <a:outerShdw blurRad="25400" algn="tl" rotWithShape="0">
                    <a:srgbClr val="000000">
                      <a:alpha val="43000"/>
                    </a:srgbClr>
                  </a:outerShdw>
                </a:effectLst>
              </a:rPr>
              <a:t>S</a:t>
            </a:r>
            <a:endParaRPr lang="en-US" sz="5400" b="1" cap="none" spc="150" dirty="0">
              <a:ln w="11430"/>
              <a:solidFill>
                <a:srgbClr val="F8F8F8"/>
              </a:solidFill>
              <a:effectLst>
                <a:outerShdw blurRad="25400" algn="tl" rotWithShape="0">
                  <a:srgbClr val="000000">
                    <a:alpha val="43000"/>
                  </a:srgbClr>
                </a:outerShdw>
              </a:effectLst>
            </a:endParaRPr>
          </a:p>
        </p:txBody>
      </p:sp>
      <p:sp>
        <p:nvSpPr>
          <p:cNvPr id="8" name="Title 1"/>
          <p:cNvSpPr txBox="1">
            <a:spLocks/>
          </p:cNvSpPr>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mj-lt"/>
                <a:ea typeface="+mj-ea"/>
                <a:cs typeface="+mj-cs"/>
              </a:rPr>
              <a:t>Keeping code thread-safe</a:t>
            </a:r>
            <a:endParaRPr kumimoji="0" lang="en-US" sz="44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p:spPr>
        <p:txBody>
          <a:bodyPr/>
          <a:lstStyle/>
          <a:p>
            <a:r>
              <a:rPr lang="en-US" altLang="en-US" dirty="0" smtClean="0"/>
              <a:t>SE-2811</a:t>
            </a:r>
            <a:br>
              <a:rPr lang="en-US" altLang="en-US" dirty="0" smtClean="0"/>
            </a:br>
            <a:r>
              <a:rPr lang="en-US" altLang="en-US" dirty="0" smtClean="0"/>
              <a:t>Dr. Mark L. Hornick</a:t>
            </a:r>
          </a:p>
        </p:txBody>
      </p:sp>
      <p:sp>
        <p:nvSpPr>
          <p:cNvPr id="3075" name="Slide Number Placeholder 5"/>
          <p:cNvSpPr>
            <a:spLocks noGrp="1"/>
          </p:cNvSpPr>
          <p:nvPr>
            <p:ph type="sldNum" sz="quarter" idx="12"/>
          </p:nvPr>
        </p:nvSpPr>
        <p:spPr>
          <a:noFill/>
        </p:spPr>
        <p:txBody>
          <a:bodyPr/>
          <a:lstStyle/>
          <a:p>
            <a:fld id="{9B1104CE-0A31-4CDF-8601-FEA31F36F9BD}" type="slidenum">
              <a:rPr lang="en-US" altLang="en-US" smtClean="0"/>
              <a:pPr/>
              <a:t>2</a:t>
            </a:fld>
            <a:endParaRPr lang="en-US" altLang="en-US" smtClean="0"/>
          </a:p>
        </p:txBody>
      </p:sp>
      <p:sp>
        <p:nvSpPr>
          <p:cNvPr id="3076" name="Rectangle 2"/>
          <p:cNvSpPr>
            <a:spLocks noGrp="1" noChangeArrowheads="1"/>
          </p:cNvSpPr>
          <p:nvPr>
            <p:ph type="title"/>
          </p:nvPr>
        </p:nvSpPr>
        <p:spPr/>
        <p:txBody>
          <a:bodyPr/>
          <a:lstStyle/>
          <a:p>
            <a:pPr eaLnBrk="1" hangingPunct="1"/>
            <a:r>
              <a:rPr lang="en-US" sz="3500" dirty="0" smtClean="0"/>
              <a:t>What SE1011 students are told…</a:t>
            </a:r>
          </a:p>
        </p:txBody>
      </p:sp>
      <p:sp>
        <p:nvSpPr>
          <p:cNvPr id="3077" name="Rectangle 3"/>
          <p:cNvSpPr>
            <a:spLocks noGrp="1" noChangeArrowheads="1"/>
          </p:cNvSpPr>
          <p:nvPr>
            <p:ph type="body" idx="1"/>
          </p:nvPr>
        </p:nvSpPr>
        <p:spPr>
          <a:xfrm>
            <a:off x="381000" y="1828800"/>
            <a:ext cx="6858000" cy="4302125"/>
          </a:xfrm>
        </p:spPr>
        <p:txBody>
          <a:bodyPr/>
          <a:lstStyle/>
          <a:p>
            <a:pPr marL="400050" indent="-400050" eaLnBrk="1" hangingPunct="1">
              <a:buFont typeface="Wingdings" pitchFamily="2" charset="2"/>
              <a:buNone/>
            </a:pPr>
            <a:r>
              <a:rPr lang="en-US" sz="2900" smtClean="0"/>
              <a:t>When the </a:t>
            </a:r>
            <a:r>
              <a:rPr lang="en-US" sz="2900" b="1" i="1" smtClean="0"/>
              <a:t>main</a:t>
            </a:r>
            <a:r>
              <a:rPr lang="en-US" sz="2900" i="1" smtClean="0"/>
              <a:t>()</a:t>
            </a:r>
            <a:r>
              <a:rPr lang="en-US" sz="2900" smtClean="0"/>
              <a:t> method is called, the instructions within the method begin to execute in sequence</a:t>
            </a:r>
          </a:p>
          <a:p>
            <a:pPr marL="725488" lvl="1" indent="-381000" eaLnBrk="1" hangingPunct="1">
              <a:buFont typeface="Wingdings" pitchFamily="2" charset="2"/>
              <a:buNone/>
            </a:pPr>
            <a:r>
              <a:rPr lang="en-US" sz="2700" smtClean="0">
                <a:solidFill>
                  <a:srgbClr val="FF0000"/>
                </a:solidFill>
              </a:rPr>
              <a:t>The program terminates</a:t>
            </a:r>
            <a:r>
              <a:rPr lang="en-US" sz="2700" i="1" smtClean="0">
                <a:solidFill>
                  <a:srgbClr val="FF0000"/>
                </a:solidFill>
              </a:rPr>
              <a:t> </a:t>
            </a:r>
            <a:r>
              <a:rPr lang="en-US" sz="2700" smtClean="0">
                <a:solidFill>
                  <a:srgbClr val="FF0000"/>
                </a:solidFill>
              </a:rPr>
              <a:t>when the </a:t>
            </a:r>
            <a:r>
              <a:rPr lang="en-US" sz="2700" b="1" smtClean="0">
                <a:solidFill>
                  <a:srgbClr val="FF0000"/>
                </a:solidFill>
              </a:rPr>
              <a:t>main()</a:t>
            </a:r>
            <a:r>
              <a:rPr lang="en-US" sz="2700" smtClean="0">
                <a:solidFill>
                  <a:srgbClr val="FF0000"/>
                </a:solidFill>
              </a:rPr>
              <a:t> method finishes executing</a:t>
            </a:r>
          </a:p>
          <a:p>
            <a:pPr marL="725488" lvl="1" indent="-381000" eaLnBrk="1" hangingPunct="1"/>
            <a:endParaRPr lang="en-US" sz="2700" smtClean="0"/>
          </a:p>
        </p:txBody>
      </p:sp>
      <p:sp>
        <p:nvSpPr>
          <p:cNvPr id="3078" name="TextBox 6"/>
          <p:cNvSpPr txBox="1">
            <a:spLocks noChangeArrowheads="1"/>
          </p:cNvSpPr>
          <p:nvPr/>
        </p:nvSpPr>
        <p:spPr bwMode="auto">
          <a:xfrm>
            <a:off x="1524000" y="5334000"/>
            <a:ext cx="2120900" cy="646113"/>
          </a:xfrm>
          <a:prstGeom prst="rect">
            <a:avLst/>
          </a:prstGeom>
          <a:noFill/>
          <a:ln w="9525">
            <a:noFill/>
            <a:miter lim="800000"/>
            <a:headEnd/>
            <a:tailEnd/>
          </a:ln>
        </p:spPr>
        <p:txBody>
          <a:bodyPr wrap="none">
            <a:spAutoFit/>
          </a:bodyPr>
          <a:lstStyle/>
          <a:p>
            <a:r>
              <a:rPr lang="en-US"/>
              <a:t>Is this really true?</a:t>
            </a:r>
          </a:p>
          <a:p>
            <a:r>
              <a:rPr lang="en-US" i="1"/>
              <a:t>Sometimes</a:t>
            </a:r>
            <a:r>
              <a:rPr lang="en-US"/>
              <a:t> it is….</a:t>
            </a:r>
          </a:p>
        </p:txBody>
      </p:sp>
      <p:pic>
        <p:nvPicPr>
          <p:cNvPr id="3079" name="Picture 3" descr="C:\Documents and Settings\hornick\Local Settings\Temporary Internet Files\Content.IE5\3EMX8BOC\MCj04282630000[1].wmf"/>
          <p:cNvPicPr>
            <a:picLocks noChangeAspect="1" noChangeArrowheads="1"/>
          </p:cNvPicPr>
          <p:nvPr/>
        </p:nvPicPr>
        <p:blipFill>
          <a:blip r:embed="rId2" cstate="print"/>
          <a:srcRect/>
          <a:stretch>
            <a:fillRect/>
          </a:stretch>
        </p:blipFill>
        <p:spPr bwMode="auto">
          <a:xfrm>
            <a:off x="6629400" y="3429000"/>
            <a:ext cx="2286000" cy="2640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2800" dirty="0" smtClean="0">
                <a:solidFill>
                  <a:schemeClr val="tx1"/>
                </a:solidFill>
              </a:rPr>
              <a:t>The Thread class’s </a:t>
            </a:r>
            <a:r>
              <a:rPr lang="en-US" sz="2800" dirty="0" smtClean="0">
                <a:solidFill>
                  <a:srgbClr val="0070C0"/>
                </a:solidFill>
                <a:latin typeface="Courier New" pitchFamily="49" charset="0"/>
                <a:cs typeface="Courier New" pitchFamily="49" charset="0"/>
              </a:rPr>
              <a:t>join() </a:t>
            </a:r>
            <a:r>
              <a:rPr lang="en-US" sz="2800" dirty="0" smtClean="0">
                <a:solidFill>
                  <a:schemeClr val="tx1"/>
                </a:solidFill>
              </a:rPr>
              <a:t>method is one way of synchronizing two threads:</a:t>
            </a:r>
          </a:p>
        </p:txBody>
      </p:sp>
      <p:sp>
        <p:nvSpPr>
          <p:cNvPr id="3" name="Content Placeholder 2"/>
          <p:cNvSpPr>
            <a:spLocks noGrp="1"/>
          </p:cNvSpPr>
          <p:nvPr>
            <p:ph idx="1"/>
          </p:nvPr>
        </p:nvSpPr>
        <p:spPr/>
        <p:txBody>
          <a:bodyPr/>
          <a:lstStyle/>
          <a:p>
            <a:pPr>
              <a:buFont typeface="Wingdings" pitchFamily="2" charset="2"/>
              <a:buNone/>
              <a:defRPr/>
            </a:pPr>
            <a:r>
              <a:rPr lang="en-US" sz="2400" b="1" dirty="0" smtClean="0">
                <a:latin typeface="Courier New" pitchFamily="49" charset="0"/>
                <a:cs typeface="Courier New" pitchFamily="49" charset="0"/>
              </a:rPr>
              <a:t>Thread t = new Thread(</a:t>
            </a:r>
            <a:r>
              <a:rPr lang="en-US" sz="2400" b="1" dirty="0" err="1" smtClean="0">
                <a:latin typeface="Courier New" pitchFamily="49" charset="0"/>
                <a:cs typeface="Courier New" pitchFamily="49" charset="0"/>
              </a:rPr>
              <a:t>cref</a:t>
            </a:r>
            <a:r>
              <a:rPr lang="en-US" sz="2400" b="1" dirty="0" smtClean="0">
                <a:latin typeface="Courier New" pitchFamily="49" charset="0"/>
                <a:cs typeface="Courier New" pitchFamily="49" charset="0"/>
              </a:rPr>
              <a:t>);</a:t>
            </a:r>
          </a:p>
          <a:p>
            <a:pPr>
              <a:buFont typeface="Wingdings" pitchFamily="2" charset="2"/>
              <a:buNone/>
              <a:defRPr/>
            </a:pPr>
            <a:r>
              <a:rPr lang="en-US" sz="2400" b="1" dirty="0" err="1" smtClean="0">
                <a:solidFill>
                  <a:srgbClr val="00B050"/>
                </a:solidFill>
                <a:latin typeface="Courier New" pitchFamily="49" charset="0"/>
                <a:cs typeface="Courier New" pitchFamily="49" charset="0"/>
              </a:rPr>
              <a:t>t.start</a:t>
            </a:r>
            <a:r>
              <a:rPr lang="en-US" sz="2400" b="1" dirty="0" smtClean="0">
                <a:solidFill>
                  <a:srgbClr val="00B050"/>
                </a:solidFill>
                <a:latin typeface="Courier New" pitchFamily="49" charset="0"/>
                <a:cs typeface="Courier New" pitchFamily="49" charset="0"/>
              </a:rPr>
              <a:t>();</a:t>
            </a:r>
          </a:p>
          <a:p>
            <a:pPr>
              <a:buFont typeface="Wingdings" pitchFamily="2" charset="2"/>
              <a:buNone/>
              <a:defRPr/>
            </a:pPr>
            <a:r>
              <a:rPr lang="en-US" sz="2400" b="1" dirty="0" err="1" smtClean="0">
                <a:solidFill>
                  <a:srgbClr val="0070C0"/>
                </a:solidFill>
                <a:latin typeface="Courier New" pitchFamily="49" charset="0"/>
                <a:cs typeface="Courier New" pitchFamily="49" charset="0"/>
              </a:rPr>
              <a:t>t.join</a:t>
            </a:r>
            <a:r>
              <a:rPr lang="en-US" sz="2400" b="1" dirty="0" smtClean="0">
                <a:solidFill>
                  <a:srgbClr val="0070C0"/>
                </a:solidFill>
                <a:latin typeface="Courier New" pitchFamily="49" charset="0"/>
                <a:cs typeface="Courier New" pitchFamily="49" charset="0"/>
              </a:rPr>
              <a:t>(); // wait for 2</a:t>
            </a:r>
            <a:r>
              <a:rPr lang="en-US" sz="2400" b="1" baseline="30000" dirty="0" smtClean="0">
                <a:solidFill>
                  <a:srgbClr val="0070C0"/>
                </a:solidFill>
                <a:latin typeface="Courier New" pitchFamily="49" charset="0"/>
                <a:cs typeface="Courier New" pitchFamily="49" charset="0"/>
              </a:rPr>
              <a:t>nd</a:t>
            </a:r>
            <a:r>
              <a:rPr lang="en-US" sz="2400" b="1" dirty="0" smtClean="0">
                <a:solidFill>
                  <a:srgbClr val="0070C0"/>
                </a:solidFill>
                <a:latin typeface="Courier New" pitchFamily="49" charset="0"/>
                <a:cs typeface="Courier New" pitchFamily="49" charset="0"/>
              </a:rPr>
              <a:t> thread to finish…</a:t>
            </a:r>
          </a:p>
          <a:p>
            <a:pPr>
              <a:buFont typeface="Wingdings" pitchFamily="2" charset="2"/>
              <a:buNone/>
              <a:defRPr/>
            </a:pPr>
            <a:r>
              <a:rPr lang="en-US" sz="2400" b="1" dirty="0" err="1" smtClean="0">
                <a:latin typeface="Courier New" pitchFamily="49" charset="0"/>
                <a:cs typeface="Courier New" pitchFamily="49" charset="0"/>
              </a:rPr>
              <a:t>method_C</a:t>
            </a:r>
            <a:r>
              <a:rPr lang="en-US" sz="2400" b="1" dirty="0" smtClean="0">
                <a:latin typeface="Courier New" pitchFamily="49" charset="0"/>
                <a:cs typeface="Courier New" pitchFamily="49" charset="0"/>
              </a:rPr>
              <a:t>(); // …before executing next inst.</a:t>
            </a:r>
            <a:br>
              <a:rPr lang="en-US" sz="2400" b="1" dirty="0" smtClean="0">
                <a:latin typeface="Courier New" pitchFamily="49" charset="0"/>
                <a:cs typeface="Courier New" pitchFamily="49" charset="0"/>
              </a:rPr>
            </a:br>
            <a:endParaRPr lang="en-US" sz="2400" b="1" dirty="0" smtClean="0">
              <a:latin typeface="Courier New" pitchFamily="49" charset="0"/>
              <a:cs typeface="Courier New" pitchFamily="49" charset="0"/>
            </a:endParaRPr>
          </a:p>
          <a:p>
            <a:pPr marL="514350" indent="-514350">
              <a:defRPr/>
            </a:pPr>
            <a:r>
              <a:rPr lang="en-US" sz="2400" dirty="0" smtClean="0">
                <a:solidFill>
                  <a:srgbClr val="00B050"/>
                </a:solidFill>
              </a:rPr>
              <a:t>The second Thread starts executing the instructions in the </a:t>
            </a:r>
            <a:r>
              <a:rPr lang="en-US" sz="2400" b="1" dirty="0" smtClean="0">
                <a:solidFill>
                  <a:srgbClr val="00B050"/>
                </a:solidFill>
              </a:rPr>
              <a:t>run</a:t>
            </a:r>
            <a:r>
              <a:rPr lang="en-US" sz="2400" dirty="0" smtClean="0">
                <a:solidFill>
                  <a:srgbClr val="00B050"/>
                </a:solidFill>
              </a:rPr>
              <a:t>() method. </a:t>
            </a:r>
            <a:br>
              <a:rPr lang="en-US" sz="2400" dirty="0" smtClean="0">
                <a:solidFill>
                  <a:srgbClr val="00B050"/>
                </a:solidFill>
              </a:rPr>
            </a:br>
            <a:endParaRPr lang="en-US" sz="2400" dirty="0" smtClean="0">
              <a:solidFill>
                <a:srgbClr val="00B050"/>
              </a:solidFill>
            </a:endParaRPr>
          </a:p>
          <a:p>
            <a:pPr marL="514350" indent="-514350">
              <a:defRPr/>
            </a:pPr>
            <a:r>
              <a:rPr lang="en-US" sz="2400" dirty="0" smtClean="0">
                <a:solidFill>
                  <a:srgbClr val="0070C0"/>
                </a:solidFill>
              </a:rPr>
              <a:t>The current thread (the launcher of the second thread) waits until the second thread finishes</a:t>
            </a:r>
          </a:p>
          <a:p>
            <a:pPr marL="863600" lvl="1" indent="-514350">
              <a:buFont typeface="Wingdings" pitchFamily="2" charset="2"/>
              <a:buNone/>
              <a:defRPr/>
            </a:pPr>
            <a:r>
              <a:rPr lang="en-US" sz="2000" dirty="0" smtClean="0"/>
              <a:t>	</a:t>
            </a:r>
            <a:endParaRPr lang="en-US" sz="2000" dirty="0"/>
          </a:p>
        </p:txBody>
      </p:sp>
      <p:sp>
        <p:nvSpPr>
          <p:cNvPr id="10244" name="Footer Placeholder 3"/>
          <p:cNvSpPr>
            <a:spLocks noGrp="1"/>
          </p:cNvSpPr>
          <p:nvPr>
            <p:ph type="ftr" sz="quarter" idx="11"/>
          </p:nvPr>
        </p:nvSpPr>
        <p:spPr>
          <a:noFill/>
        </p:spPr>
        <p:txBody>
          <a:bodyPr/>
          <a:lstStyle/>
          <a:p>
            <a:r>
              <a:rPr lang="de-DE" altLang="en-US" smtClean="0"/>
              <a:t>SE-2811</a:t>
            </a:r>
            <a:endParaRPr lang="en-US" altLang="en-US" smtClean="0"/>
          </a:p>
        </p:txBody>
      </p:sp>
      <p:sp>
        <p:nvSpPr>
          <p:cNvPr id="10245" name="Slide Number Placeholder 4"/>
          <p:cNvSpPr>
            <a:spLocks noGrp="1"/>
          </p:cNvSpPr>
          <p:nvPr>
            <p:ph type="sldNum" sz="quarter" idx="12"/>
          </p:nvPr>
        </p:nvSpPr>
        <p:spPr>
          <a:noFill/>
        </p:spPr>
        <p:txBody>
          <a:bodyPr/>
          <a:lstStyle/>
          <a:p>
            <a:fld id="{33DC41BC-868E-4FF0-9E9E-5FF505CEB59B}" type="slidenum">
              <a:rPr lang="en-US" altLang="en-US" smtClean="0"/>
              <a:pPr/>
              <a:t>20</a:t>
            </a:fld>
            <a:endParaRPr lang="en-US" alt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543800" cy="1020762"/>
          </a:xfrm>
        </p:spPr>
        <p:txBody>
          <a:bodyPr/>
          <a:lstStyle/>
          <a:p>
            <a:r>
              <a:rPr lang="en-US" sz="2800" dirty="0" smtClean="0"/>
              <a:t>If a method is declared to be </a:t>
            </a:r>
            <a:r>
              <a:rPr lang="en-US" sz="2800" dirty="0" smtClean="0">
                <a:solidFill>
                  <a:srgbClr val="9A0075"/>
                </a:solidFill>
              </a:rPr>
              <a:t>synchronized</a:t>
            </a:r>
            <a:r>
              <a:rPr lang="en-US" sz="2800" dirty="0" smtClean="0"/>
              <a:t>, it will only be run on a single thread at a time</a:t>
            </a:r>
            <a:endParaRPr lang="en-US" sz="2800" dirty="0"/>
          </a:p>
        </p:txBody>
      </p:sp>
      <p:sp>
        <p:nvSpPr>
          <p:cNvPr id="3" name="Content Placeholder 2"/>
          <p:cNvSpPr>
            <a:spLocks noGrp="1"/>
          </p:cNvSpPr>
          <p:nvPr>
            <p:ph idx="1"/>
          </p:nvPr>
        </p:nvSpPr>
        <p:spPr>
          <a:xfrm>
            <a:off x="304800" y="1676400"/>
            <a:ext cx="8382000" cy="4724400"/>
          </a:xfrm>
        </p:spPr>
        <p:txBody>
          <a:bodyPr/>
          <a:lstStyle/>
          <a:p>
            <a:pPr>
              <a:buNone/>
            </a:pPr>
            <a:r>
              <a:rPr lang="en-US" sz="1400" b="1" dirty="0" smtClean="0">
                <a:latin typeface="Courier New" pitchFamily="49" charset="0"/>
                <a:cs typeface="Courier New" pitchFamily="49" charset="0"/>
              </a:rPr>
              <a:t>public class App implements </a:t>
            </a:r>
            <a:r>
              <a:rPr lang="en-US" sz="1400" b="1" dirty="0" err="1" smtClean="0">
                <a:latin typeface="Courier New" pitchFamily="49" charset="0"/>
                <a:cs typeface="Courier New" pitchFamily="49" charset="0"/>
              </a:rPr>
              <a:t>Runnable</a:t>
            </a:r>
            <a:r>
              <a:rPr lang="en-US" sz="1400" b="1" dirty="0" smtClean="0">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public static void main(String[] </a:t>
            </a:r>
            <a:r>
              <a:rPr lang="en-US" sz="1400" b="1" dirty="0" err="1" smtClean="0">
                <a:latin typeface="Courier New" pitchFamily="49" charset="0"/>
                <a:cs typeface="Courier New" pitchFamily="49" charset="0"/>
              </a:rPr>
              <a:t>args</a:t>
            </a:r>
            <a:r>
              <a:rPr lang="en-US" sz="1400" b="1" dirty="0" smtClean="0">
                <a:latin typeface="Courier New" pitchFamily="49" charset="0"/>
                <a:cs typeface="Courier New" pitchFamily="49" charset="0"/>
              </a:rPr>
              <a:t>) {</a:t>
            </a:r>
          </a:p>
          <a:p>
            <a:pPr>
              <a:buNone/>
            </a:pPr>
            <a:r>
              <a:rPr lang="nn-NO" sz="1400" b="1" dirty="0" smtClean="0">
                <a:latin typeface="Courier New" pitchFamily="49" charset="0"/>
                <a:cs typeface="Courier New" pitchFamily="49" charset="0"/>
              </a:rPr>
              <a:t>		App me = new App()</a:t>
            </a:r>
          </a:p>
          <a:p>
            <a:pPr>
              <a:buNone/>
            </a:pPr>
            <a:r>
              <a:rPr lang="nn-NO" sz="1400" b="1" dirty="0" smtClean="0">
                <a:latin typeface="Courier New" pitchFamily="49" charset="0"/>
                <a:cs typeface="Courier New" pitchFamily="49" charset="0"/>
              </a:rPr>
              <a:t>		me.method_A();</a:t>
            </a:r>
            <a:endParaRPr lang="en-US" sz="1400" b="1" dirty="0" smtClean="0">
              <a:latin typeface="Courier New" pitchFamily="49" charset="0"/>
              <a:cs typeface="Courier New" pitchFamily="49" charset="0"/>
            </a:endParaRPr>
          </a:p>
          <a:p>
            <a:pPr>
              <a:buNone/>
            </a:pPr>
            <a:r>
              <a:rPr lang="en-US" sz="1400" b="1" dirty="0" smtClean="0">
                <a:latin typeface="Courier New" pitchFamily="49" charset="0"/>
                <a:cs typeface="Courier New" pitchFamily="49" charset="0"/>
              </a:rPr>
              <a:t>	} </a:t>
            </a:r>
          </a:p>
          <a:p>
            <a:pPr>
              <a:buNone/>
            </a:pPr>
            <a:r>
              <a:rPr lang="en-US" sz="1400" b="1" dirty="0" smtClean="0">
                <a:latin typeface="Courier New" pitchFamily="49" charset="0"/>
                <a:cs typeface="Courier New" pitchFamily="49" charset="0"/>
              </a:rPr>
              <a:t>	private void </a:t>
            </a:r>
            <a:r>
              <a:rPr lang="en-US" sz="1400" b="1" dirty="0" err="1" smtClean="0">
                <a:latin typeface="Courier New" pitchFamily="49" charset="0"/>
                <a:cs typeface="Courier New" pitchFamily="49" charset="0"/>
              </a:rPr>
              <a:t>method_A</a:t>
            </a:r>
            <a:r>
              <a:rPr lang="en-US" sz="1400" b="1" dirty="0" smtClean="0">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ThreadRunner</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tr</a:t>
            </a:r>
            <a:r>
              <a:rPr lang="en-US" sz="1400" b="1" dirty="0" smtClean="0">
                <a:latin typeface="Courier New" pitchFamily="49" charset="0"/>
                <a:cs typeface="Courier New" pitchFamily="49" charset="0"/>
              </a:rPr>
              <a:t> = new </a:t>
            </a:r>
            <a:r>
              <a:rPr lang="en-US" sz="1400" b="1" dirty="0" err="1" smtClean="0">
                <a:latin typeface="Courier New" pitchFamily="49" charset="0"/>
                <a:cs typeface="Courier New" pitchFamily="49" charset="0"/>
              </a:rPr>
              <a:t>ThreadRunner</a:t>
            </a:r>
            <a:r>
              <a:rPr lang="en-US" sz="1400" b="1" dirty="0" smtClean="0">
                <a:latin typeface="Courier New" pitchFamily="49" charset="0"/>
                <a:cs typeface="Courier New" pitchFamily="49" charset="0"/>
              </a:rPr>
              <a:t>();</a:t>
            </a:r>
          </a:p>
          <a:p>
            <a:pPr>
              <a:buNone/>
            </a:pPr>
            <a:r>
              <a:rPr lang="en-US" sz="1400" b="1" dirty="0" smtClean="0">
                <a:latin typeface="Courier New" pitchFamily="49" charset="0"/>
                <a:cs typeface="Courier New" pitchFamily="49" charset="0"/>
              </a:rPr>
              <a:t>		Thread t = new Thread(</a:t>
            </a:r>
            <a:r>
              <a:rPr lang="en-US" sz="1400" b="1" dirty="0" err="1" smtClean="0">
                <a:latin typeface="Courier New" pitchFamily="49" charset="0"/>
                <a:cs typeface="Courier New" pitchFamily="49" charset="0"/>
              </a:rPr>
              <a:t>tr</a:t>
            </a:r>
            <a:r>
              <a:rPr lang="en-US" sz="1400" b="1" dirty="0" smtClean="0">
                <a:latin typeface="Courier New" pitchFamily="49" charset="0"/>
                <a:cs typeface="Courier New" pitchFamily="49" charset="0"/>
              </a:rPr>
              <a:t>);</a:t>
            </a:r>
          </a:p>
          <a:p>
            <a:pPr>
              <a:buNone/>
            </a:pPr>
            <a:r>
              <a:rPr lang="en-US" sz="1400" b="1" dirty="0" smtClean="0">
                <a:latin typeface="Courier New" pitchFamily="49" charset="0"/>
                <a:cs typeface="Courier New" pitchFamily="49" charset="0"/>
              </a:rPr>
              <a:t>		</a:t>
            </a:r>
            <a:r>
              <a:rPr lang="en-US" sz="1400" b="1" dirty="0" err="1" smtClean="0">
                <a:solidFill>
                  <a:srgbClr val="C00000"/>
                </a:solidFill>
                <a:latin typeface="Courier New" pitchFamily="49" charset="0"/>
                <a:cs typeface="Courier New" pitchFamily="49" charset="0"/>
              </a:rPr>
              <a:t>t.start</a:t>
            </a:r>
            <a:r>
              <a:rPr lang="en-US" sz="1400" b="1" dirty="0" smtClean="0">
                <a:solidFill>
                  <a:srgbClr val="C00000"/>
                </a:solidFill>
                <a:latin typeface="Courier New" pitchFamily="49" charset="0"/>
                <a:cs typeface="Courier New" pitchFamily="49" charset="0"/>
              </a:rPr>
              <a:t>();</a:t>
            </a:r>
          </a:p>
          <a:p>
            <a:pPr>
              <a:buNone/>
            </a:pPr>
            <a:r>
              <a:rPr lang="nn-NO" sz="1400" b="1" dirty="0" smtClean="0">
                <a:latin typeface="Courier New" pitchFamily="49" charset="0"/>
                <a:cs typeface="Courier New" pitchFamily="49" charset="0"/>
              </a:rPr>
              <a:t>		</a:t>
            </a:r>
            <a:r>
              <a:rPr lang="nn-NO" sz="1400" b="1" dirty="0" smtClean="0">
                <a:effectLst>
                  <a:outerShdw blurRad="38100" dist="38100" dir="2700000" algn="tl">
                    <a:srgbClr val="000000">
                      <a:alpha val="43137"/>
                    </a:srgbClr>
                  </a:outerShdw>
                </a:effectLst>
                <a:latin typeface="Courier New" pitchFamily="49" charset="0"/>
                <a:cs typeface="Courier New" pitchFamily="49" charset="0"/>
              </a:rPr>
              <a:t>method_C(); // run method_C on the primary thread</a:t>
            </a:r>
          </a:p>
          <a:p>
            <a:pPr>
              <a:buNone/>
            </a:pPr>
            <a:r>
              <a:rPr lang="en-US" sz="1400" b="1" dirty="0" smtClean="0">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private </a:t>
            </a:r>
            <a:r>
              <a:rPr lang="en-US" sz="1400" b="1" dirty="0" smtClean="0">
                <a:solidFill>
                  <a:srgbClr val="9A0075"/>
                </a:solidFill>
                <a:latin typeface="Courier New" pitchFamily="49" charset="0"/>
                <a:cs typeface="Courier New" pitchFamily="49" charset="0"/>
              </a:rPr>
              <a:t>synchronized</a:t>
            </a:r>
            <a:r>
              <a:rPr lang="en-US" sz="1400" b="1" dirty="0" smtClean="0">
                <a:solidFill>
                  <a:srgbClr val="0070C0"/>
                </a:solidFill>
                <a:latin typeface="Courier New" pitchFamily="49" charset="0"/>
                <a:cs typeface="Courier New" pitchFamily="49" charset="0"/>
              </a:rPr>
              <a:t> void </a:t>
            </a:r>
            <a:r>
              <a:rPr lang="en-US" sz="1400" b="1" dirty="0" err="1" smtClean="0">
                <a:solidFill>
                  <a:srgbClr val="0070C0"/>
                </a:solidFill>
                <a:latin typeface="Courier New" pitchFamily="49" charset="0"/>
                <a:cs typeface="Courier New" pitchFamily="49" charset="0"/>
              </a:rPr>
              <a:t>method_C</a:t>
            </a:r>
            <a:r>
              <a:rPr lang="en-US" sz="1400" b="1" dirty="0" smtClean="0">
                <a:solidFill>
                  <a:srgbClr val="0070C0"/>
                </a:solidFill>
                <a:latin typeface="Courier New" pitchFamily="49" charset="0"/>
                <a:cs typeface="Courier New" pitchFamily="49" charset="0"/>
              </a:rPr>
              <a:t>() {</a:t>
            </a:r>
          </a:p>
          <a:p>
            <a:pPr>
              <a:buNone/>
            </a:pPr>
            <a:r>
              <a:rPr lang="en-US" sz="1400" b="1" dirty="0" smtClean="0">
                <a:solidFill>
                  <a:srgbClr val="0070C0"/>
                </a:solidFill>
                <a:latin typeface="Courier New" pitchFamily="49" charset="0"/>
                <a:cs typeface="Courier New" pitchFamily="49" charset="0"/>
              </a:rPr>
              <a:t>		// More code here</a:t>
            </a:r>
          </a:p>
          <a:p>
            <a:pPr>
              <a:buNone/>
            </a:pPr>
            <a:r>
              <a:rPr lang="en-US" sz="1400" b="1" dirty="0" smtClean="0">
                <a:solidFill>
                  <a:srgbClr val="0070C0"/>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rgbClr val="C00000"/>
                </a:solidFill>
                <a:latin typeface="Courier New" pitchFamily="49" charset="0"/>
                <a:cs typeface="Courier New" pitchFamily="49" charset="0"/>
              </a:rPr>
              <a:t>	public void run() {</a:t>
            </a:r>
          </a:p>
          <a:p>
            <a:pPr>
              <a:buNone/>
            </a:pPr>
            <a:r>
              <a:rPr lang="en-US" sz="1400" b="1" dirty="0" smtClean="0">
                <a:solidFill>
                  <a:srgbClr val="C00000"/>
                </a:solidFill>
                <a:latin typeface="Courier New" pitchFamily="49" charset="0"/>
                <a:cs typeface="Courier New" pitchFamily="49" charset="0"/>
              </a:rPr>
              <a:t>	    // some other instructions here</a:t>
            </a:r>
          </a:p>
          <a:p>
            <a:pPr>
              <a:buNone/>
            </a:pPr>
            <a:r>
              <a:rPr lang="nn-NO" sz="1400" b="1" dirty="0" smtClean="0">
                <a:solidFill>
                  <a:srgbClr val="C00000"/>
                </a:solidFill>
                <a:latin typeface="Courier New" pitchFamily="49" charset="0"/>
                <a:cs typeface="Courier New" pitchFamily="49" charset="0"/>
              </a:rPr>
              <a:t>	</a:t>
            </a:r>
            <a:r>
              <a:rPr lang="nn-NO" sz="1400" b="1" dirty="0" smtClean="0">
                <a:solidFill>
                  <a:srgbClr val="C00000"/>
                </a:solidFill>
                <a:effectLst>
                  <a:outerShdw blurRad="38100" dist="38100" dir="2700000" algn="tl">
                    <a:srgbClr val="000000">
                      <a:alpha val="43137"/>
                    </a:srgbClr>
                  </a:outerShdw>
                </a:effectLst>
                <a:latin typeface="Courier New" pitchFamily="49" charset="0"/>
                <a:cs typeface="Courier New" pitchFamily="49" charset="0"/>
              </a:rPr>
              <a:t>   method_C(); // run method_C on the secondary thread</a:t>
            </a:r>
          </a:p>
          <a:p>
            <a:pPr>
              <a:buNone/>
            </a:pPr>
            <a:r>
              <a:rPr lang="en-US" sz="1400" b="1" dirty="0" smtClean="0">
                <a:solidFill>
                  <a:srgbClr val="C00000"/>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a:t>
            </a:r>
          </a:p>
          <a:p>
            <a:pPr>
              <a:buNone/>
            </a:pP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21</a:t>
            </a:fld>
            <a:endParaRPr lang="en-US" altLang="en-US"/>
          </a:p>
        </p:txBody>
      </p:sp>
      <p:pic>
        <p:nvPicPr>
          <p:cNvPr id="34818" name="Picture 2" descr="C:\Documents and Settings\hornick\Local Settings\Temporary Internet Files\Content.IE5\PFYR14UO\MCj02380540000[1].wmf"/>
          <p:cNvPicPr>
            <a:picLocks noChangeAspect="1" noChangeArrowheads="1"/>
          </p:cNvPicPr>
          <p:nvPr/>
        </p:nvPicPr>
        <p:blipFill>
          <a:blip r:embed="rId2" cstate="print"/>
          <a:srcRect/>
          <a:stretch>
            <a:fillRect/>
          </a:stretch>
        </p:blipFill>
        <p:spPr bwMode="auto">
          <a:xfrm>
            <a:off x="6477000" y="3962400"/>
            <a:ext cx="2489703" cy="1839362"/>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477962"/>
          </a:xfrm>
        </p:spPr>
        <p:txBody>
          <a:bodyPr/>
          <a:lstStyle/>
          <a:p>
            <a:r>
              <a:rPr lang="en-US" sz="2400" dirty="0" smtClean="0">
                <a:solidFill>
                  <a:srgbClr val="002060"/>
                </a:solidFill>
                <a:latin typeface="+mn-lt"/>
                <a:cs typeface="Courier New" pitchFamily="49" charset="0"/>
              </a:rPr>
              <a:t>Once a thread enters a synchronized method, no other threads can enter until the first thread completes execution of the method, and exits the method.</a:t>
            </a:r>
            <a:endParaRPr lang="en-US" sz="2400" dirty="0">
              <a:solidFill>
                <a:srgbClr val="002060"/>
              </a:solidFill>
              <a:latin typeface="+mn-lt"/>
            </a:endParaRPr>
          </a:p>
        </p:txBody>
      </p:sp>
      <p:sp>
        <p:nvSpPr>
          <p:cNvPr id="3" name="Content Placeholder 2"/>
          <p:cNvSpPr>
            <a:spLocks noGrp="1"/>
          </p:cNvSpPr>
          <p:nvPr>
            <p:ph idx="1"/>
          </p:nvPr>
        </p:nvSpPr>
        <p:spPr>
          <a:xfrm>
            <a:off x="1524000" y="3352800"/>
            <a:ext cx="5410200" cy="2667000"/>
          </a:xfrm>
        </p:spPr>
        <p:txBody>
          <a:bodyPr/>
          <a:lstStyle/>
          <a:p>
            <a:pPr>
              <a:buNone/>
            </a:pPr>
            <a:r>
              <a:rPr lang="en-US" sz="3200" b="1" dirty="0" smtClean="0">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private </a:t>
            </a:r>
            <a:r>
              <a:rPr lang="en-US" sz="1600" b="1" dirty="0" smtClean="0">
                <a:solidFill>
                  <a:srgbClr val="9A0075"/>
                </a:solidFill>
                <a:latin typeface="Courier New" pitchFamily="49" charset="0"/>
                <a:cs typeface="Courier New" pitchFamily="49" charset="0"/>
              </a:rPr>
              <a:t>synchronized</a:t>
            </a:r>
            <a:r>
              <a:rPr lang="en-US" sz="1600" b="1" dirty="0" smtClean="0">
                <a:solidFill>
                  <a:srgbClr val="0070C0"/>
                </a:solidFill>
                <a:latin typeface="Courier New" pitchFamily="49" charset="0"/>
                <a:cs typeface="Courier New" pitchFamily="49" charset="0"/>
              </a:rPr>
              <a:t> void </a:t>
            </a:r>
            <a:r>
              <a:rPr lang="en-US" sz="1600" b="1" dirty="0" err="1" smtClean="0">
                <a:solidFill>
                  <a:srgbClr val="0070C0"/>
                </a:solidFill>
                <a:latin typeface="Courier New" pitchFamily="49" charset="0"/>
                <a:cs typeface="Courier New" pitchFamily="49" charset="0"/>
              </a:rPr>
              <a:t>method_C</a:t>
            </a:r>
            <a:r>
              <a:rPr lang="en-US" sz="1600" b="1" dirty="0" smtClean="0">
                <a:solidFill>
                  <a:srgbClr val="0070C0"/>
                </a:solidFill>
                <a:latin typeface="Courier New" pitchFamily="49" charset="0"/>
                <a:cs typeface="Courier New" pitchFamily="49" charset="0"/>
              </a:rPr>
              <a:t>() {</a:t>
            </a:r>
          </a:p>
          <a:p>
            <a:pPr>
              <a:buNone/>
            </a:pPr>
            <a:r>
              <a:rPr lang="en-US" sz="1600" b="1" dirty="0" smtClean="0">
                <a:solidFill>
                  <a:srgbClr val="0070C0"/>
                </a:solidFill>
                <a:latin typeface="Courier New" pitchFamily="49" charset="0"/>
                <a:cs typeface="Courier New" pitchFamily="49" charset="0"/>
              </a:rPr>
              <a:t>		&lt;statement 1&gt;</a:t>
            </a:r>
          </a:p>
          <a:p>
            <a:pPr>
              <a:buNone/>
            </a:pPr>
            <a:r>
              <a:rPr lang="en-US" sz="1600" b="1" dirty="0" smtClean="0">
                <a:solidFill>
                  <a:srgbClr val="0070C0"/>
                </a:solidFill>
                <a:latin typeface="Courier New" pitchFamily="49" charset="0"/>
                <a:cs typeface="Courier New" pitchFamily="49" charset="0"/>
              </a:rPr>
              <a:t>		&lt;statement 2&gt;</a:t>
            </a:r>
          </a:p>
          <a:p>
            <a:pPr>
              <a:buNone/>
            </a:pPr>
            <a:r>
              <a:rPr lang="en-US" sz="1600" b="1" dirty="0" smtClean="0">
                <a:solidFill>
                  <a:srgbClr val="0070C0"/>
                </a:solidFill>
                <a:latin typeface="Courier New" pitchFamily="49" charset="0"/>
                <a:cs typeface="Courier New" pitchFamily="49" charset="0"/>
              </a:rPr>
              <a:t>		&lt;statement 3&gt;</a:t>
            </a:r>
          </a:p>
          <a:p>
            <a:pPr>
              <a:buNone/>
            </a:pPr>
            <a:r>
              <a:rPr lang="en-US" sz="1600" b="1" dirty="0" smtClean="0">
                <a:solidFill>
                  <a:srgbClr val="0070C0"/>
                </a:solidFill>
                <a:latin typeface="Courier New" pitchFamily="49" charset="0"/>
                <a:cs typeface="Courier New" pitchFamily="49" charset="0"/>
              </a:rPr>
              <a:t>  }</a:t>
            </a:r>
          </a:p>
          <a:p>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22</a:t>
            </a:fld>
            <a:endParaRPr lang="en-US" altLang="en-US"/>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6629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304800" y="3429000"/>
            <a:ext cx="1158106" cy="1094537"/>
          </a:xfrm>
          <a:prstGeom prst="rect">
            <a:avLst/>
          </a:prstGeom>
          <a:noFill/>
        </p:spPr>
      </p:pic>
      <p:cxnSp>
        <p:nvCxnSpPr>
          <p:cNvPr id="10" name="Straight Arrow Connector 9"/>
          <p:cNvCxnSpPr/>
          <p:nvPr/>
        </p:nvCxnSpPr>
        <p:spPr bwMode="auto">
          <a:xfrm rot="5400000">
            <a:off x="762794" y="27424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762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1371600" y="37338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1295400" y="48006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6630194" y="2666206"/>
            <a:ext cx="10668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0" name="Straight Arrow Connector 19"/>
          <p:cNvCxnSpPr/>
          <p:nvPr/>
        </p:nvCxnSpPr>
        <p:spPr bwMode="auto">
          <a:xfrm rot="5400000">
            <a:off x="7849394" y="2666206"/>
            <a:ext cx="1066800" cy="1588"/>
          </a:xfrm>
          <a:prstGeom prst="straightConnector1">
            <a:avLst/>
          </a:prstGeom>
          <a:solidFill>
            <a:schemeClr val="accent1"/>
          </a:solidFill>
          <a:ln w="34925" cap="flat" cmpd="sng" algn="ctr">
            <a:solidFill>
              <a:srgbClr val="0070C0"/>
            </a:solidFill>
            <a:prstDash val="solid"/>
            <a:miter lim="800000"/>
            <a:headEnd type="none" w="med" len="med"/>
            <a:tailEnd type="arrow"/>
          </a:ln>
          <a:effectLst/>
        </p:spPr>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7848600" y="3276600"/>
            <a:ext cx="1011274" cy="1143000"/>
          </a:xfrm>
          <a:prstGeom prst="rect">
            <a:avLst/>
          </a:prstGeom>
          <a:noFill/>
        </p:spPr>
      </p:pic>
      <p:sp>
        <p:nvSpPr>
          <p:cNvPr id="22" name="TextBox 21"/>
          <p:cNvSpPr txBox="1"/>
          <p:nvPr/>
        </p:nvSpPr>
        <p:spPr>
          <a:xfrm>
            <a:off x="762000" y="1828800"/>
            <a:ext cx="1159292" cy="369332"/>
          </a:xfrm>
          <a:prstGeom prst="rect">
            <a:avLst/>
          </a:prstGeom>
          <a:noFill/>
        </p:spPr>
        <p:txBody>
          <a:bodyPr wrap="none" rtlCol="0">
            <a:spAutoFit/>
          </a:bodyPr>
          <a:lstStyle/>
          <a:p>
            <a:r>
              <a:rPr lang="en-US" dirty="0" smtClean="0"/>
              <a:t>Thread  x</a:t>
            </a:r>
            <a:endParaRPr lang="en-US" dirty="0"/>
          </a:p>
        </p:txBody>
      </p:sp>
      <p:sp>
        <p:nvSpPr>
          <p:cNvPr id="24" name="TextBox 23"/>
          <p:cNvSpPr txBox="1"/>
          <p:nvPr/>
        </p:nvSpPr>
        <p:spPr>
          <a:xfrm>
            <a:off x="6629400" y="1752600"/>
            <a:ext cx="1159292" cy="369332"/>
          </a:xfrm>
          <a:prstGeom prst="rect">
            <a:avLst/>
          </a:prstGeom>
          <a:noFill/>
        </p:spPr>
        <p:txBody>
          <a:bodyPr wrap="none" rtlCol="0">
            <a:spAutoFit/>
          </a:bodyPr>
          <a:lstStyle/>
          <a:p>
            <a:r>
              <a:rPr lang="en-US" dirty="0" smtClean="0"/>
              <a:t>Thread  y</a:t>
            </a:r>
            <a:endParaRPr lang="en-US" dirty="0"/>
          </a:p>
        </p:txBody>
      </p:sp>
      <p:sp>
        <p:nvSpPr>
          <p:cNvPr id="25" name="TextBox 24"/>
          <p:cNvSpPr txBox="1"/>
          <p:nvPr/>
        </p:nvSpPr>
        <p:spPr>
          <a:xfrm>
            <a:off x="7772400" y="1752600"/>
            <a:ext cx="1159292" cy="369332"/>
          </a:xfrm>
          <a:prstGeom prst="rect">
            <a:avLst/>
          </a:prstGeom>
          <a:noFill/>
        </p:spPr>
        <p:txBody>
          <a:bodyPr wrap="none" rtlCol="0">
            <a:spAutoFit/>
          </a:bodyPr>
          <a:lstStyle/>
          <a:p>
            <a:r>
              <a:rPr lang="en-US" dirty="0" smtClean="0"/>
              <a:t>Thread  z</a:t>
            </a:r>
            <a:endParaRPr lang="en-US" dirty="0"/>
          </a:p>
        </p:txBody>
      </p:sp>
      <p:sp>
        <p:nvSpPr>
          <p:cNvPr id="26" name="TextBox 25"/>
          <p:cNvSpPr txBox="1"/>
          <p:nvPr/>
        </p:nvSpPr>
        <p:spPr>
          <a:xfrm>
            <a:off x="2057400" y="5029200"/>
            <a:ext cx="6019800" cy="1200329"/>
          </a:xfrm>
          <a:prstGeom prst="rect">
            <a:avLst/>
          </a:prstGeom>
          <a:noFill/>
        </p:spPr>
        <p:txBody>
          <a:bodyPr wrap="square" rtlCol="0">
            <a:spAutoFit/>
          </a:bodyPr>
          <a:lstStyle/>
          <a:p>
            <a:r>
              <a:rPr lang="en-US" dirty="0" smtClean="0"/>
              <a:t>When Thread x leaves the method, the Scheduler arbitrarily allows one of the other threads to enter the method. When the second thread exits, the Scheduler allows another waiting thread to enter.</a:t>
            </a:r>
          </a:p>
        </p:txBody>
      </p:sp>
      <p:sp>
        <p:nvSpPr>
          <p:cNvPr id="27" name="TextBox 26"/>
          <p:cNvSpPr txBox="1"/>
          <p:nvPr/>
        </p:nvSpPr>
        <p:spPr>
          <a:xfrm>
            <a:off x="2133600" y="1828800"/>
            <a:ext cx="4572000" cy="1200329"/>
          </a:xfrm>
          <a:prstGeom prst="rect">
            <a:avLst/>
          </a:prstGeom>
          <a:noFill/>
        </p:spPr>
        <p:txBody>
          <a:bodyPr wrap="square" rtlCol="0">
            <a:spAutoFit/>
          </a:bodyPr>
          <a:lstStyle/>
          <a:p>
            <a:r>
              <a:rPr lang="en-US" dirty="0" smtClean="0"/>
              <a:t>If all threads get to the method at the same time, the thread that gets to enter the method first is determined arbitrarily by the Scheduler.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t>
            </a:r>
            <a:r>
              <a:rPr lang="en-US" dirty="0" smtClean="0">
                <a:solidFill>
                  <a:srgbClr val="C00000"/>
                </a:solidFill>
              </a:rPr>
              <a:t>synchronized</a:t>
            </a:r>
            <a:r>
              <a:rPr lang="en-US" dirty="0" smtClean="0"/>
              <a:t> the solution to everything?</a:t>
            </a:r>
            <a:endParaRPr lang="en-US" dirty="0"/>
          </a:p>
        </p:txBody>
      </p:sp>
      <p:sp>
        <p:nvSpPr>
          <p:cNvPr id="3" name="Content Placeholder 2"/>
          <p:cNvSpPr>
            <a:spLocks noGrp="1"/>
          </p:cNvSpPr>
          <p:nvPr>
            <p:ph idx="1"/>
          </p:nvPr>
        </p:nvSpPr>
        <p:spPr>
          <a:xfrm>
            <a:off x="457200" y="2743200"/>
            <a:ext cx="5410200" cy="3048000"/>
          </a:xfrm>
        </p:spPr>
        <p:txBody>
          <a:bodyPr/>
          <a:lstStyle/>
          <a:p>
            <a:pPr>
              <a:buNone/>
            </a:pPr>
            <a:r>
              <a:rPr lang="en-US" dirty="0" smtClean="0"/>
              <a:t>	Can you think of any disadvantage to making a method synchronized?</a:t>
            </a: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23</a:t>
            </a:fld>
            <a:endParaRPr lang="en-US" altLang="en-US"/>
          </a:p>
        </p:txBody>
      </p:sp>
      <p:pic>
        <p:nvPicPr>
          <p:cNvPr id="35842" name="Picture 2" descr="C:\Documents and Settings\hornick\Local Settings\Temporary Internet Files\Content.IE5\PFYR14UO\MCj01965560000[1].wmf"/>
          <p:cNvPicPr>
            <a:picLocks noChangeAspect="1" noChangeArrowheads="1"/>
          </p:cNvPicPr>
          <p:nvPr/>
        </p:nvPicPr>
        <p:blipFill>
          <a:blip r:embed="rId2" cstate="print"/>
          <a:srcRect/>
          <a:stretch>
            <a:fillRect/>
          </a:stretch>
        </p:blipFill>
        <p:spPr bwMode="auto">
          <a:xfrm>
            <a:off x="6324600" y="2743200"/>
            <a:ext cx="1764792" cy="1816913"/>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477962"/>
          </a:xfrm>
        </p:spPr>
        <p:txBody>
          <a:bodyPr/>
          <a:lstStyle/>
          <a:p>
            <a:r>
              <a:rPr lang="en-US" sz="2400" dirty="0" smtClean="0">
                <a:solidFill>
                  <a:srgbClr val="002060"/>
                </a:solidFill>
                <a:latin typeface="+mn-lt"/>
                <a:cs typeface="Courier New" pitchFamily="49" charset="0"/>
              </a:rPr>
              <a:t>If only a few statements within a method need to be guarded against simultaneous execution, use a </a:t>
            </a:r>
            <a:r>
              <a:rPr lang="en-US" sz="2400" dirty="0" smtClean="0">
                <a:solidFill>
                  <a:srgbClr val="9A0075"/>
                </a:solidFill>
                <a:latin typeface="+mn-lt"/>
                <a:cs typeface="Courier New" pitchFamily="49" charset="0"/>
              </a:rPr>
              <a:t>synchronized block </a:t>
            </a:r>
            <a:r>
              <a:rPr lang="en-US" sz="2400" dirty="0" smtClean="0">
                <a:solidFill>
                  <a:srgbClr val="002060"/>
                </a:solidFill>
                <a:latin typeface="+mn-lt"/>
                <a:cs typeface="Courier New" pitchFamily="49" charset="0"/>
              </a:rPr>
              <a:t>instead of making the entire method synchronized.</a:t>
            </a:r>
            <a:endParaRPr lang="en-US" sz="2400" dirty="0">
              <a:solidFill>
                <a:srgbClr val="002060"/>
              </a:solidFill>
              <a:latin typeface="+mn-lt"/>
            </a:endParaRPr>
          </a:p>
        </p:txBody>
      </p:sp>
      <p:sp>
        <p:nvSpPr>
          <p:cNvPr id="3" name="Content Placeholder 2"/>
          <p:cNvSpPr>
            <a:spLocks noGrp="1"/>
          </p:cNvSpPr>
          <p:nvPr>
            <p:ph idx="1"/>
          </p:nvPr>
        </p:nvSpPr>
        <p:spPr>
          <a:xfrm>
            <a:off x="1524000" y="2286000"/>
            <a:ext cx="5410200" cy="3733800"/>
          </a:xfrm>
        </p:spPr>
        <p:txBody>
          <a:bodyPr/>
          <a:lstStyle/>
          <a:p>
            <a:pPr>
              <a:buNone/>
            </a:pPr>
            <a:r>
              <a:rPr lang="en-US" sz="3200" b="1" dirty="0" smtClean="0">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private void </a:t>
            </a:r>
            <a:r>
              <a:rPr lang="en-US" sz="1600" b="1" dirty="0" err="1" smtClean="0">
                <a:solidFill>
                  <a:srgbClr val="0070C0"/>
                </a:solidFill>
                <a:latin typeface="Courier New" pitchFamily="49" charset="0"/>
                <a:cs typeface="Courier New" pitchFamily="49" charset="0"/>
              </a:rPr>
              <a:t>method_C</a:t>
            </a:r>
            <a:r>
              <a:rPr lang="en-US" sz="1600" b="1" dirty="0" smtClean="0">
                <a:solidFill>
                  <a:srgbClr val="0070C0"/>
                </a:solidFill>
                <a:latin typeface="Courier New" pitchFamily="49" charset="0"/>
                <a:cs typeface="Courier New" pitchFamily="49" charset="0"/>
              </a:rPr>
              <a:t>() {</a:t>
            </a:r>
          </a:p>
          <a:p>
            <a:pPr>
              <a:buNone/>
            </a:pPr>
            <a:r>
              <a:rPr lang="en-US" sz="1600" b="1" dirty="0" smtClean="0">
                <a:solidFill>
                  <a:srgbClr val="0070C0"/>
                </a:solidFill>
                <a:latin typeface="Courier New" pitchFamily="49" charset="0"/>
                <a:cs typeface="Courier New" pitchFamily="49" charset="0"/>
              </a:rPr>
              <a:t>		&lt;safe statement 1&gt;</a:t>
            </a:r>
          </a:p>
          <a:p>
            <a:pPr>
              <a:buNone/>
            </a:pPr>
            <a:r>
              <a:rPr lang="en-US" sz="1600" b="1" dirty="0" smtClean="0">
                <a:solidFill>
                  <a:srgbClr val="0070C0"/>
                </a:solidFill>
                <a:latin typeface="Courier New" pitchFamily="49" charset="0"/>
                <a:cs typeface="Courier New" pitchFamily="49" charset="0"/>
              </a:rPr>
              <a:t>		&lt;safe statement 2&gt;</a:t>
            </a:r>
          </a:p>
          <a:p>
            <a:pPr>
              <a:buNone/>
            </a:pPr>
            <a:r>
              <a:rPr lang="en-US" sz="1600" b="1" dirty="0" smtClean="0">
                <a:solidFill>
                  <a:srgbClr val="0070C0"/>
                </a:solidFill>
                <a:latin typeface="Courier New" pitchFamily="49" charset="0"/>
                <a:cs typeface="Courier New" pitchFamily="49" charset="0"/>
              </a:rPr>
              <a:t>		</a:t>
            </a: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synchronized</a:t>
            </a:r>
            <a:r>
              <a:rPr lang="en-US" sz="1600" b="1" dirty="0" smtClean="0">
                <a:solidFill>
                  <a:srgbClr val="9A0075"/>
                </a:solidFill>
                <a:latin typeface="Courier New" pitchFamily="49" charset="0"/>
                <a:cs typeface="Courier New" pitchFamily="49" charset="0"/>
              </a:rPr>
              <a:t>( &lt;</a:t>
            </a:r>
            <a:r>
              <a:rPr lang="en-US" sz="1600" b="1" dirty="0" err="1" smtClean="0">
                <a:effectLst>
                  <a:outerShdw blurRad="38100" dist="38100" dir="2700000" algn="tl">
                    <a:srgbClr val="000000">
                      <a:alpha val="43137"/>
                    </a:srgbClr>
                  </a:outerShdw>
                </a:effectLst>
                <a:latin typeface="Courier New" pitchFamily="49" charset="0"/>
                <a:cs typeface="Courier New" pitchFamily="49" charset="0"/>
              </a:rPr>
              <a:t>sync_object</a:t>
            </a:r>
            <a:r>
              <a:rPr lang="en-US" sz="1600" b="1" dirty="0" smtClean="0">
                <a:solidFill>
                  <a:srgbClr val="9A0075"/>
                </a:solidFill>
                <a:latin typeface="Courier New" pitchFamily="49" charset="0"/>
                <a:cs typeface="Courier New" pitchFamily="49" charset="0"/>
              </a:rPr>
              <a:t>&gt; ) {</a:t>
            </a:r>
          </a:p>
          <a:p>
            <a:pPr>
              <a:buNone/>
            </a:pPr>
            <a:r>
              <a:rPr lang="en-US" sz="1600" b="1" dirty="0" smtClean="0">
                <a:solidFill>
                  <a:srgbClr val="0070C0"/>
                </a:solidFill>
                <a:latin typeface="Courier New" pitchFamily="49" charset="0"/>
                <a:cs typeface="Courier New" pitchFamily="49" charset="0"/>
              </a:rPr>
              <a:t>		  </a:t>
            </a:r>
            <a:r>
              <a:rPr lang="en-US" sz="1600" b="1" dirty="0" smtClean="0">
                <a:latin typeface="Courier New" pitchFamily="49" charset="0"/>
                <a:cs typeface="Courier New" pitchFamily="49" charset="0"/>
              </a:rPr>
              <a:t>&lt;unsafe statement 3&gt;</a:t>
            </a:r>
          </a:p>
          <a:p>
            <a:pPr>
              <a:buNone/>
            </a:pPr>
            <a:r>
              <a:rPr lang="en-US" sz="1600" b="1" dirty="0" smtClean="0">
                <a:latin typeface="Courier New" pitchFamily="49" charset="0"/>
                <a:cs typeface="Courier New" pitchFamily="49" charset="0"/>
              </a:rPr>
              <a:t>		  &lt;unsafe statement 4&gt;</a:t>
            </a:r>
          </a:p>
          <a:p>
            <a:pPr>
              <a:buNone/>
            </a:pPr>
            <a:r>
              <a:rPr lang="en-US" sz="1600" b="1" dirty="0" smtClean="0">
                <a:latin typeface="Courier New" pitchFamily="49" charset="0"/>
                <a:cs typeface="Courier New" pitchFamily="49" charset="0"/>
              </a:rPr>
              <a:t>		  &lt;unsafe statement 5&gt;</a:t>
            </a:r>
            <a:r>
              <a:rPr lang="en-US" sz="1600" b="1" dirty="0" smtClean="0">
                <a:solidFill>
                  <a:srgbClr val="0070C0"/>
                </a:solidFill>
                <a:latin typeface="Courier New" pitchFamily="49" charset="0"/>
                <a:cs typeface="Courier New" pitchFamily="49" charset="0"/>
              </a:rPr>
              <a:t/>
            </a:r>
            <a:br>
              <a:rPr lang="en-US" sz="1600" b="1" dirty="0" smtClean="0">
                <a:solidFill>
                  <a:srgbClr val="0070C0"/>
                </a:solidFill>
                <a:latin typeface="Courier New" pitchFamily="49" charset="0"/>
                <a:cs typeface="Courier New" pitchFamily="49" charset="0"/>
              </a:rPr>
            </a:br>
            <a:r>
              <a:rPr lang="en-US" sz="1600" b="1" dirty="0" smtClean="0">
                <a:solidFill>
                  <a:srgbClr val="0070C0"/>
                </a:solidFill>
                <a:latin typeface="Courier New" pitchFamily="49" charset="0"/>
                <a:cs typeface="Courier New" pitchFamily="49" charset="0"/>
              </a:rPr>
              <a:t>	</a:t>
            </a:r>
            <a:r>
              <a:rPr lang="en-US" sz="1600" b="1" dirty="0" smtClean="0">
                <a:solidFill>
                  <a:srgbClr val="9A0075"/>
                </a:solidFill>
                <a:latin typeface="Courier New" pitchFamily="49" charset="0"/>
                <a:cs typeface="Courier New" pitchFamily="49" charset="0"/>
              </a:rPr>
              <a:t>}</a:t>
            </a:r>
          </a:p>
          <a:p>
            <a:pPr>
              <a:buNone/>
            </a:pPr>
            <a:r>
              <a:rPr lang="en-US" sz="1600" b="1" dirty="0" smtClean="0">
                <a:solidFill>
                  <a:srgbClr val="0070C0"/>
                </a:solidFill>
                <a:latin typeface="Courier New" pitchFamily="49" charset="0"/>
                <a:cs typeface="Courier New" pitchFamily="49" charset="0"/>
              </a:rPr>
              <a:t>		 &lt;safe statement 6&gt;</a:t>
            </a:r>
          </a:p>
          <a:p>
            <a:pPr>
              <a:buNone/>
            </a:pPr>
            <a:r>
              <a:rPr lang="en-US" sz="1600" b="1" dirty="0" smtClean="0">
                <a:solidFill>
                  <a:srgbClr val="0070C0"/>
                </a:solidFill>
                <a:latin typeface="Courier New" pitchFamily="49" charset="0"/>
                <a:cs typeface="Courier New" pitchFamily="49" charset="0"/>
              </a:rPr>
              <a:t>  }</a:t>
            </a:r>
          </a:p>
          <a:p>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24</a:t>
            </a:fld>
            <a:endParaRPr lang="en-US" altLang="en-US"/>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6629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304800" y="3276600"/>
            <a:ext cx="1158106" cy="1094537"/>
          </a:xfrm>
          <a:prstGeom prst="rect">
            <a:avLst/>
          </a:prstGeom>
          <a:noFill/>
        </p:spPr>
      </p:pic>
      <p:cxnSp>
        <p:nvCxnSpPr>
          <p:cNvPr id="10" name="Straight Arrow Connector 9"/>
          <p:cNvCxnSpPr/>
          <p:nvPr/>
        </p:nvCxnSpPr>
        <p:spPr bwMode="auto">
          <a:xfrm rot="5400000">
            <a:off x="838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762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1371600" y="35814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1295400" y="44958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6630194" y="2666206"/>
            <a:ext cx="10668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0" name="Straight Arrow Connector 19"/>
          <p:cNvCxnSpPr/>
          <p:nvPr/>
        </p:nvCxnSpPr>
        <p:spPr bwMode="auto">
          <a:xfrm rot="5400000">
            <a:off x="7849394" y="2666206"/>
            <a:ext cx="1066800" cy="1588"/>
          </a:xfrm>
          <a:prstGeom prst="straightConnector1">
            <a:avLst/>
          </a:prstGeom>
          <a:solidFill>
            <a:schemeClr val="accent1"/>
          </a:solidFill>
          <a:ln w="34925" cap="flat" cmpd="sng" algn="ctr">
            <a:solidFill>
              <a:srgbClr val="0070C0"/>
            </a:solidFill>
            <a:prstDash val="solid"/>
            <a:miter lim="800000"/>
            <a:headEnd type="none" w="med" len="med"/>
            <a:tailEnd type="arrow"/>
          </a:ln>
          <a:effectLst/>
        </p:spPr>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7848600" y="3276600"/>
            <a:ext cx="1011274" cy="1143000"/>
          </a:xfrm>
          <a:prstGeom prst="rect">
            <a:avLst/>
          </a:prstGeom>
          <a:noFill/>
        </p:spPr>
      </p:pic>
      <p:sp>
        <p:nvSpPr>
          <p:cNvPr id="22" name="TextBox 21"/>
          <p:cNvSpPr txBox="1"/>
          <p:nvPr/>
        </p:nvSpPr>
        <p:spPr>
          <a:xfrm>
            <a:off x="762000" y="1828800"/>
            <a:ext cx="1159292" cy="369332"/>
          </a:xfrm>
          <a:prstGeom prst="rect">
            <a:avLst/>
          </a:prstGeom>
          <a:noFill/>
        </p:spPr>
        <p:txBody>
          <a:bodyPr wrap="none" rtlCol="0">
            <a:spAutoFit/>
          </a:bodyPr>
          <a:lstStyle/>
          <a:p>
            <a:r>
              <a:rPr lang="en-US" dirty="0" smtClean="0"/>
              <a:t>Thread  x</a:t>
            </a:r>
            <a:endParaRPr lang="en-US" dirty="0"/>
          </a:p>
        </p:txBody>
      </p:sp>
      <p:sp>
        <p:nvSpPr>
          <p:cNvPr id="24" name="TextBox 23"/>
          <p:cNvSpPr txBox="1"/>
          <p:nvPr/>
        </p:nvSpPr>
        <p:spPr>
          <a:xfrm>
            <a:off x="6629400" y="1752600"/>
            <a:ext cx="1159292" cy="369332"/>
          </a:xfrm>
          <a:prstGeom prst="rect">
            <a:avLst/>
          </a:prstGeom>
          <a:noFill/>
        </p:spPr>
        <p:txBody>
          <a:bodyPr wrap="none" rtlCol="0">
            <a:spAutoFit/>
          </a:bodyPr>
          <a:lstStyle/>
          <a:p>
            <a:r>
              <a:rPr lang="en-US" dirty="0" smtClean="0"/>
              <a:t>Thread  y</a:t>
            </a:r>
            <a:endParaRPr lang="en-US" dirty="0"/>
          </a:p>
        </p:txBody>
      </p:sp>
      <p:sp>
        <p:nvSpPr>
          <p:cNvPr id="25" name="TextBox 24"/>
          <p:cNvSpPr txBox="1"/>
          <p:nvPr/>
        </p:nvSpPr>
        <p:spPr>
          <a:xfrm>
            <a:off x="7772400" y="1752600"/>
            <a:ext cx="1159292" cy="369332"/>
          </a:xfrm>
          <a:prstGeom prst="rect">
            <a:avLst/>
          </a:prstGeom>
          <a:noFill/>
        </p:spPr>
        <p:txBody>
          <a:bodyPr wrap="none" rtlCol="0">
            <a:spAutoFit/>
          </a:bodyPr>
          <a:lstStyle/>
          <a:p>
            <a:r>
              <a:rPr lang="en-US" dirty="0" smtClean="0"/>
              <a:t>Thread  z</a:t>
            </a:r>
            <a:endParaRPr lang="en-US" dirty="0"/>
          </a:p>
        </p:txBody>
      </p:sp>
      <p:sp>
        <p:nvSpPr>
          <p:cNvPr id="26" name="TextBox 25"/>
          <p:cNvSpPr txBox="1"/>
          <p:nvPr/>
        </p:nvSpPr>
        <p:spPr>
          <a:xfrm>
            <a:off x="1981200" y="5257800"/>
            <a:ext cx="6019800" cy="646331"/>
          </a:xfrm>
          <a:prstGeom prst="rect">
            <a:avLst/>
          </a:prstGeom>
          <a:noFill/>
        </p:spPr>
        <p:txBody>
          <a:bodyPr wrap="square" rtlCol="0">
            <a:spAutoFit/>
          </a:bodyPr>
          <a:lstStyle/>
          <a:p>
            <a:r>
              <a:rPr lang="en-US" dirty="0" smtClean="0"/>
              <a:t>When Thread x leaves the block, the Scheduler arbitrarily allows one of the other threads to enter.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synchronizing object can be any object</a:t>
            </a:r>
            <a:endParaRPr lang="en-US" dirty="0"/>
          </a:p>
        </p:txBody>
      </p:sp>
      <p:sp>
        <p:nvSpPr>
          <p:cNvPr id="3" name="Content Placeholder 2"/>
          <p:cNvSpPr>
            <a:spLocks noGrp="1"/>
          </p:cNvSpPr>
          <p:nvPr>
            <p:ph idx="1"/>
          </p:nvPr>
        </p:nvSpPr>
        <p:spPr>
          <a:xfrm>
            <a:off x="457200" y="1719263"/>
            <a:ext cx="5943600" cy="4411662"/>
          </a:xfrm>
        </p:spPr>
        <p:txBody>
          <a:bodyPr/>
          <a:lstStyle/>
          <a:p>
            <a:r>
              <a:rPr lang="en-US" dirty="0" smtClean="0"/>
              <a:t>Java’s Object class incorporates the concept of something called a </a:t>
            </a:r>
            <a:r>
              <a:rPr lang="en-US" b="1" dirty="0" smtClean="0"/>
              <a:t>Monitor</a:t>
            </a:r>
            <a:r>
              <a:rPr lang="en-US" dirty="0" smtClean="0"/>
              <a:t/>
            </a:r>
            <a:br>
              <a:rPr lang="en-US" dirty="0" smtClean="0"/>
            </a:br>
            <a:endParaRPr lang="en-US" dirty="0" smtClean="0"/>
          </a:p>
          <a:p>
            <a:r>
              <a:rPr lang="en-US" dirty="0" smtClean="0"/>
              <a:t>Monitors are used to guard the gates of synchronized blocks</a:t>
            </a:r>
            <a:br>
              <a:rPr lang="en-US" dirty="0" smtClean="0"/>
            </a:br>
            <a:endParaRPr lang="en-US" dirty="0" smtClean="0"/>
          </a:p>
          <a:p>
            <a:r>
              <a:rPr lang="en-US" dirty="0" smtClean="0"/>
              <a:t>Monitors only become active within a synchronized block</a:t>
            </a:r>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25</a:t>
            </a:fld>
            <a:endParaRPr lang="en-US" altLang="en-US"/>
          </a:p>
        </p:txBody>
      </p:sp>
      <p:pic>
        <p:nvPicPr>
          <p:cNvPr id="36869" name="Picture 5" descr="C:\Documents and Settings\hornick\Local Settings\Temporary Internet Files\Content.IE5\79P9BVPJ\MMj02837660000[1].gif"/>
          <p:cNvPicPr>
            <a:picLocks noChangeAspect="1" noChangeArrowheads="1" noCrop="1"/>
          </p:cNvPicPr>
          <p:nvPr/>
        </p:nvPicPr>
        <p:blipFill>
          <a:blip r:embed="rId2" cstate="print"/>
          <a:srcRect/>
          <a:stretch>
            <a:fillRect/>
          </a:stretch>
        </p:blipFill>
        <p:spPr bwMode="auto">
          <a:xfrm>
            <a:off x="6096000" y="2133600"/>
            <a:ext cx="3048000" cy="21336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477962"/>
          </a:xfrm>
        </p:spPr>
        <p:txBody>
          <a:bodyPr/>
          <a:lstStyle/>
          <a:p>
            <a:r>
              <a:rPr lang="en-US" sz="2400" dirty="0" smtClean="0">
                <a:solidFill>
                  <a:srgbClr val="002060"/>
                </a:solidFill>
                <a:latin typeface="+mn-lt"/>
                <a:cs typeface="Courier New" pitchFamily="49" charset="0"/>
              </a:rPr>
              <a:t>Since every class derives from Object, the class containing a synchronized block can act as the Monitor for the block:</a:t>
            </a:r>
            <a:endParaRPr lang="en-US" sz="2400" dirty="0">
              <a:solidFill>
                <a:srgbClr val="002060"/>
              </a:solidFill>
              <a:latin typeface="+mn-lt"/>
            </a:endParaRPr>
          </a:p>
        </p:txBody>
      </p:sp>
      <p:sp>
        <p:nvSpPr>
          <p:cNvPr id="3" name="Content Placeholder 2"/>
          <p:cNvSpPr>
            <a:spLocks noGrp="1"/>
          </p:cNvSpPr>
          <p:nvPr>
            <p:ph idx="1"/>
          </p:nvPr>
        </p:nvSpPr>
        <p:spPr>
          <a:xfrm>
            <a:off x="1524000" y="2286000"/>
            <a:ext cx="5410200" cy="3733800"/>
          </a:xfrm>
        </p:spPr>
        <p:txBody>
          <a:bodyPr/>
          <a:lstStyle/>
          <a:p>
            <a:pPr>
              <a:buNone/>
            </a:pPr>
            <a:r>
              <a:rPr lang="en-US" sz="32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private void </a:t>
            </a:r>
            <a:r>
              <a:rPr lang="en-US" sz="1600" b="1" dirty="0" err="1" smtClean="0">
                <a:latin typeface="Courier New" pitchFamily="49" charset="0"/>
                <a:cs typeface="Courier New" pitchFamily="49" charset="0"/>
              </a:rPr>
              <a:t>method_C</a:t>
            </a:r>
            <a:r>
              <a:rPr lang="en-US" sz="1600" b="1" dirty="0" smtClean="0">
                <a:latin typeface="Courier New" pitchFamily="49" charset="0"/>
                <a:cs typeface="Courier New" pitchFamily="49" charset="0"/>
              </a:rPr>
              <a:t>() {</a:t>
            </a:r>
          </a:p>
          <a:p>
            <a:pPr>
              <a:buNone/>
            </a:pPr>
            <a:r>
              <a:rPr lang="en-US" sz="1600" b="1" dirty="0" smtClean="0">
                <a:latin typeface="Courier New" pitchFamily="49" charset="0"/>
                <a:cs typeface="Courier New" pitchFamily="49" charset="0"/>
              </a:rPr>
              <a:t>		&lt;safe statement 1&gt;</a:t>
            </a:r>
          </a:p>
          <a:p>
            <a:pPr>
              <a:buNone/>
            </a:pPr>
            <a:r>
              <a:rPr lang="en-US" sz="1600" b="1" dirty="0" smtClean="0">
                <a:latin typeface="Courier New" pitchFamily="49" charset="0"/>
                <a:cs typeface="Courier New" pitchFamily="49" charset="0"/>
              </a:rPr>
              <a:t>		&lt;safe statement 2&gt;</a:t>
            </a:r>
          </a:p>
          <a:p>
            <a:pPr>
              <a:buNone/>
            </a:pPr>
            <a:r>
              <a:rPr lang="en-US" sz="1600" b="1" dirty="0" smtClean="0">
                <a:latin typeface="Courier New" pitchFamily="49" charset="0"/>
                <a:cs typeface="Courier New" pitchFamily="49" charset="0"/>
              </a:rPr>
              <a:t>		</a:t>
            </a: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synchronized( </a:t>
            </a:r>
            <a:r>
              <a:rPr lang="en-US" sz="1600" b="1" dirty="0" smtClean="0">
                <a:effectLst>
                  <a:outerShdw blurRad="38100" dist="38100" dir="2700000" algn="tl">
                    <a:srgbClr val="000000">
                      <a:alpha val="43137"/>
                    </a:srgbClr>
                  </a:outerShdw>
                </a:effectLst>
                <a:latin typeface="Courier New" pitchFamily="49" charset="0"/>
                <a:cs typeface="Courier New" pitchFamily="49" charset="0"/>
              </a:rPr>
              <a:t>this</a:t>
            </a: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 ) { // gate down </a:t>
            </a:r>
          </a:p>
          <a:p>
            <a:pPr>
              <a:buNone/>
            </a:pP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		  &lt;unsafe statement 3&gt;</a:t>
            </a:r>
          </a:p>
          <a:p>
            <a:pPr>
              <a:buNone/>
            </a:pP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		  &lt;unsafe statement 4&gt;</a:t>
            </a:r>
          </a:p>
          <a:p>
            <a:pPr>
              <a:buNone/>
            </a:pP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		  &lt;unsafe statement 5&gt;</a:t>
            </a:r>
            <a:b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b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	}</a:t>
            </a:r>
            <a:r>
              <a:rPr lang="en-US" sz="1600" b="1" dirty="0" smtClean="0">
                <a:effectLst>
                  <a:outerShdw blurRad="38100" dist="38100" dir="2700000" algn="tl">
                    <a:srgbClr val="000000">
                      <a:alpha val="43137"/>
                    </a:srgbClr>
                  </a:outerShdw>
                </a:effectLst>
                <a:latin typeface="Courier New" pitchFamily="49" charset="0"/>
                <a:cs typeface="Courier New" pitchFamily="49" charset="0"/>
              </a:rPr>
              <a:t>			</a:t>
            </a:r>
            <a:r>
              <a:rPr lang="en-US" sz="1600" b="1" dirty="0" smtClean="0">
                <a:solidFill>
                  <a:srgbClr val="9A0075"/>
                </a:solidFill>
                <a:effectLst>
                  <a:outerShdw blurRad="38100" dist="38100" dir="2700000" algn="tl">
                    <a:srgbClr val="000000">
                      <a:alpha val="43137"/>
                    </a:srgbClr>
                  </a:outerShdw>
                </a:effectLst>
                <a:latin typeface="Courier New" pitchFamily="49" charset="0"/>
                <a:cs typeface="Courier New" pitchFamily="49" charset="0"/>
              </a:rPr>
              <a:t>// gate up</a:t>
            </a:r>
            <a:endParaRPr lang="en-US" sz="1600" b="1" dirty="0" smtClean="0">
              <a:effectLst>
                <a:outerShdw blurRad="38100" dist="38100" dir="2700000" algn="tl">
                  <a:srgbClr val="000000">
                    <a:alpha val="43137"/>
                  </a:srgbClr>
                </a:outerShdw>
              </a:effectLst>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&lt;safe statement 6&gt;</a:t>
            </a:r>
          </a:p>
          <a:p>
            <a:pPr>
              <a:buNone/>
            </a:pPr>
            <a:r>
              <a:rPr lang="en-US" sz="1600" b="1" dirty="0" smtClean="0">
                <a:latin typeface="Courier New" pitchFamily="49" charset="0"/>
                <a:cs typeface="Courier New" pitchFamily="49" charset="0"/>
              </a:rPr>
              <a:t>  }</a:t>
            </a:r>
          </a:p>
          <a:p>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26</a:t>
            </a:fld>
            <a:endParaRPr lang="en-US" altLang="en-US"/>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6629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304800" y="3276600"/>
            <a:ext cx="1158106" cy="1094537"/>
          </a:xfrm>
          <a:prstGeom prst="rect">
            <a:avLst/>
          </a:prstGeom>
          <a:noFill/>
        </p:spPr>
      </p:pic>
      <p:cxnSp>
        <p:nvCxnSpPr>
          <p:cNvPr id="10" name="Straight Arrow Connector 9"/>
          <p:cNvCxnSpPr/>
          <p:nvPr/>
        </p:nvCxnSpPr>
        <p:spPr bwMode="auto">
          <a:xfrm rot="5400000">
            <a:off x="838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762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1371600" y="35814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1295400" y="44958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6630194" y="2666206"/>
            <a:ext cx="10668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0" name="Straight Arrow Connector 19"/>
          <p:cNvCxnSpPr/>
          <p:nvPr/>
        </p:nvCxnSpPr>
        <p:spPr bwMode="auto">
          <a:xfrm rot="5400000">
            <a:off x="7849394" y="2666206"/>
            <a:ext cx="1066800" cy="1588"/>
          </a:xfrm>
          <a:prstGeom prst="straightConnector1">
            <a:avLst/>
          </a:prstGeom>
          <a:solidFill>
            <a:schemeClr val="accent1"/>
          </a:solidFill>
          <a:ln w="34925" cap="flat" cmpd="sng" algn="ctr">
            <a:solidFill>
              <a:srgbClr val="0070C0"/>
            </a:solidFill>
            <a:prstDash val="solid"/>
            <a:miter lim="800000"/>
            <a:headEnd type="none" w="med" len="med"/>
            <a:tailEnd type="arrow"/>
          </a:ln>
          <a:effectLst/>
        </p:spPr>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7848600" y="3276600"/>
            <a:ext cx="1011274" cy="1143000"/>
          </a:xfrm>
          <a:prstGeom prst="rect">
            <a:avLst/>
          </a:prstGeom>
          <a:noFill/>
        </p:spPr>
      </p:pic>
      <p:sp>
        <p:nvSpPr>
          <p:cNvPr id="22" name="TextBox 21"/>
          <p:cNvSpPr txBox="1"/>
          <p:nvPr/>
        </p:nvSpPr>
        <p:spPr>
          <a:xfrm>
            <a:off x="762000" y="1828800"/>
            <a:ext cx="1159292" cy="369332"/>
          </a:xfrm>
          <a:prstGeom prst="rect">
            <a:avLst/>
          </a:prstGeom>
          <a:noFill/>
        </p:spPr>
        <p:txBody>
          <a:bodyPr wrap="none" rtlCol="0">
            <a:spAutoFit/>
          </a:bodyPr>
          <a:lstStyle/>
          <a:p>
            <a:r>
              <a:rPr lang="en-US" dirty="0" smtClean="0"/>
              <a:t>Thread  x</a:t>
            </a:r>
            <a:endParaRPr lang="en-US" dirty="0"/>
          </a:p>
        </p:txBody>
      </p:sp>
      <p:sp>
        <p:nvSpPr>
          <p:cNvPr id="24" name="TextBox 23"/>
          <p:cNvSpPr txBox="1"/>
          <p:nvPr/>
        </p:nvSpPr>
        <p:spPr>
          <a:xfrm>
            <a:off x="6629400" y="1752600"/>
            <a:ext cx="1159292" cy="369332"/>
          </a:xfrm>
          <a:prstGeom prst="rect">
            <a:avLst/>
          </a:prstGeom>
          <a:noFill/>
        </p:spPr>
        <p:txBody>
          <a:bodyPr wrap="none" rtlCol="0">
            <a:spAutoFit/>
          </a:bodyPr>
          <a:lstStyle/>
          <a:p>
            <a:r>
              <a:rPr lang="en-US" dirty="0" smtClean="0"/>
              <a:t>Thread  y</a:t>
            </a:r>
            <a:endParaRPr lang="en-US" dirty="0"/>
          </a:p>
        </p:txBody>
      </p:sp>
      <p:sp>
        <p:nvSpPr>
          <p:cNvPr id="25" name="TextBox 24"/>
          <p:cNvSpPr txBox="1"/>
          <p:nvPr/>
        </p:nvSpPr>
        <p:spPr>
          <a:xfrm>
            <a:off x="7772400" y="1752600"/>
            <a:ext cx="1159292" cy="369332"/>
          </a:xfrm>
          <a:prstGeom prst="rect">
            <a:avLst/>
          </a:prstGeom>
          <a:noFill/>
        </p:spPr>
        <p:txBody>
          <a:bodyPr wrap="none" rtlCol="0">
            <a:spAutoFit/>
          </a:bodyPr>
          <a:lstStyle/>
          <a:p>
            <a:r>
              <a:rPr lang="en-US" dirty="0" smtClean="0"/>
              <a:t>Thread  z</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477962"/>
          </a:xfrm>
        </p:spPr>
        <p:txBody>
          <a:bodyPr/>
          <a:lstStyle/>
          <a:p>
            <a:r>
              <a:rPr lang="en-US" sz="2400" dirty="0" smtClean="0">
                <a:solidFill>
                  <a:srgbClr val="002060"/>
                </a:solidFill>
                <a:latin typeface="+mn-lt"/>
                <a:cs typeface="Courier New" pitchFamily="49" charset="0"/>
              </a:rPr>
              <a:t>Or any generic Object can act as a Monitor</a:t>
            </a:r>
            <a:endParaRPr lang="en-US" sz="2400" dirty="0">
              <a:solidFill>
                <a:srgbClr val="002060"/>
              </a:solidFill>
              <a:latin typeface="+mn-lt"/>
            </a:endParaRPr>
          </a:p>
        </p:txBody>
      </p:sp>
      <p:sp>
        <p:nvSpPr>
          <p:cNvPr id="3" name="Content Placeholder 2"/>
          <p:cNvSpPr>
            <a:spLocks noGrp="1"/>
          </p:cNvSpPr>
          <p:nvPr>
            <p:ph idx="1"/>
          </p:nvPr>
        </p:nvSpPr>
        <p:spPr>
          <a:xfrm>
            <a:off x="1371600" y="2286000"/>
            <a:ext cx="5562600" cy="3733800"/>
          </a:xfrm>
        </p:spPr>
        <p:txBody>
          <a:bodyPr/>
          <a:lstStyle/>
          <a:p>
            <a:pPr>
              <a:buNone/>
            </a:pPr>
            <a:r>
              <a:rPr lang="en-US" sz="3200" b="1" dirty="0" smtClean="0">
                <a:latin typeface="Courier New" pitchFamily="49" charset="0"/>
                <a:cs typeface="Courier New" pitchFamily="49" charset="0"/>
              </a:rPr>
              <a:t>	</a:t>
            </a:r>
            <a:r>
              <a:rPr lang="en-US" sz="1600" b="1" dirty="0"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private Object guard = new Object();</a:t>
            </a:r>
            <a:br>
              <a:rPr lang="en-US" sz="1600" b="1" dirty="0"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br>
            <a:r>
              <a:rPr lang="en-US" sz="1600" b="1" dirty="0" smtClean="0">
                <a:latin typeface="Courier New" pitchFamily="49" charset="0"/>
                <a:cs typeface="Courier New" pitchFamily="49" charset="0"/>
              </a:rPr>
              <a:t>private void </a:t>
            </a:r>
            <a:r>
              <a:rPr lang="en-US" sz="1600" b="1" dirty="0" err="1" smtClean="0">
                <a:latin typeface="Courier New" pitchFamily="49" charset="0"/>
                <a:cs typeface="Courier New" pitchFamily="49" charset="0"/>
              </a:rPr>
              <a:t>method_C</a:t>
            </a:r>
            <a:r>
              <a:rPr lang="en-US" sz="1600" b="1" dirty="0" smtClean="0">
                <a:latin typeface="Courier New" pitchFamily="49" charset="0"/>
                <a:cs typeface="Courier New" pitchFamily="49" charset="0"/>
              </a:rPr>
              <a:t>() {</a:t>
            </a:r>
          </a:p>
          <a:p>
            <a:pPr>
              <a:buNone/>
            </a:pPr>
            <a:r>
              <a:rPr lang="en-US" sz="1600" b="1" dirty="0" smtClean="0">
                <a:latin typeface="Courier New" pitchFamily="49" charset="0"/>
                <a:cs typeface="Courier New" pitchFamily="49" charset="0"/>
              </a:rPr>
              <a:t>		&lt;safe statement 1&gt;</a:t>
            </a:r>
          </a:p>
          <a:p>
            <a:pPr>
              <a:buNone/>
            </a:pPr>
            <a:r>
              <a:rPr lang="en-US" sz="1600" b="1" dirty="0" smtClean="0">
                <a:latin typeface="Courier New" pitchFamily="49" charset="0"/>
                <a:cs typeface="Courier New" pitchFamily="49" charset="0"/>
              </a:rPr>
              <a:t>		&lt;safe statement 2&gt;</a:t>
            </a:r>
          </a:p>
          <a:p>
            <a:pPr>
              <a:buNone/>
            </a:pPr>
            <a:r>
              <a:rPr lang="en-US" sz="1600" b="1" dirty="0" smtClean="0">
                <a:latin typeface="Courier New" pitchFamily="49" charset="0"/>
                <a:cs typeface="Courier New" pitchFamily="49" charset="0"/>
              </a:rPr>
              <a:t>		synchronized( </a:t>
            </a:r>
            <a:r>
              <a:rPr lang="en-US" sz="1600" b="1" dirty="0"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guard</a:t>
            </a:r>
            <a:r>
              <a:rPr lang="en-US" sz="1600" b="1" dirty="0" smtClean="0">
                <a:solidFill>
                  <a:srgbClr val="0070C0"/>
                </a:solidFill>
                <a:latin typeface="Courier New" pitchFamily="49" charset="0"/>
                <a:cs typeface="Courier New" pitchFamily="49" charset="0"/>
              </a:rPr>
              <a:t> </a:t>
            </a:r>
            <a:r>
              <a:rPr lang="en-US" sz="1600" b="1" dirty="0" smtClean="0">
                <a:latin typeface="Courier New" pitchFamily="49" charset="0"/>
                <a:cs typeface="Courier New" pitchFamily="49" charset="0"/>
              </a:rPr>
              <a:t>) { // gate down</a:t>
            </a:r>
          </a:p>
          <a:p>
            <a:pPr>
              <a:buNone/>
            </a:pPr>
            <a:r>
              <a:rPr lang="en-US" sz="1600" b="1" dirty="0" smtClean="0">
                <a:latin typeface="Courier New" pitchFamily="49" charset="0"/>
                <a:cs typeface="Courier New" pitchFamily="49" charset="0"/>
              </a:rPr>
              <a:t>		  &lt;unsafe statement 3&gt;</a:t>
            </a:r>
          </a:p>
          <a:p>
            <a:pPr>
              <a:buNone/>
            </a:pPr>
            <a:r>
              <a:rPr lang="en-US" sz="1600" b="1" dirty="0" smtClean="0">
                <a:latin typeface="Courier New" pitchFamily="49" charset="0"/>
                <a:cs typeface="Courier New" pitchFamily="49" charset="0"/>
              </a:rPr>
              <a:t>		  &lt;unsafe statement 4&gt;</a:t>
            </a:r>
          </a:p>
          <a:p>
            <a:pPr>
              <a:buNone/>
            </a:pPr>
            <a:r>
              <a:rPr lang="en-US" sz="1600" b="1" dirty="0" smtClean="0">
                <a:latin typeface="Courier New" pitchFamily="49" charset="0"/>
                <a:cs typeface="Courier New" pitchFamily="49" charset="0"/>
              </a:rPr>
              <a:t>		  &lt;unsafe statement 5&gt;</a:t>
            </a:r>
            <a:br>
              <a:rPr lang="en-US" sz="1600" b="1" dirty="0" smtClean="0">
                <a:latin typeface="Courier New" pitchFamily="49" charset="0"/>
                <a:cs typeface="Courier New" pitchFamily="49" charset="0"/>
              </a:rPr>
            </a:br>
            <a:r>
              <a:rPr lang="en-US" sz="1600" b="1" dirty="0" smtClean="0">
                <a:latin typeface="Courier New" pitchFamily="49" charset="0"/>
                <a:cs typeface="Courier New" pitchFamily="49" charset="0"/>
              </a:rPr>
              <a:t>	}			 // gate up</a:t>
            </a:r>
          </a:p>
          <a:p>
            <a:pPr>
              <a:buNone/>
            </a:pPr>
            <a:r>
              <a:rPr lang="en-US" sz="1600" b="1" dirty="0" smtClean="0">
                <a:latin typeface="Courier New" pitchFamily="49" charset="0"/>
                <a:cs typeface="Courier New" pitchFamily="49" charset="0"/>
              </a:rPr>
              <a:t>		 &lt;safe statement 6&gt;</a:t>
            </a:r>
          </a:p>
          <a:p>
            <a:pPr>
              <a:buNone/>
            </a:pPr>
            <a:r>
              <a:rPr lang="en-US" sz="1600" b="1" dirty="0" smtClean="0">
                <a:latin typeface="Courier New" pitchFamily="49" charset="0"/>
                <a:cs typeface="Courier New" pitchFamily="49" charset="0"/>
              </a:rPr>
              <a:t>  }</a:t>
            </a:r>
          </a:p>
          <a:p>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27</a:t>
            </a:fld>
            <a:endParaRPr lang="en-US" altLang="en-US"/>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6629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304800" y="3276600"/>
            <a:ext cx="1158106" cy="1094537"/>
          </a:xfrm>
          <a:prstGeom prst="rect">
            <a:avLst/>
          </a:prstGeom>
          <a:noFill/>
        </p:spPr>
      </p:pic>
      <p:cxnSp>
        <p:nvCxnSpPr>
          <p:cNvPr id="10" name="Straight Arrow Connector 9"/>
          <p:cNvCxnSpPr/>
          <p:nvPr/>
        </p:nvCxnSpPr>
        <p:spPr bwMode="auto">
          <a:xfrm rot="5400000">
            <a:off x="838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762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1371600" y="35814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1295400" y="44958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6630194" y="2666206"/>
            <a:ext cx="10668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0" name="Straight Arrow Connector 19"/>
          <p:cNvCxnSpPr/>
          <p:nvPr/>
        </p:nvCxnSpPr>
        <p:spPr bwMode="auto">
          <a:xfrm rot="5400000">
            <a:off x="7849394" y="2666206"/>
            <a:ext cx="1066800" cy="1588"/>
          </a:xfrm>
          <a:prstGeom prst="straightConnector1">
            <a:avLst/>
          </a:prstGeom>
          <a:solidFill>
            <a:schemeClr val="accent1"/>
          </a:solidFill>
          <a:ln w="34925" cap="flat" cmpd="sng" algn="ctr">
            <a:solidFill>
              <a:srgbClr val="0070C0"/>
            </a:solidFill>
            <a:prstDash val="solid"/>
            <a:miter lim="800000"/>
            <a:headEnd type="none" w="med" len="med"/>
            <a:tailEnd type="arrow"/>
          </a:ln>
          <a:effectLst/>
        </p:spPr>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7848600" y="3276600"/>
            <a:ext cx="1011274" cy="1143000"/>
          </a:xfrm>
          <a:prstGeom prst="rect">
            <a:avLst/>
          </a:prstGeom>
          <a:noFill/>
        </p:spPr>
      </p:pic>
      <p:sp>
        <p:nvSpPr>
          <p:cNvPr id="22" name="TextBox 21"/>
          <p:cNvSpPr txBox="1"/>
          <p:nvPr/>
        </p:nvSpPr>
        <p:spPr>
          <a:xfrm>
            <a:off x="762000" y="1828800"/>
            <a:ext cx="1159292" cy="369332"/>
          </a:xfrm>
          <a:prstGeom prst="rect">
            <a:avLst/>
          </a:prstGeom>
          <a:noFill/>
        </p:spPr>
        <p:txBody>
          <a:bodyPr wrap="none" rtlCol="0">
            <a:spAutoFit/>
          </a:bodyPr>
          <a:lstStyle/>
          <a:p>
            <a:r>
              <a:rPr lang="en-US" dirty="0" smtClean="0"/>
              <a:t>Thread  x</a:t>
            </a:r>
            <a:endParaRPr lang="en-US" dirty="0"/>
          </a:p>
        </p:txBody>
      </p:sp>
      <p:sp>
        <p:nvSpPr>
          <p:cNvPr id="24" name="TextBox 23"/>
          <p:cNvSpPr txBox="1"/>
          <p:nvPr/>
        </p:nvSpPr>
        <p:spPr>
          <a:xfrm>
            <a:off x="6629400" y="1752600"/>
            <a:ext cx="1159292" cy="369332"/>
          </a:xfrm>
          <a:prstGeom prst="rect">
            <a:avLst/>
          </a:prstGeom>
          <a:noFill/>
        </p:spPr>
        <p:txBody>
          <a:bodyPr wrap="none" rtlCol="0">
            <a:spAutoFit/>
          </a:bodyPr>
          <a:lstStyle/>
          <a:p>
            <a:r>
              <a:rPr lang="en-US" dirty="0" smtClean="0"/>
              <a:t>Thread  y</a:t>
            </a:r>
            <a:endParaRPr lang="en-US" dirty="0"/>
          </a:p>
        </p:txBody>
      </p:sp>
      <p:sp>
        <p:nvSpPr>
          <p:cNvPr id="25" name="TextBox 24"/>
          <p:cNvSpPr txBox="1"/>
          <p:nvPr/>
        </p:nvSpPr>
        <p:spPr>
          <a:xfrm>
            <a:off x="7772400" y="1752600"/>
            <a:ext cx="1159292" cy="369332"/>
          </a:xfrm>
          <a:prstGeom prst="rect">
            <a:avLst/>
          </a:prstGeom>
          <a:noFill/>
        </p:spPr>
        <p:txBody>
          <a:bodyPr wrap="none" rtlCol="0">
            <a:spAutoFit/>
          </a:bodyPr>
          <a:lstStyle/>
          <a:p>
            <a:r>
              <a:rPr lang="en-US" dirty="0" smtClean="0"/>
              <a:t>Thread  z</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477962"/>
          </a:xfrm>
        </p:spPr>
        <p:txBody>
          <a:bodyPr/>
          <a:lstStyle/>
          <a:p>
            <a:r>
              <a:rPr lang="en-US" sz="2400" dirty="0" smtClean="0">
                <a:solidFill>
                  <a:srgbClr val="002060"/>
                </a:solidFill>
                <a:latin typeface="+mn-lt"/>
                <a:cs typeface="Courier New" pitchFamily="49" charset="0"/>
              </a:rPr>
              <a:t>Consider the following code. Suppose all threads reach the for() loop simultaneously.</a:t>
            </a:r>
            <a:br>
              <a:rPr lang="en-US" sz="2400" dirty="0" smtClean="0">
                <a:solidFill>
                  <a:srgbClr val="002060"/>
                </a:solidFill>
                <a:latin typeface="+mn-lt"/>
                <a:cs typeface="Courier New" pitchFamily="49" charset="0"/>
              </a:rPr>
            </a:br>
            <a:r>
              <a:rPr lang="en-US" sz="2400" dirty="0" smtClean="0">
                <a:solidFill>
                  <a:srgbClr val="002060"/>
                </a:solidFill>
                <a:latin typeface="+mn-lt"/>
                <a:cs typeface="Courier New" pitchFamily="49" charset="0"/>
              </a:rPr>
              <a:t/>
            </a:r>
            <a:br>
              <a:rPr lang="en-US" sz="2400" dirty="0" smtClean="0">
                <a:solidFill>
                  <a:srgbClr val="002060"/>
                </a:solidFill>
                <a:latin typeface="+mn-lt"/>
                <a:cs typeface="Courier New" pitchFamily="49" charset="0"/>
              </a:rPr>
            </a:br>
            <a:r>
              <a:rPr lang="en-US" sz="2400" dirty="0" smtClean="0">
                <a:solidFill>
                  <a:srgbClr val="002060"/>
                </a:solidFill>
                <a:latin typeface="+mn-lt"/>
                <a:cs typeface="Courier New" pitchFamily="49" charset="0"/>
              </a:rPr>
              <a:t>How do the threads compete to run the for() loop?</a:t>
            </a:r>
            <a:endParaRPr lang="en-US" sz="2400" dirty="0">
              <a:solidFill>
                <a:srgbClr val="002060"/>
              </a:solidFill>
              <a:latin typeface="+mn-lt"/>
            </a:endParaRPr>
          </a:p>
        </p:txBody>
      </p:sp>
      <p:sp>
        <p:nvSpPr>
          <p:cNvPr id="3" name="Content Placeholder 2"/>
          <p:cNvSpPr>
            <a:spLocks noGrp="1"/>
          </p:cNvSpPr>
          <p:nvPr>
            <p:ph idx="1"/>
          </p:nvPr>
        </p:nvSpPr>
        <p:spPr>
          <a:xfrm>
            <a:off x="1143000" y="2286000"/>
            <a:ext cx="5791200" cy="3733800"/>
          </a:xfrm>
        </p:spPr>
        <p:txBody>
          <a:bodyPr/>
          <a:lstStyle/>
          <a:p>
            <a:pPr>
              <a:buNone/>
            </a:pPr>
            <a:r>
              <a:rPr lang="en-US" sz="3200" b="1" dirty="0" smtClean="0">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private Object guard = new Object();</a:t>
            </a:r>
            <a:br>
              <a:rPr lang="en-US" sz="1600" b="1" dirty="0" smtClean="0">
                <a:solidFill>
                  <a:srgbClr val="0070C0"/>
                </a:solidFill>
                <a:latin typeface="Courier New" pitchFamily="49" charset="0"/>
                <a:cs typeface="Courier New" pitchFamily="49" charset="0"/>
              </a:rPr>
            </a:br>
            <a:r>
              <a:rPr lang="en-US" sz="1600" b="1" dirty="0" smtClean="0">
                <a:latin typeface="Courier New" pitchFamily="49" charset="0"/>
                <a:cs typeface="Courier New" pitchFamily="49" charset="0"/>
              </a:rPr>
              <a:t>private void </a:t>
            </a:r>
            <a:r>
              <a:rPr lang="en-US" sz="1600" b="1" dirty="0" err="1" smtClean="0">
                <a:latin typeface="Courier New" pitchFamily="49" charset="0"/>
                <a:cs typeface="Courier New" pitchFamily="49" charset="0"/>
              </a:rPr>
              <a:t>method_C</a:t>
            </a:r>
            <a:r>
              <a:rPr lang="en-US" sz="1600" b="1" dirty="0" smtClean="0">
                <a:latin typeface="Courier New" pitchFamily="49" charset="0"/>
                <a:cs typeface="Courier New" pitchFamily="49" charset="0"/>
              </a:rPr>
              <a:t>() {</a:t>
            </a:r>
          </a:p>
          <a:p>
            <a:pPr>
              <a:buNone/>
            </a:pPr>
            <a:r>
              <a:rPr lang="en-US" sz="1600" b="1" dirty="0" smtClean="0">
                <a:latin typeface="Courier New" pitchFamily="49" charset="0"/>
                <a:cs typeface="Courier New" pitchFamily="49" charset="0"/>
              </a:rPr>
              <a:t>		&lt;safe statement 1&gt;</a:t>
            </a:r>
          </a:p>
          <a:p>
            <a:pPr>
              <a:buNone/>
            </a:pPr>
            <a:r>
              <a:rPr lang="en-US" sz="1600" b="1" dirty="0" smtClean="0">
                <a:latin typeface="Courier New" pitchFamily="49" charset="0"/>
                <a:cs typeface="Courier New" pitchFamily="49" charset="0"/>
              </a:rPr>
              <a:t>		&lt;safe statement 2&gt;</a:t>
            </a:r>
          </a:p>
          <a:p>
            <a:pPr>
              <a:buNone/>
            </a:pPr>
            <a:r>
              <a:rPr lang="en-US" sz="1600" b="1" dirty="0" smtClean="0">
                <a:latin typeface="Courier New" pitchFamily="49" charset="0"/>
                <a:cs typeface="Courier New" pitchFamily="49" charset="0"/>
              </a:rPr>
              <a:t>		</a:t>
            </a:r>
            <a:r>
              <a:rPr lang="en-US" sz="1600" b="1" dirty="0" smtClean="0">
                <a:solidFill>
                  <a:srgbClr val="C00000"/>
                </a:solidFill>
                <a:latin typeface="Courier New" pitchFamily="49" charset="0"/>
                <a:cs typeface="Courier New" pitchFamily="49" charset="0"/>
              </a:rPr>
              <a:t>for( </a:t>
            </a:r>
            <a:r>
              <a:rPr lang="en-US" sz="1600" b="1" dirty="0" err="1" smtClean="0">
                <a:solidFill>
                  <a:srgbClr val="C00000"/>
                </a:solidFill>
                <a:latin typeface="Courier New" pitchFamily="49" charset="0"/>
                <a:cs typeface="Courier New" pitchFamily="49" charset="0"/>
              </a:rPr>
              <a:t>int</a:t>
            </a:r>
            <a:r>
              <a:rPr lang="en-US" sz="1600" b="1" dirty="0" smtClean="0">
                <a:solidFill>
                  <a:srgbClr val="C00000"/>
                </a:solidFill>
                <a:latin typeface="Courier New" pitchFamily="49" charset="0"/>
                <a:cs typeface="Courier New" pitchFamily="49" charset="0"/>
              </a:rPr>
              <a:t> </a:t>
            </a:r>
            <a:r>
              <a:rPr lang="en-US" sz="1600" b="1" dirty="0" err="1" smtClean="0">
                <a:solidFill>
                  <a:srgbClr val="C00000"/>
                </a:solidFill>
                <a:latin typeface="Courier New" pitchFamily="49" charset="0"/>
                <a:cs typeface="Courier New" pitchFamily="49" charset="0"/>
              </a:rPr>
              <a:t>i</a:t>
            </a:r>
            <a:r>
              <a:rPr lang="en-US" sz="1600" b="1" dirty="0" smtClean="0">
                <a:solidFill>
                  <a:srgbClr val="C00000"/>
                </a:solidFill>
                <a:latin typeface="Courier New" pitchFamily="49" charset="0"/>
                <a:cs typeface="Courier New" pitchFamily="49" charset="0"/>
              </a:rPr>
              <a:t>=0; </a:t>
            </a:r>
            <a:r>
              <a:rPr lang="en-US" sz="1600" b="1" dirty="0" err="1" smtClean="0">
                <a:solidFill>
                  <a:srgbClr val="C00000"/>
                </a:solidFill>
                <a:latin typeface="Courier New" pitchFamily="49" charset="0"/>
                <a:cs typeface="Courier New" pitchFamily="49" charset="0"/>
              </a:rPr>
              <a:t>i</a:t>
            </a:r>
            <a:r>
              <a:rPr lang="en-US" sz="1600" b="1" dirty="0" smtClean="0">
                <a:solidFill>
                  <a:srgbClr val="C00000"/>
                </a:solidFill>
                <a:latin typeface="Courier New" pitchFamily="49" charset="0"/>
                <a:cs typeface="Courier New" pitchFamily="49" charset="0"/>
              </a:rPr>
              <a:t>&lt;100; </a:t>
            </a:r>
            <a:r>
              <a:rPr lang="en-US" sz="1600" b="1" dirty="0" err="1" smtClean="0">
                <a:solidFill>
                  <a:srgbClr val="C00000"/>
                </a:solidFill>
                <a:latin typeface="Courier New" pitchFamily="49" charset="0"/>
                <a:cs typeface="Courier New" pitchFamily="49" charset="0"/>
              </a:rPr>
              <a:t>i</a:t>
            </a:r>
            <a:r>
              <a:rPr lang="en-US" sz="1600" b="1" dirty="0" smtClean="0">
                <a:solidFill>
                  <a:srgbClr val="C00000"/>
                </a:solidFill>
                <a:latin typeface="Courier New" pitchFamily="49" charset="0"/>
                <a:cs typeface="Courier New" pitchFamily="49" charset="0"/>
              </a:rPr>
              <a:t>++ ) {</a:t>
            </a:r>
          </a:p>
          <a:p>
            <a:pPr>
              <a:buNone/>
            </a:pPr>
            <a:r>
              <a:rPr lang="en-US" sz="1600" b="1" dirty="0" smtClean="0">
                <a:latin typeface="Courier New" pitchFamily="49" charset="0"/>
                <a:cs typeface="Courier New" pitchFamily="49" charset="0"/>
              </a:rPr>
              <a:t>		  </a:t>
            </a:r>
            <a:r>
              <a:rPr lang="en-US" sz="1600" b="1" dirty="0" smtClean="0">
                <a:effectLst>
                  <a:outerShdw blurRad="38100" dist="38100" dir="2700000" algn="tl">
                    <a:srgbClr val="000000">
                      <a:alpha val="43137"/>
                    </a:srgbClr>
                  </a:outerShdw>
                </a:effectLst>
                <a:latin typeface="Courier New" pitchFamily="49" charset="0"/>
                <a:cs typeface="Courier New" pitchFamily="49" charset="0"/>
              </a:rPr>
              <a:t>synchronized( </a:t>
            </a:r>
            <a:r>
              <a:rPr lang="en-US" sz="1600" b="1" dirty="0"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guard</a:t>
            </a:r>
            <a:r>
              <a:rPr lang="en-US" sz="1600" b="1" dirty="0" smtClean="0">
                <a:effectLst>
                  <a:outerShdw blurRad="38100" dist="38100" dir="2700000" algn="tl">
                    <a:srgbClr val="000000">
                      <a:alpha val="43137"/>
                    </a:srgbClr>
                  </a:outerShdw>
                </a:effectLst>
                <a:latin typeface="Courier New" pitchFamily="49" charset="0"/>
                <a:cs typeface="Courier New" pitchFamily="49" charset="0"/>
              </a:rPr>
              <a:t> ) { // gate down</a:t>
            </a:r>
          </a:p>
          <a:p>
            <a:pPr>
              <a:buNone/>
            </a:pPr>
            <a:r>
              <a:rPr lang="en-US" sz="1600" b="1" dirty="0" smtClean="0">
                <a:effectLst>
                  <a:outerShdw blurRad="38100" dist="38100" dir="2700000" algn="tl">
                    <a:srgbClr val="000000">
                      <a:alpha val="43137"/>
                    </a:srgbClr>
                  </a:outerShdw>
                </a:effectLst>
                <a:latin typeface="Courier New" pitchFamily="49" charset="0"/>
                <a:cs typeface="Courier New" pitchFamily="49" charset="0"/>
              </a:rPr>
              <a:t>		    &lt;unsafe statement 3&gt;</a:t>
            </a:r>
          </a:p>
          <a:p>
            <a:pPr>
              <a:buNone/>
            </a:pPr>
            <a:r>
              <a:rPr lang="en-US" sz="1600" b="1" dirty="0" smtClean="0">
                <a:effectLst>
                  <a:outerShdw blurRad="38100" dist="38100" dir="2700000" algn="tl">
                    <a:srgbClr val="000000">
                      <a:alpha val="43137"/>
                    </a:srgbClr>
                  </a:outerShdw>
                </a:effectLst>
                <a:latin typeface="Courier New" pitchFamily="49" charset="0"/>
                <a:cs typeface="Courier New" pitchFamily="49" charset="0"/>
              </a:rPr>
              <a:t>		    &lt;unsafe statement 4&gt;</a:t>
            </a:r>
          </a:p>
          <a:p>
            <a:pPr>
              <a:buNone/>
            </a:pPr>
            <a:r>
              <a:rPr lang="en-US" sz="1600" b="1" dirty="0" smtClean="0">
                <a:effectLst>
                  <a:outerShdw blurRad="38100" dist="38100" dir="2700000" algn="tl">
                    <a:srgbClr val="000000">
                      <a:alpha val="43137"/>
                    </a:srgbClr>
                  </a:outerShdw>
                </a:effectLst>
                <a:latin typeface="Courier New" pitchFamily="49" charset="0"/>
                <a:cs typeface="Courier New" pitchFamily="49" charset="0"/>
              </a:rPr>
              <a:t>		    &lt;unsafe statement 5&gt;</a:t>
            </a:r>
            <a:br>
              <a:rPr lang="en-US" sz="1600" b="1" dirty="0" smtClean="0">
                <a:effectLst>
                  <a:outerShdw blurRad="38100" dist="38100" dir="2700000" algn="tl">
                    <a:srgbClr val="000000">
                      <a:alpha val="43137"/>
                    </a:srgbClr>
                  </a:outerShdw>
                </a:effectLst>
                <a:latin typeface="Courier New" pitchFamily="49" charset="0"/>
                <a:cs typeface="Courier New" pitchFamily="49" charset="0"/>
              </a:rPr>
            </a:br>
            <a:r>
              <a:rPr lang="en-US" sz="1600" b="1" dirty="0" smtClean="0">
                <a:effectLst>
                  <a:outerShdw blurRad="38100" dist="38100" dir="2700000" algn="tl">
                    <a:srgbClr val="000000">
                      <a:alpha val="43137"/>
                    </a:srgbClr>
                  </a:outerShdw>
                </a:effectLst>
                <a:latin typeface="Courier New" pitchFamily="49" charset="0"/>
                <a:cs typeface="Courier New" pitchFamily="49" charset="0"/>
              </a:rPr>
              <a:t>	  }			    // gate up</a:t>
            </a:r>
          </a:p>
          <a:p>
            <a:pPr>
              <a:buNone/>
            </a:pPr>
            <a:r>
              <a:rPr lang="en-US" sz="1600" b="1" dirty="0" smtClean="0">
                <a:latin typeface="Courier New" pitchFamily="49" charset="0"/>
                <a:cs typeface="Courier New" pitchFamily="49" charset="0"/>
              </a:rPr>
              <a:t>		</a:t>
            </a:r>
            <a:r>
              <a:rPr lang="en-US" sz="1600" b="1" dirty="0" smtClean="0">
                <a:solidFill>
                  <a:srgbClr val="C00000"/>
                </a:solidFill>
                <a:latin typeface="Courier New" pitchFamily="49" charset="0"/>
                <a:cs typeface="Courier New" pitchFamily="49" charset="0"/>
              </a:rPr>
              <a:t>} // end for</a:t>
            </a:r>
          </a:p>
          <a:p>
            <a:pPr>
              <a:buNone/>
            </a:pPr>
            <a:r>
              <a:rPr lang="en-US" sz="1600" b="1" dirty="0" smtClean="0">
                <a:latin typeface="Courier New" pitchFamily="49" charset="0"/>
                <a:cs typeface="Courier New" pitchFamily="49" charset="0"/>
              </a:rPr>
              <a:t>		 &lt;safe statement 6&gt;</a:t>
            </a:r>
          </a:p>
          <a:p>
            <a:pPr>
              <a:buNone/>
            </a:pPr>
            <a:r>
              <a:rPr lang="en-US" sz="1600" b="1" dirty="0" smtClean="0">
                <a:latin typeface="Courier New" pitchFamily="49" charset="0"/>
                <a:cs typeface="Courier New" pitchFamily="49" charset="0"/>
              </a:rPr>
              <a:t>  }</a:t>
            </a:r>
          </a:p>
          <a:p>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28</a:t>
            </a:fld>
            <a:endParaRPr lang="en-US" altLang="en-US"/>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6629400" y="3276600"/>
            <a:ext cx="1011274" cy="1143000"/>
          </a:xfrm>
          <a:prstGeom prst="rect">
            <a:avLst/>
          </a:prstGeom>
          <a:noFill/>
        </p:spPr>
      </p:pic>
      <p:cxnSp>
        <p:nvCxnSpPr>
          <p:cNvPr id="10" name="Straight Arrow Connector 9"/>
          <p:cNvCxnSpPr/>
          <p:nvPr/>
        </p:nvCxnSpPr>
        <p:spPr bwMode="auto">
          <a:xfrm rot="5400000">
            <a:off x="838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6630194" y="2666206"/>
            <a:ext cx="10668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0" name="Straight Arrow Connector 19"/>
          <p:cNvCxnSpPr/>
          <p:nvPr/>
        </p:nvCxnSpPr>
        <p:spPr bwMode="auto">
          <a:xfrm rot="5400000">
            <a:off x="7849394" y="2666206"/>
            <a:ext cx="1066800" cy="1588"/>
          </a:xfrm>
          <a:prstGeom prst="straightConnector1">
            <a:avLst/>
          </a:prstGeom>
          <a:solidFill>
            <a:schemeClr val="accent1"/>
          </a:solidFill>
          <a:ln w="34925" cap="flat" cmpd="sng" algn="ctr">
            <a:solidFill>
              <a:srgbClr val="0070C0"/>
            </a:solidFill>
            <a:prstDash val="solid"/>
            <a:miter lim="800000"/>
            <a:headEnd type="none" w="med" len="med"/>
            <a:tailEnd type="arrow"/>
          </a:ln>
          <a:effectLst/>
        </p:spPr>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7848600" y="3276600"/>
            <a:ext cx="1011274" cy="1143000"/>
          </a:xfrm>
          <a:prstGeom prst="rect">
            <a:avLst/>
          </a:prstGeom>
          <a:noFill/>
        </p:spPr>
      </p:pic>
      <p:sp>
        <p:nvSpPr>
          <p:cNvPr id="22" name="TextBox 21"/>
          <p:cNvSpPr txBox="1"/>
          <p:nvPr/>
        </p:nvSpPr>
        <p:spPr>
          <a:xfrm>
            <a:off x="762000" y="1828800"/>
            <a:ext cx="1159292" cy="369332"/>
          </a:xfrm>
          <a:prstGeom prst="rect">
            <a:avLst/>
          </a:prstGeom>
          <a:noFill/>
        </p:spPr>
        <p:txBody>
          <a:bodyPr wrap="none" rtlCol="0">
            <a:spAutoFit/>
          </a:bodyPr>
          <a:lstStyle/>
          <a:p>
            <a:r>
              <a:rPr lang="en-US" dirty="0" smtClean="0"/>
              <a:t>Thread  x</a:t>
            </a:r>
            <a:endParaRPr lang="en-US" dirty="0"/>
          </a:p>
        </p:txBody>
      </p:sp>
      <p:sp>
        <p:nvSpPr>
          <p:cNvPr id="24" name="TextBox 23"/>
          <p:cNvSpPr txBox="1"/>
          <p:nvPr/>
        </p:nvSpPr>
        <p:spPr>
          <a:xfrm>
            <a:off x="6629400" y="1752600"/>
            <a:ext cx="1159292" cy="369332"/>
          </a:xfrm>
          <a:prstGeom prst="rect">
            <a:avLst/>
          </a:prstGeom>
          <a:noFill/>
        </p:spPr>
        <p:txBody>
          <a:bodyPr wrap="none" rtlCol="0">
            <a:spAutoFit/>
          </a:bodyPr>
          <a:lstStyle/>
          <a:p>
            <a:r>
              <a:rPr lang="en-US" dirty="0" smtClean="0"/>
              <a:t>Thread  y</a:t>
            </a:r>
            <a:endParaRPr lang="en-US" dirty="0"/>
          </a:p>
        </p:txBody>
      </p:sp>
      <p:sp>
        <p:nvSpPr>
          <p:cNvPr id="25" name="TextBox 24"/>
          <p:cNvSpPr txBox="1"/>
          <p:nvPr/>
        </p:nvSpPr>
        <p:spPr>
          <a:xfrm>
            <a:off x="7772400" y="1752600"/>
            <a:ext cx="1159292" cy="369332"/>
          </a:xfrm>
          <a:prstGeom prst="rect">
            <a:avLst/>
          </a:prstGeom>
          <a:noFill/>
        </p:spPr>
        <p:txBody>
          <a:bodyPr wrap="none" rtlCol="0">
            <a:spAutoFit/>
          </a:bodyPr>
          <a:lstStyle/>
          <a:p>
            <a:r>
              <a:rPr lang="en-US" dirty="0" smtClean="0"/>
              <a:t>Thread  z</a:t>
            </a:r>
            <a:endParaRPr lang="en-US" dirty="0"/>
          </a:p>
        </p:txBody>
      </p:sp>
      <p:pic>
        <p:nvPicPr>
          <p:cNvPr id="26"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381000" y="3276600"/>
            <a:ext cx="1011274" cy="1143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7543800" cy="868362"/>
          </a:xfrm>
        </p:spPr>
        <p:txBody>
          <a:bodyPr/>
          <a:lstStyle/>
          <a:p>
            <a:r>
              <a:rPr lang="en-US" sz="2000" b="0" dirty="0" smtClean="0">
                <a:solidFill>
                  <a:srgbClr val="002060"/>
                </a:solidFill>
                <a:latin typeface="+mn-lt"/>
                <a:cs typeface="Courier New" pitchFamily="49" charset="0"/>
              </a:rPr>
              <a:t>After each thread executes the synchronized section, it can </a:t>
            </a:r>
            <a:r>
              <a:rPr lang="en-US" sz="2000" b="0" dirty="0" err="1" smtClean="0">
                <a:solidFill>
                  <a:srgbClr val="7030A0"/>
                </a:solidFill>
                <a:latin typeface="+mn-lt"/>
                <a:cs typeface="Courier New" pitchFamily="49" charset="0"/>
              </a:rPr>
              <a:t>notifiy</a:t>
            </a:r>
            <a:r>
              <a:rPr lang="en-US" sz="2000" b="0" dirty="0" smtClean="0">
                <a:solidFill>
                  <a:srgbClr val="002060"/>
                </a:solidFill>
                <a:latin typeface="+mn-lt"/>
                <a:cs typeface="Courier New" pitchFamily="49" charset="0"/>
              </a:rPr>
              <a:t> the Monitor that another thread can be allowed to enter the synchronized block as soon as it relinquishes ownership of the synchronized section by entering a </a:t>
            </a:r>
            <a:r>
              <a:rPr lang="en-US" sz="2000" b="0" dirty="0" smtClean="0">
                <a:solidFill>
                  <a:srgbClr val="5600AC"/>
                </a:solidFill>
                <a:latin typeface="+mn-lt"/>
                <a:cs typeface="Courier New" pitchFamily="49" charset="0"/>
              </a:rPr>
              <a:t>wait</a:t>
            </a:r>
            <a:r>
              <a:rPr lang="en-US" sz="2000" b="0" dirty="0" smtClean="0">
                <a:solidFill>
                  <a:srgbClr val="002060"/>
                </a:solidFill>
                <a:latin typeface="+mn-lt"/>
                <a:cs typeface="Courier New" pitchFamily="49" charset="0"/>
              </a:rPr>
              <a:t> (or exiting the synchronized section)</a:t>
            </a:r>
            <a:endParaRPr lang="en-US" sz="2000" b="0" dirty="0">
              <a:solidFill>
                <a:srgbClr val="002060"/>
              </a:solidFill>
              <a:latin typeface="+mn-lt"/>
            </a:endParaRPr>
          </a:p>
        </p:txBody>
      </p:sp>
      <p:sp>
        <p:nvSpPr>
          <p:cNvPr id="3" name="Content Placeholder 2"/>
          <p:cNvSpPr>
            <a:spLocks noGrp="1"/>
          </p:cNvSpPr>
          <p:nvPr>
            <p:ph idx="1"/>
          </p:nvPr>
        </p:nvSpPr>
        <p:spPr>
          <a:xfrm>
            <a:off x="1066800" y="1981200"/>
            <a:ext cx="7239000" cy="3733800"/>
          </a:xfrm>
        </p:spPr>
        <p:txBody>
          <a:bodyPr/>
          <a:lstStyle/>
          <a:p>
            <a:pPr>
              <a:buNone/>
            </a:pPr>
            <a:r>
              <a:rPr lang="en-US" sz="3200" b="1" dirty="0" smtClean="0">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private Object guard = new Object();</a:t>
            </a:r>
            <a:br>
              <a:rPr lang="en-US" sz="1600" b="1" dirty="0" smtClean="0">
                <a:solidFill>
                  <a:srgbClr val="0070C0"/>
                </a:solidFill>
                <a:latin typeface="Courier New" pitchFamily="49" charset="0"/>
                <a:cs typeface="Courier New" pitchFamily="49" charset="0"/>
              </a:rPr>
            </a:br>
            <a:r>
              <a:rPr lang="en-US" sz="1600" b="1" dirty="0" smtClean="0">
                <a:latin typeface="Courier New" pitchFamily="49" charset="0"/>
                <a:cs typeface="Courier New" pitchFamily="49" charset="0"/>
              </a:rPr>
              <a:t>private void </a:t>
            </a:r>
            <a:r>
              <a:rPr lang="en-US" sz="1600" b="1" dirty="0" err="1" smtClean="0">
                <a:latin typeface="Courier New" pitchFamily="49" charset="0"/>
                <a:cs typeface="Courier New" pitchFamily="49" charset="0"/>
              </a:rPr>
              <a:t>method_C</a:t>
            </a:r>
            <a:r>
              <a:rPr lang="en-US" sz="1600" b="1" dirty="0" smtClean="0">
                <a:latin typeface="Courier New" pitchFamily="49" charset="0"/>
                <a:cs typeface="Courier New" pitchFamily="49" charset="0"/>
              </a:rPr>
              <a:t>() {</a:t>
            </a:r>
          </a:p>
          <a:p>
            <a:pPr>
              <a:buNone/>
            </a:pPr>
            <a:r>
              <a:rPr lang="en-US" sz="1600" b="1" dirty="0" smtClean="0">
                <a:latin typeface="Courier New" pitchFamily="49" charset="0"/>
                <a:cs typeface="Courier New" pitchFamily="49" charset="0"/>
              </a:rPr>
              <a:t>		&lt;safe statement 1&gt;</a:t>
            </a:r>
          </a:p>
          <a:p>
            <a:pPr>
              <a:buNone/>
            </a:pPr>
            <a:r>
              <a:rPr lang="en-US" sz="1600" b="1" dirty="0" smtClean="0">
                <a:latin typeface="Courier New" pitchFamily="49" charset="0"/>
                <a:cs typeface="Courier New" pitchFamily="49" charset="0"/>
              </a:rPr>
              <a:t>		&lt;safe statement 2&gt;</a:t>
            </a:r>
          </a:p>
          <a:p>
            <a:pPr>
              <a:buNone/>
            </a:pPr>
            <a:r>
              <a:rPr lang="en-US" sz="1600" b="1" dirty="0" smtClean="0">
                <a:latin typeface="Courier New" pitchFamily="49" charset="0"/>
                <a:cs typeface="Courier New" pitchFamily="49" charset="0"/>
              </a:rPr>
              <a:t>		</a:t>
            </a:r>
            <a:r>
              <a:rPr lang="en-US" sz="1600" b="1" dirty="0" smtClean="0">
                <a:solidFill>
                  <a:srgbClr val="C00000"/>
                </a:solidFill>
                <a:latin typeface="Courier New" pitchFamily="49" charset="0"/>
                <a:cs typeface="Courier New" pitchFamily="49" charset="0"/>
              </a:rPr>
              <a:t>for( </a:t>
            </a:r>
            <a:r>
              <a:rPr lang="en-US" sz="1600" b="1" dirty="0" err="1" smtClean="0">
                <a:solidFill>
                  <a:srgbClr val="C00000"/>
                </a:solidFill>
                <a:latin typeface="Courier New" pitchFamily="49" charset="0"/>
                <a:cs typeface="Courier New" pitchFamily="49" charset="0"/>
              </a:rPr>
              <a:t>int</a:t>
            </a:r>
            <a:r>
              <a:rPr lang="en-US" sz="1600" b="1" dirty="0" smtClean="0">
                <a:solidFill>
                  <a:srgbClr val="C00000"/>
                </a:solidFill>
                <a:latin typeface="Courier New" pitchFamily="49" charset="0"/>
                <a:cs typeface="Courier New" pitchFamily="49" charset="0"/>
              </a:rPr>
              <a:t> </a:t>
            </a:r>
            <a:r>
              <a:rPr lang="en-US" sz="1600" b="1" dirty="0" err="1" smtClean="0">
                <a:solidFill>
                  <a:srgbClr val="C00000"/>
                </a:solidFill>
                <a:latin typeface="Courier New" pitchFamily="49" charset="0"/>
                <a:cs typeface="Courier New" pitchFamily="49" charset="0"/>
              </a:rPr>
              <a:t>i</a:t>
            </a:r>
            <a:r>
              <a:rPr lang="en-US" sz="1600" b="1" dirty="0" smtClean="0">
                <a:solidFill>
                  <a:srgbClr val="C00000"/>
                </a:solidFill>
                <a:latin typeface="Courier New" pitchFamily="49" charset="0"/>
                <a:cs typeface="Courier New" pitchFamily="49" charset="0"/>
              </a:rPr>
              <a:t>=0; </a:t>
            </a:r>
            <a:r>
              <a:rPr lang="en-US" sz="1600" b="1" dirty="0" err="1" smtClean="0">
                <a:solidFill>
                  <a:srgbClr val="C00000"/>
                </a:solidFill>
                <a:latin typeface="Courier New" pitchFamily="49" charset="0"/>
                <a:cs typeface="Courier New" pitchFamily="49" charset="0"/>
              </a:rPr>
              <a:t>i</a:t>
            </a:r>
            <a:r>
              <a:rPr lang="en-US" sz="1600" b="1" dirty="0" smtClean="0">
                <a:solidFill>
                  <a:srgbClr val="C00000"/>
                </a:solidFill>
                <a:latin typeface="Courier New" pitchFamily="49" charset="0"/>
                <a:cs typeface="Courier New" pitchFamily="49" charset="0"/>
              </a:rPr>
              <a:t>&lt;100; </a:t>
            </a:r>
            <a:r>
              <a:rPr lang="en-US" sz="1600" b="1" dirty="0" err="1" smtClean="0">
                <a:solidFill>
                  <a:srgbClr val="C00000"/>
                </a:solidFill>
                <a:latin typeface="Courier New" pitchFamily="49" charset="0"/>
                <a:cs typeface="Courier New" pitchFamily="49" charset="0"/>
              </a:rPr>
              <a:t>i</a:t>
            </a:r>
            <a:r>
              <a:rPr lang="en-US" sz="1600" b="1" dirty="0" smtClean="0">
                <a:solidFill>
                  <a:srgbClr val="C00000"/>
                </a:solidFill>
                <a:latin typeface="Courier New" pitchFamily="49" charset="0"/>
                <a:cs typeface="Courier New" pitchFamily="49" charset="0"/>
              </a:rPr>
              <a:t>++ ) {</a:t>
            </a:r>
          </a:p>
          <a:p>
            <a:pPr>
              <a:buNone/>
            </a:pPr>
            <a:r>
              <a:rPr lang="en-US" sz="1600" b="1" dirty="0" smtClean="0">
                <a:latin typeface="Courier New" pitchFamily="49" charset="0"/>
                <a:cs typeface="Courier New" pitchFamily="49" charset="0"/>
              </a:rPr>
              <a:t>		  synchronized( </a:t>
            </a:r>
            <a:r>
              <a:rPr lang="en-US" sz="1600" b="1" dirty="0" smtClean="0">
                <a:solidFill>
                  <a:srgbClr val="0070C0"/>
                </a:solidFill>
                <a:latin typeface="Courier New" pitchFamily="49" charset="0"/>
                <a:cs typeface="Courier New" pitchFamily="49" charset="0"/>
              </a:rPr>
              <a:t>guard</a:t>
            </a:r>
            <a:r>
              <a:rPr lang="en-US" sz="1600" b="1" dirty="0" smtClean="0">
                <a:latin typeface="Courier New" pitchFamily="49" charset="0"/>
                <a:cs typeface="Courier New" pitchFamily="49" charset="0"/>
              </a:rPr>
              <a:t> ) { // gate down</a:t>
            </a:r>
          </a:p>
          <a:p>
            <a:pPr>
              <a:buNone/>
            </a:pPr>
            <a:r>
              <a:rPr lang="en-US" sz="1600" b="1" dirty="0" smtClean="0">
                <a:latin typeface="Courier New" pitchFamily="49" charset="0"/>
                <a:cs typeface="Courier New" pitchFamily="49" charset="0"/>
              </a:rPr>
              <a:t>		    &lt;unsafe statement 3&gt;</a:t>
            </a:r>
          </a:p>
          <a:p>
            <a:pPr>
              <a:buNone/>
            </a:pPr>
            <a:r>
              <a:rPr lang="en-US" sz="1600" b="1" dirty="0" smtClean="0">
                <a:latin typeface="Courier New" pitchFamily="49" charset="0"/>
                <a:cs typeface="Courier New" pitchFamily="49" charset="0"/>
              </a:rPr>
              <a:t>		    &lt;unsafe statement 4&gt;</a:t>
            </a:r>
          </a:p>
          <a:p>
            <a:pPr>
              <a:buNone/>
            </a:pPr>
            <a:r>
              <a:rPr lang="en-US" sz="1600" b="1" dirty="0" smtClean="0">
                <a:latin typeface="Courier New" pitchFamily="49" charset="0"/>
                <a:cs typeface="Courier New" pitchFamily="49" charset="0"/>
              </a:rPr>
              <a:t>		    &lt;unsafe statement 5&gt;</a:t>
            </a:r>
          </a:p>
          <a:p>
            <a:pPr>
              <a:buNone/>
            </a:pPr>
            <a:r>
              <a:rPr lang="en-US" sz="1600" b="1" dirty="0" smtClean="0">
                <a:latin typeface="Courier New" pitchFamily="49" charset="0"/>
                <a:cs typeface="Courier New" pitchFamily="49" charset="0"/>
              </a:rPr>
              <a:t>		    </a:t>
            </a:r>
            <a:r>
              <a:rPr lang="en-US" sz="1600" b="1" dirty="0" err="1"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guard.notify</a:t>
            </a:r>
            <a:r>
              <a:rPr lang="en-US" sz="1600" b="1" dirty="0"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 // signal waiting threads</a:t>
            </a:r>
          </a:p>
          <a:p>
            <a:pPr>
              <a:buNone/>
            </a:pPr>
            <a:r>
              <a:rPr lang="en-US" sz="1600" b="1" dirty="0"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		    </a:t>
            </a:r>
            <a:r>
              <a:rPr lang="en-US" sz="1600" b="1" dirty="0" err="1"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guard.wait</a:t>
            </a:r>
            <a:r>
              <a:rPr lang="en-US" sz="1600" b="1" dirty="0" smtClean="0">
                <a:solidFill>
                  <a:srgbClr val="0070C0"/>
                </a:solidFill>
                <a:effectLst>
                  <a:outerShdw blurRad="38100" dist="38100" dir="2700000" algn="tl">
                    <a:srgbClr val="000000">
                      <a:alpha val="43137"/>
                    </a:srgbClr>
                  </a:outerShdw>
                </a:effectLst>
                <a:latin typeface="Courier New" pitchFamily="49" charset="0"/>
                <a:cs typeface="Courier New" pitchFamily="49" charset="0"/>
              </a:rPr>
              <a:t>();   // wait for other threads</a:t>
            </a:r>
            <a:r>
              <a:rPr lang="en-US" sz="1600" b="1" dirty="0" smtClean="0">
                <a:latin typeface="Courier New" pitchFamily="49" charset="0"/>
                <a:cs typeface="Courier New" pitchFamily="49" charset="0"/>
              </a:rPr>
              <a:t/>
            </a:r>
            <a:br>
              <a:rPr lang="en-US" sz="1600" b="1" dirty="0" smtClean="0">
                <a:latin typeface="Courier New" pitchFamily="49" charset="0"/>
                <a:cs typeface="Courier New" pitchFamily="49" charset="0"/>
              </a:rPr>
            </a:br>
            <a:r>
              <a:rPr lang="en-US" sz="1600" b="1" dirty="0" smtClean="0">
                <a:latin typeface="Courier New" pitchFamily="49" charset="0"/>
                <a:cs typeface="Courier New" pitchFamily="49" charset="0"/>
              </a:rPr>
              <a:t>	  }</a:t>
            </a:r>
          </a:p>
          <a:p>
            <a:pPr>
              <a:buNone/>
            </a:pPr>
            <a:r>
              <a:rPr lang="en-US" sz="1600" b="1" dirty="0" smtClean="0">
                <a:latin typeface="Courier New" pitchFamily="49" charset="0"/>
                <a:cs typeface="Courier New" pitchFamily="49" charset="0"/>
              </a:rPr>
              <a:t>		</a:t>
            </a:r>
            <a:r>
              <a:rPr lang="en-US" sz="1600" b="1" dirty="0" smtClean="0">
                <a:solidFill>
                  <a:srgbClr val="C00000"/>
                </a:solidFill>
                <a:latin typeface="Courier New" pitchFamily="49" charset="0"/>
                <a:cs typeface="Courier New" pitchFamily="49" charset="0"/>
              </a:rPr>
              <a:t>} // end for</a:t>
            </a:r>
          </a:p>
          <a:p>
            <a:pPr>
              <a:buNone/>
            </a:pPr>
            <a:r>
              <a:rPr lang="en-US" sz="1600" b="1" dirty="0" smtClean="0">
                <a:latin typeface="Courier New" pitchFamily="49" charset="0"/>
                <a:cs typeface="Courier New" pitchFamily="49" charset="0"/>
              </a:rPr>
              <a:t>		 &lt;safe statement 6&gt;</a:t>
            </a:r>
          </a:p>
          <a:p>
            <a:pPr>
              <a:buNone/>
            </a:pPr>
            <a:r>
              <a:rPr lang="en-US" sz="1600" b="1" dirty="0" smtClean="0">
                <a:latin typeface="Courier New" pitchFamily="49" charset="0"/>
                <a:cs typeface="Courier New" pitchFamily="49" charset="0"/>
              </a:rPr>
              <a:t>  }</a:t>
            </a:r>
          </a:p>
          <a:p>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29</a:t>
            </a:fld>
            <a:endParaRPr lang="en-US" altLang="en-US"/>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6781800" y="3276600"/>
            <a:ext cx="1011274" cy="1143000"/>
          </a:xfrm>
          <a:prstGeom prst="rect">
            <a:avLst/>
          </a:prstGeom>
          <a:noFill/>
        </p:spPr>
      </p:pic>
      <p:cxnSp>
        <p:nvCxnSpPr>
          <p:cNvPr id="10" name="Straight Arrow Connector 9"/>
          <p:cNvCxnSpPr/>
          <p:nvPr/>
        </p:nvCxnSpPr>
        <p:spPr bwMode="auto">
          <a:xfrm rot="5400000">
            <a:off x="6865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6630194" y="2666206"/>
            <a:ext cx="10668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0" name="Straight Arrow Connector 19"/>
          <p:cNvCxnSpPr/>
          <p:nvPr/>
        </p:nvCxnSpPr>
        <p:spPr bwMode="auto">
          <a:xfrm rot="5400000">
            <a:off x="7849394" y="2666206"/>
            <a:ext cx="1066800" cy="1588"/>
          </a:xfrm>
          <a:prstGeom prst="straightConnector1">
            <a:avLst/>
          </a:prstGeom>
          <a:solidFill>
            <a:schemeClr val="accent1"/>
          </a:solidFill>
          <a:ln w="34925" cap="flat" cmpd="sng" algn="ctr">
            <a:solidFill>
              <a:srgbClr val="0070C0"/>
            </a:solidFill>
            <a:prstDash val="solid"/>
            <a:miter lim="800000"/>
            <a:headEnd type="none" w="med" len="med"/>
            <a:tailEnd type="arrow"/>
          </a:ln>
          <a:effectLst/>
        </p:spPr>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7848600" y="3276600"/>
            <a:ext cx="1011274" cy="1143000"/>
          </a:xfrm>
          <a:prstGeom prst="rect">
            <a:avLst/>
          </a:prstGeom>
          <a:noFill/>
        </p:spPr>
      </p:pic>
      <p:sp>
        <p:nvSpPr>
          <p:cNvPr id="22" name="TextBox 21"/>
          <p:cNvSpPr txBox="1"/>
          <p:nvPr/>
        </p:nvSpPr>
        <p:spPr>
          <a:xfrm>
            <a:off x="533400" y="1828800"/>
            <a:ext cx="1159292" cy="369332"/>
          </a:xfrm>
          <a:prstGeom prst="rect">
            <a:avLst/>
          </a:prstGeom>
          <a:noFill/>
        </p:spPr>
        <p:txBody>
          <a:bodyPr wrap="none" rtlCol="0">
            <a:spAutoFit/>
          </a:bodyPr>
          <a:lstStyle/>
          <a:p>
            <a:r>
              <a:rPr lang="en-US" dirty="0" smtClean="0"/>
              <a:t>Thread  x</a:t>
            </a:r>
            <a:endParaRPr lang="en-US" dirty="0"/>
          </a:p>
        </p:txBody>
      </p:sp>
      <p:sp>
        <p:nvSpPr>
          <p:cNvPr id="24" name="TextBox 23"/>
          <p:cNvSpPr txBox="1"/>
          <p:nvPr/>
        </p:nvSpPr>
        <p:spPr>
          <a:xfrm>
            <a:off x="6629400" y="1752600"/>
            <a:ext cx="1159292" cy="369332"/>
          </a:xfrm>
          <a:prstGeom prst="rect">
            <a:avLst/>
          </a:prstGeom>
          <a:noFill/>
        </p:spPr>
        <p:txBody>
          <a:bodyPr wrap="none" rtlCol="0">
            <a:spAutoFit/>
          </a:bodyPr>
          <a:lstStyle/>
          <a:p>
            <a:r>
              <a:rPr lang="en-US" dirty="0" smtClean="0"/>
              <a:t>Thread  y</a:t>
            </a:r>
            <a:endParaRPr lang="en-US" dirty="0"/>
          </a:p>
        </p:txBody>
      </p:sp>
      <p:sp>
        <p:nvSpPr>
          <p:cNvPr id="25" name="TextBox 24"/>
          <p:cNvSpPr txBox="1"/>
          <p:nvPr/>
        </p:nvSpPr>
        <p:spPr>
          <a:xfrm>
            <a:off x="7772400" y="1752600"/>
            <a:ext cx="1159292" cy="369332"/>
          </a:xfrm>
          <a:prstGeom prst="rect">
            <a:avLst/>
          </a:prstGeom>
          <a:noFill/>
        </p:spPr>
        <p:txBody>
          <a:bodyPr wrap="none" rtlCol="0">
            <a:spAutoFit/>
          </a:bodyPr>
          <a:lstStyle/>
          <a:p>
            <a:r>
              <a:rPr lang="en-US" dirty="0" smtClean="0"/>
              <a:t>Thread  z</a:t>
            </a:r>
            <a:endParaRPr lang="en-US" dirty="0"/>
          </a:p>
        </p:txBody>
      </p:sp>
      <p:pic>
        <p:nvPicPr>
          <p:cNvPr id="26"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381000" y="3276600"/>
            <a:ext cx="1011274" cy="1143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p:spPr>
        <p:txBody>
          <a:bodyPr/>
          <a:lstStyle/>
          <a:p>
            <a:r>
              <a:rPr lang="en-US" altLang="en-US" dirty="0" smtClean="0"/>
              <a:t>SE-2811</a:t>
            </a:r>
            <a:br>
              <a:rPr lang="en-US" altLang="en-US" dirty="0" smtClean="0"/>
            </a:br>
            <a:r>
              <a:rPr lang="en-US" altLang="en-US" dirty="0" smtClean="0"/>
              <a:t>Dr. Mark L. Hornick</a:t>
            </a:r>
          </a:p>
        </p:txBody>
      </p:sp>
      <p:sp>
        <p:nvSpPr>
          <p:cNvPr id="4099" name="Slide Number Placeholder 5"/>
          <p:cNvSpPr>
            <a:spLocks noGrp="1"/>
          </p:cNvSpPr>
          <p:nvPr>
            <p:ph type="sldNum" sz="quarter" idx="12"/>
          </p:nvPr>
        </p:nvSpPr>
        <p:spPr>
          <a:noFill/>
        </p:spPr>
        <p:txBody>
          <a:bodyPr/>
          <a:lstStyle/>
          <a:p>
            <a:fld id="{884AD1BE-D567-401F-A0A6-C550DD4D191D}" type="slidenum">
              <a:rPr lang="en-US" altLang="en-US" smtClean="0"/>
              <a:pPr/>
              <a:t>3</a:t>
            </a:fld>
            <a:endParaRPr lang="en-US" altLang="en-US" smtClean="0"/>
          </a:p>
        </p:txBody>
      </p:sp>
      <p:sp>
        <p:nvSpPr>
          <p:cNvPr id="4100" name="Rectangle 2"/>
          <p:cNvSpPr>
            <a:spLocks noGrp="1" noChangeArrowheads="1"/>
          </p:cNvSpPr>
          <p:nvPr>
            <p:ph type="title"/>
          </p:nvPr>
        </p:nvSpPr>
        <p:spPr/>
        <p:txBody>
          <a:bodyPr/>
          <a:lstStyle/>
          <a:p>
            <a:pPr eaLnBrk="1" hangingPunct="1"/>
            <a:r>
              <a:rPr lang="en-US" sz="3500" smtClean="0"/>
              <a:t>The ugly truth…</a:t>
            </a:r>
          </a:p>
        </p:txBody>
      </p:sp>
      <p:sp>
        <p:nvSpPr>
          <p:cNvPr id="4101" name="Rectangle 3"/>
          <p:cNvSpPr>
            <a:spLocks noGrp="1" noChangeArrowheads="1"/>
          </p:cNvSpPr>
          <p:nvPr>
            <p:ph type="body" idx="1"/>
          </p:nvPr>
        </p:nvSpPr>
        <p:spPr>
          <a:xfrm>
            <a:off x="457200" y="1828800"/>
            <a:ext cx="6858000" cy="4302125"/>
          </a:xfrm>
        </p:spPr>
        <p:txBody>
          <a:bodyPr/>
          <a:lstStyle/>
          <a:p>
            <a:pPr marL="400050" indent="-400050" eaLnBrk="1" hangingPunct="1">
              <a:buFont typeface="Wingdings" pitchFamily="2" charset="2"/>
              <a:buNone/>
            </a:pPr>
            <a:r>
              <a:rPr lang="en-US" sz="2900" smtClean="0"/>
              <a:t>When the </a:t>
            </a:r>
            <a:r>
              <a:rPr lang="en-US" sz="2900" b="1" i="1" smtClean="0"/>
              <a:t>main</a:t>
            </a:r>
            <a:r>
              <a:rPr lang="en-US" sz="2900" i="1" smtClean="0"/>
              <a:t>()</a:t>
            </a:r>
            <a:r>
              <a:rPr lang="en-US" sz="2900" smtClean="0"/>
              <a:t> method is called, the instructions within the method begin to execute in sequence </a:t>
            </a:r>
            <a:r>
              <a:rPr lang="en-US" sz="2900" b="1" i="1" smtClean="0"/>
              <a:t>on the primary thread</a:t>
            </a:r>
          </a:p>
          <a:p>
            <a:pPr marL="725488" lvl="1" indent="-381000" eaLnBrk="1" hangingPunct="1">
              <a:buFont typeface="Wingdings" pitchFamily="2" charset="2"/>
              <a:buNone/>
            </a:pPr>
            <a:r>
              <a:rPr lang="en-US" sz="2700" smtClean="0">
                <a:solidFill>
                  <a:srgbClr val="FF0000"/>
                </a:solidFill>
              </a:rPr>
              <a:t>The program terminates when the </a:t>
            </a:r>
            <a:r>
              <a:rPr lang="en-US" sz="2700" b="1" i="1" smtClean="0">
                <a:solidFill>
                  <a:srgbClr val="FF0000"/>
                </a:solidFill>
              </a:rPr>
              <a:t>primary thread, and any additional threads</a:t>
            </a:r>
            <a:r>
              <a:rPr lang="en-US" sz="2700" b="1" smtClean="0">
                <a:solidFill>
                  <a:srgbClr val="FF0000"/>
                </a:solidFill>
              </a:rPr>
              <a:t>, </a:t>
            </a:r>
            <a:r>
              <a:rPr lang="en-US" sz="2700" smtClean="0">
                <a:solidFill>
                  <a:srgbClr val="FF0000"/>
                </a:solidFill>
              </a:rPr>
              <a:t>finish executing</a:t>
            </a:r>
          </a:p>
          <a:p>
            <a:pPr marL="725488" lvl="1" indent="-381000" eaLnBrk="1" hangingPunct="1"/>
            <a:endParaRPr lang="en-US" sz="2700" smtClean="0"/>
          </a:p>
        </p:txBody>
      </p:sp>
      <p:pic>
        <p:nvPicPr>
          <p:cNvPr id="4102" name="Picture 2" descr="C:\Documents and Settings\hornick\Local Settings\Temporary Internet Files\Content.IE5\79P9BVPJ\MCj04321270000[1].wmf"/>
          <p:cNvPicPr>
            <a:picLocks noChangeAspect="1" noChangeArrowheads="1"/>
          </p:cNvPicPr>
          <p:nvPr/>
        </p:nvPicPr>
        <p:blipFill>
          <a:blip r:embed="rId2" cstate="print"/>
          <a:srcRect/>
          <a:stretch>
            <a:fillRect/>
          </a:stretch>
        </p:blipFill>
        <p:spPr bwMode="auto">
          <a:xfrm>
            <a:off x="7086600" y="4419600"/>
            <a:ext cx="1704975" cy="1911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2400"/>
            <a:ext cx="7543800" cy="914400"/>
          </a:xfrm>
        </p:spPr>
        <p:txBody>
          <a:bodyPr/>
          <a:lstStyle/>
          <a:p>
            <a:r>
              <a:rPr lang="en-US" dirty="0" smtClean="0"/>
              <a:t>What’s a </a:t>
            </a:r>
            <a:r>
              <a:rPr lang="en-US" i="1" dirty="0" smtClean="0"/>
              <a:t>Thread</a:t>
            </a:r>
            <a:r>
              <a:rPr lang="en-US" dirty="0" smtClean="0"/>
              <a:t>?</a:t>
            </a:r>
          </a:p>
        </p:txBody>
      </p:sp>
      <p:sp>
        <p:nvSpPr>
          <p:cNvPr id="5123" name="Content Placeholder 2"/>
          <p:cNvSpPr>
            <a:spLocks noGrp="1"/>
          </p:cNvSpPr>
          <p:nvPr>
            <p:ph idx="1"/>
          </p:nvPr>
        </p:nvSpPr>
        <p:spPr>
          <a:xfrm>
            <a:off x="457200" y="1219200"/>
            <a:ext cx="6553200" cy="4648200"/>
          </a:xfrm>
        </p:spPr>
        <p:txBody>
          <a:bodyPr/>
          <a:lstStyle/>
          <a:p>
            <a:pPr>
              <a:buFont typeface="Wingdings" pitchFamily="2" charset="2"/>
              <a:buNone/>
            </a:pPr>
            <a:r>
              <a:rPr lang="en-US" sz="2400" dirty="0" smtClean="0"/>
              <a:t>First, let’s define </a:t>
            </a:r>
            <a:r>
              <a:rPr lang="en-US" sz="2400" b="1" i="1" dirty="0" smtClean="0"/>
              <a:t>Process</a:t>
            </a:r>
            <a:r>
              <a:rPr lang="en-US" sz="2400" dirty="0" smtClean="0"/>
              <a:t>: </a:t>
            </a:r>
            <a:br>
              <a:rPr lang="en-US" sz="2400" dirty="0" smtClean="0"/>
            </a:br>
            <a:endParaRPr lang="en-US" sz="2400" dirty="0" smtClean="0"/>
          </a:p>
          <a:p>
            <a:pPr>
              <a:buFont typeface="Wingdings" pitchFamily="2" charset="2"/>
              <a:buNone/>
            </a:pPr>
            <a:r>
              <a:rPr lang="en-US" sz="2400" dirty="0" smtClean="0">
                <a:solidFill>
                  <a:srgbClr val="9A0075"/>
                </a:solidFill>
              </a:rPr>
              <a:t>A </a:t>
            </a:r>
            <a:r>
              <a:rPr lang="en-US" sz="2400" b="1" dirty="0" smtClean="0">
                <a:solidFill>
                  <a:srgbClr val="9A0075"/>
                </a:solidFill>
              </a:rPr>
              <a:t>Process</a:t>
            </a:r>
            <a:r>
              <a:rPr lang="en-US" sz="2400" dirty="0" smtClean="0">
                <a:solidFill>
                  <a:srgbClr val="9A0075"/>
                </a:solidFill>
              </a:rPr>
              <a:t> is most easily understood as a program or application running on your PC</a:t>
            </a:r>
            <a:br>
              <a:rPr lang="en-US" sz="2400" dirty="0" smtClean="0">
                <a:solidFill>
                  <a:srgbClr val="9A0075"/>
                </a:solidFill>
              </a:rPr>
            </a:br>
            <a:endParaRPr lang="en-US" sz="2400" dirty="0" smtClean="0">
              <a:solidFill>
                <a:srgbClr val="9A0075"/>
              </a:solidFill>
            </a:endParaRPr>
          </a:p>
          <a:p>
            <a:pPr>
              <a:buFont typeface="Wingdings" pitchFamily="2" charset="2"/>
              <a:buNone/>
            </a:pPr>
            <a:r>
              <a:rPr lang="en-US" sz="2400" dirty="0" smtClean="0"/>
              <a:t>A process generally has a complete, private set of basic run-time resources, in particular:</a:t>
            </a:r>
          </a:p>
          <a:p>
            <a:pPr lvl="1"/>
            <a:r>
              <a:rPr lang="en-US" sz="2100" dirty="0" smtClean="0"/>
              <a:t>Its own memory space</a:t>
            </a:r>
          </a:p>
          <a:p>
            <a:pPr lvl="1"/>
            <a:r>
              <a:rPr lang="en-US" sz="2100" dirty="0" smtClean="0"/>
              <a:t>Execution priority</a:t>
            </a:r>
          </a:p>
          <a:p>
            <a:pPr lvl="1"/>
            <a:r>
              <a:rPr lang="en-US" sz="2100" dirty="0" smtClean="0"/>
              <a:t>A list of </a:t>
            </a:r>
            <a:r>
              <a:rPr lang="en-US" sz="2100" b="1" dirty="0" smtClean="0"/>
              <a:t>Threads</a:t>
            </a:r>
            <a:r>
              <a:rPr lang="en-US" sz="2100" dirty="0" smtClean="0"/>
              <a:t> that execute within it</a:t>
            </a:r>
          </a:p>
          <a:p>
            <a:pPr lvl="1"/>
            <a:r>
              <a:rPr lang="en-US" sz="2100" dirty="0" smtClean="0"/>
              <a:t>A set of credentials with which to execute (usually yours); this provides authorization to access various resources, such as files</a:t>
            </a:r>
          </a:p>
        </p:txBody>
      </p:sp>
      <p:sp>
        <p:nvSpPr>
          <p:cNvPr id="5124" name="Footer Placeholder 3"/>
          <p:cNvSpPr>
            <a:spLocks noGrp="1"/>
          </p:cNvSpPr>
          <p:nvPr>
            <p:ph type="ftr" sz="quarter" idx="11"/>
          </p:nvPr>
        </p:nvSpPr>
        <p:spPr>
          <a:noFill/>
        </p:spPr>
        <p:txBody>
          <a:bodyPr/>
          <a:lstStyle/>
          <a:p>
            <a:r>
              <a:rPr lang="de-DE" altLang="en-US" smtClean="0"/>
              <a:t>SE-2811</a:t>
            </a:r>
            <a:endParaRPr lang="en-US" altLang="en-US" dirty="0" smtClean="0"/>
          </a:p>
        </p:txBody>
      </p:sp>
      <p:sp>
        <p:nvSpPr>
          <p:cNvPr id="5125" name="Slide Number Placeholder 4"/>
          <p:cNvSpPr>
            <a:spLocks noGrp="1"/>
          </p:cNvSpPr>
          <p:nvPr>
            <p:ph type="sldNum" sz="quarter" idx="12"/>
          </p:nvPr>
        </p:nvSpPr>
        <p:spPr>
          <a:noFill/>
        </p:spPr>
        <p:txBody>
          <a:bodyPr/>
          <a:lstStyle/>
          <a:p>
            <a:fld id="{9A033327-7043-4323-863F-357EECF2FDC3}" type="slidenum">
              <a:rPr lang="en-US" altLang="en-US" smtClean="0"/>
              <a:pPr/>
              <a:t>4</a:t>
            </a:fld>
            <a:endParaRPr lang="en-US" altLang="en-US" smtClean="0"/>
          </a:p>
        </p:txBody>
      </p:sp>
      <p:pic>
        <p:nvPicPr>
          <p:cNvPr id="5126" name="Picture 3" descr="C:\Program Files\Microsoft Office\MEDIA\CAGCAT10\j0195384.wmf"/>
          <p:cNvPicPr>
            <a:picLocks noChangeAspect="1" noChangeArrowheads="1"/>
          </p:cNvPicPr>
          <p:nvPr/>
        </p:nvPicPr>
        <p:blipFill>
          <a:blip r:embed="rId2" cstate="print"/>
          <a:srcRect/>
          <a:stretch>
            <a:fillRect/>
          </a:stretch>
        </p:blipFill>
        <p:spPr bwMode="auto">
          <a:xfrm>
            <a:off x="6870700" y="1817688"/>
            <a:ext cx="1795463" cy="1833562"/>
          </a:xfrm>
          <a:prstGeom prst="rect">
            <a:avLst/>
          </a:prstGeom>
          <a:noFill/>
          <a:ln w="9525">
            <a:noFill/>
            <a:miter lim="800000"/>
            <a:headEnd/>
            <a:tailEnd/>
          </a:ln>
        </p:spPr>
      </p:pic>
      <p:pic>
        <p:nvPicPr>
          <p:cNvPr id="5127" name="Picture 6" descr="C:\Documents and Settings\hornick\Local Settings\Temporary Internet Files\Content.IE5\PFYR14UO\MCj04338340000[1].png"/>
          <p:cNvPicPr>
            <a:picLocks noChangeAspect="1" noChangeArrowheads="1"/>
          </p:cNvPicPr>
          <p:nvPr/>
        </p:nvPicPr>
        <p:blipFill>
          <a:blip r:embed="rId3" cstate="print"/>
          <a:srcRect/>
          <a:stretch>
            <a:fillRect/>
          </a:stretch>
        </p:blipFill>
        <p:spPr bwMode="auto">
          <a:xfrm>
            <a:off x="6729413" y="4038600"/>
            <a:ext cx="18288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3600" dirty="0" smtClean="0"/>
              <a:t>By default, a Process creates and executes a single primary Thread</a:t>
            </a:r>
          </a:p>
        </p:txBody>
      </p:sp>
      <p:sp>
        <p:nvSpPr>
          <p:cNvPr id="7171" name="Content Placeholder 2"/>
          <p:cNvSpPr>
            <a:spLocks noGrp="1"/>
          </p:cNvSpPr>
          <p:nvPr>
            <p:ph idx="1"/>
          </p:nvPr>
        </p:nvSpPr>
        <p:spPr>
          <a:xfrm>
            <a:off x="457200" y="1719263"/>
            <a:ext cx="7162800" cy="4411662"/>
          </a:xfrm>
        </p:spPr>
        <p:txBody>
          <a:bodyPr/>
          <a:lstStyle/>
          <a:p>
            <a:pPr>
              <a:buFont typeface="Wingdings" pitchFamily="2" charset="2"/>
              <a:buNone/>
            </a:pPr>
            <a:r>
              <a:rPr lang="en-US" sz="2800" dirty="0" smtClean="0">
                <a:solidFill>
                  <a:srgbClr val="0070C0"/>
                </a:solidFill>
              </a:rPr>
              <a:t>BUT:</a:t>
            </a:r>
            <a:br>
              <a:rPr lang="en-US" sz="2800" dirty="0" smtClean="0">
                <a:solidFill>
                  <a:srgbClr val="0070C0"/>
                </a:solidFill>
              </a:rPr>
            </a:br>
            <a:r>
              <a:rPr lang="en-US" sz="2800" dirty="0" smtClean="0">
                <a:solidFill>
                  <a:srgbClr val="0070C0"/>
                </a:solidFill>
              </a:rPr>
              <a:t>A Process can create and execute </a:t>
            </a:r>
            <a:r>
              <a:rPr lang="en-US" sz="2800" b="1" dirty="0" smtClean="0">
                <a:solidFill>
                  <a:srgbClr val="0070C0"/>
                </a:solidFill>
              </a:rPr>
              <a:t>more than one Thread</a:t>
            </a:r>
            <a:r>
              <a:rPr lang="en-US" sz="2800" dirty="0" smtClean="0">
                <a:solidFill>
                  <a:srgbClr val="FF0000"/>
                </a:solidFill>
              </a:rPr>
              <a:t/>
            </a:r>
            <a:br>
              <a:rPr lang="en-US" sz="2800" dirty="0" smtClean="0">
                <a:solidFill>
                  <a:srgbClr val="FF0000"/>
                </a:solidFill>
              </a:rPr>
            </a:br>
            <a:endParaRPr lang="en-US" sz="2800" dirty="0" smtClean="0">
              <a:solidFill>
                <a:srgbClr val="FF0000"/>
              </a:solidFill>
            </a:endParaRPr>
          </a:p>
          <a:p>
            <a:pPr>
              <a:buFont typeface="Wingdings" pitchFamily="2" charset="2"/>
              <a:buNone/>
            </a:pPr>
            <a:r>
              <a:rPr lang="en-US" sz="2800" dirty="0" smtClean="0"/>
              <a:t>The JVM works with the OS to create Processes and Threads</a:t>
            </a:r>
          </a:p>
          <a:p>
            <a:pPr lvl="1"/>
            <a:r>
              <a:rPr lang="en-US" sz="2400" dirty="0" smtClean="0"/>
              <a:t>The underlying OS provides the essential multiprocessing support</a:t>
            </a:r>
          </a:p>
        </p:txBody>
      </p:sp>
      <p:sp>
        <p:nvSpPr>
          <p:cNvPr id="7172" name="Footer Placeholder 3"/>
          <p:cNvSpPr>
            <a:spLocks noGrp="1"/>
          </p:cNvSpPr>
          <p:nvPr>
            <p:ph type="ftr" sz="quarter" idx="11"/>
          </p:nvPr>
        </p:nvSpPr>
        <p:spPr>
          <a:noFill/>
        </p:spPr>
        <p:txBody>
          <a:bodyPr/>
          <a:lstStyle/>
          <a:p>
            <a:r>
              <a:rPr lang="de-DE" altLang="en-US" smtClean="0"/>
              <a:t>SE-2811</a:t>
            </a:r>
            <a:endParaRPr lang="en-US" altLang="en-US" smtClean="0"/>
          </a:p>
        </p:txBody>
      </p:sp>
      <p:sp>
        <p:nvSpPr>
          <p:cNvPr id="7173" name="Slide Number Placeholder 4"/>
          <p:cNvSpPr>
            <a:spLocks noGrp="1"/>
          </p:cNvSpPr>
          <p:nvPr>
            <p:ph type="sldNum" sz="quarter" idx="12"/>
          </p:nvPr>
        </p:nvSpPr>
        <p:spPr>
          <a:noFill/>
        </p:spPr>
        <p:txBody>
          <a:bodyPr/>
          <a:lstStyle/>
          <a:p>
            <a:fld id="{5147F729-074C-4AC8-8DDC-05DF091ADF46}" type="slidenum">
              <a:rPr lang="en-US" altLang="en-US" smtClean="0"/>
              <a:pPr/>
              <a:t>5</a:t>
            </a:fld>
            <a:endParaRPr lang="en-US" altLang="en-US" smtClean="0"/>
          </a:p>
        </p:txBody>
      </p:sp>
      <p:pic>
        <p:nvPicPr>
          <p:cNvPr id="7174" name="Picture 4" descr="C:\Documents and Settings\hornick\Local Settings\Temporary Internet Files\Content.IE5\79P9BVPJ\MCj04315570000[1].png"/>
          <p:cNvPicPr>
            <a:picLocks noChangeAspect="1" noChangeArrowheads="1"/>
          </p:cNvPicPr>
          <p:nvPr/>
        </p:nvPicPr>
        <p:blipFill>
          <a:blip r:embed="rId2" cstate="print"/>
          <a:srcRect/>
          <a:stretch>
            <a:fillRect/>
          </a:stretch>
        </p:blipFill>
        <p:spPr bwMode="auto">
          <a:xfrm>
            <a:off x="7315200" y="2895600"/>
            <a:ext cx="14478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33400" y="457200"/>
            <a:ext cx="7543800" cy="1295400"/>
          </a:xfrm>
        </p:spPr>
        <p:txBody>
          <a:bodyPr/>
          <a:lstStyle/>
          <a:p>
            <a:r>
              <a:rPr lang="en-US" sz="2800" dirty="0" smtClean="0"/>
              <a:t>Modern operating systems are all capable of running multiple Processes simultaneously</a:t>
            </a:r>
          </a:p>
        </p:txBody>
      </p:sp>
      <p:sp>
        <p:nvSpPr>
          <p:cNvPr id="6147" name="Content Placeholder 2"/>
          <p:cNvSpPr>
            <a:spLocks noGrp="1"/>
          </p:cNvSpPr>
          <p:nvPr>
            <p:ph idx="1"/>
          </p:nvPr>
        </p:nvSpPr>
        <p:spPr>
          <a:xfrm>
            <a:off x="457200" y="1905000"/>
            <a:ext cx="7239000" cy="4030663"/>
          </a:xfrm>
        </p:spPr>
        <p:txBody>
          <a:bodyPr/>
          <a:lstStyle/>
          <a:p>
            <a:r>
              <a:rPr lang="en-US" sz="2400" dirty="0" smtClean="0">
                <a:solidFill>
                  <a:srgbClr val="0070C0"/>
                </a:solidFill>
              </a:rPr>
              <a:t>(On single-CPU PC’s) each Process runs individually for a discrete time period</a:t>
            </a:r>
          </a:p>
          <a:p>
            <a:pPr lvl="1">
              <a:buNone/>
            </a:pPr>
            <a:r>
              <a:rPr lang="en-US" sz="2000" dirty="0" smtClean="0"/>
              <a:t>	while one Process runs, other Processes sleep</a:t>
            </a:r>
          </a:p>
          <a:p>
            <a:r>
              <a:rPr lang="en-US" sz="2400" dirty="0" smtClean="0">
                <a:solidFill>
                  <a:srgbClr val="0070C0"/>
                </a:solidFill>
              </a:rPr>
              <a:t>The Process currently executing changes very rapidly - every few milliseconds</a:t>
            </a:r>
          </a:p>
          <a:p>
            <a:pPr lvl="1">
              <a:buNone/>
            </a:pPr>
            <a:r>
              <a:rPr lang="en-US" sz="2000" dirty="0" smtClean="0"/>
              <a:t>	Operating systems use a </a:t>
            </a:r>
            <a:r>
              <a:rPr lang="en-US" sz="2000" b="1" dirty="0" smtClean="0"/>
              <a:t>Scheduler</a:t>
            </a:r>
            <a:r>
              <a:rPr lang="en-US" sz="2000" dirty="0" smtClean="0"/>
              <a:t> (basically, an ISR that executes on a timer interrupt) to distribute CPU time among</a:t>
            </a:r>
            <a:r>
              <a:rPr lang="en-US" sz="2000" b="1" dirty="0" smtClean="0"/>
              <a:t> </a:t>
            </a:r>
            <a:r>
              <a:rPr lang="en-US" sz="2000" dirty="0" smtClean="0"/>
              <a:t>Processes</a:t>
            </a:r>
            <a:endParaRPr lang="en-US" sz="2000" dirty="0" smtClean="0">
              <a:solidFill>
                <a:srgbClr val="0070C0"/>
              </a:solidFill>
            </a:endParaRPr>
          </a:p>
          <a:p>
            <a:r>
              <a:rPr lang="en-US" sz="2400" dirty="0" smtClean="0">
                <a:solidFill>
                  <a:srgbClr val="0070C0"/>
                </a:solidFill>
              </a:rPr>
              <a:t>The net effect is that you (the user) observe all processes running simultaneously and continuously</a:t>
            </a:r>
          </a:p>
          <a:p>
            <a:pPr>
              <a:buFont typeface="Wingdings" pitchFamily="2" charset="2"/>
              <a:buNone/>
            </a:pPr>
            <a:endParaRPr lang="en-US" sz="2400" dirty="0" smtClean="0">
              <a:solidFill>
                <a:srgbClr val="9A0075"/>
              </a:solidFill>
            </a:endParaRPr>
          </a:p>
          <a:p>
            <a:pPr>
              <a:buFont typeface="Wingdings" pitchFamily="2" charset="2"/>
              <a:buNone/>
            </a:pPr>
            <a:endParaRPr lang="en-US" sz="2400" dirty="0" smtClean="0"/>
          </a:p>
        </p:txBody>
      </p:sp>
      <p:sp>
        <p:nvSpPr>
          <p:cNvPr id="6148" name="Footer Placeholder 3"/>
          <p:cNvSpPr>
            <a:spLocks noGrp="1"/>
          </p:cNvSpPr>
          <p:nvPr>
            <p:ph type="ftr" sz="quarter" idx="11"/>
          </p:nvPr>
        </p:nvSpPr>
        <p:spPr>
          <a:noFill/>
        </p:spPr>
        <p:txBody>
          <a:bodyPr/>
          <a:lstStyle/>
          <a:p>
            <a:r>
              <a:rPr lang="en-US" altLang="en-US" smtClean="0"/>
              <a:t>SE-2811</a:t>
            </a:r>
            <a:endParaRPr lang="en-US" altLang="en-US" dirty="0" smtClean="0"/>
          </a:p>
        </p:txBody>
      </p:sp>
      <p:sp>
        <p:nvSpPr>
          <p:cNvPr id="6149" name="Slide Number Placeholder 4"/>
          <p:cNvSpPr>
            <a:spLocks noGrp="1"/>
          </p:cNvSpPr>
          <p:nvPr>
            <p:ph type="sldNum" sz="quarter" idx="12"/>
          </p:nvPr>
        </p:nvSpPr>
        <p:spPr>
          <a:noFill/>
        </p:spPr>
        <p:txBody>
          <a:bodyPr/>
          <a:lstStyle/>
          <a:p>
            <a:fld id="{4B147021-9958-4E26-A2B3-C076BBC85A57}" type="slidenum">
              <a:rPr lang="en-US" altLang="en-US" smtClean="0"/>
              <a:pPr/>
              <a:t>6</a:t>
            </a:fld>
            <a:endParaRPr lang="en-US" altLang="en-US" smtClean="0"/>
          </a:p>
        </p:txBody>
      </p:sp>
      <p:pic>
        <p:nvPicPr>
          <p:cNvPr id="6150" name="Picture 2" descr="C:\Documents and Settings\hornick\Local Settings\Temporary Internet Files\Content.IE5\8GV4S627\MCj04109250000[1].wmf"/>
          <p:cNvPicPr>
            <a:picLocks noChangeAspect="1" noChangeArrowheads="1"/>
          </p:cNvPicPr>
          <p:nvPr/>
        </p:nvPicPr>
        <p:blipFill>
          <a:blip r:embed="rId2" cstate="print"/>
          <a:srcRect/>
          <a:stretch>
            <a:fillRect/>
          </a:stretch>
        </p:blipFill>
        <p:spPr bwMode="auto">
          <a:xfrm>
            <a:off x="6781800" y="1706360"/>
            <a:ext cx="1295400" cy="1308303"/>
          </a:xfrm>
          <a:prstGeom prst="rect">
            <a:avLst/>
          </a:prstGeom>
          <a:noFill/>
          <a:ln w="9525">
            <a:noFill/>
            <a:miter lim="800000"/>
            <a:headEnd/>
            <a:tailEnd/>
          </a:ln>
        </p:spPr>
      </p:pic>
      <p:pic>
        <p:nvPicPr>
          <p:cNvPr id="6151" name="Picture 3" descr="C:\Documents and Settings\hornick\Local Settings\Temporary Internet Files\Content.IE5\79P9BVPJ\MCj02174820000[1].wmf"/>
          <p:cNvPicPr>
            <a:picLocks noChangeAspect="1" noChangeArrowheads="1"/>
          </p:cNvPicPr>
          <p:nvPr/>
        </p:nvPicPr>
        <p:blipFill>
          <a:blip r:embed="rId3" cstate="print"/>
          <a:srcRect/>
          <a:stretch>
            <a:fillRect/>
          </a:stretch>
        </p:blipFill>
        <p:spPr bwMode="auto">
          <a:xfrm>
            <a:off x="7467600" y="3357306"/>
            <a:ext cx="1485900" cy="1463932"/>
          </a:xfrm>
          <a:prstGeom prst="rect">
            <a:avLst/>
          </a:prstGeom>
          <a:noFill/>
          <a:ln w="9525">
            <a:noFill/>
            <a:miter lim="800000"/>
            <a:headEnd/>
            <a:tailEnd/>
          </a:ln>
        </p:spPr>
      </p:pic>
      <p:pic>
        <p:nvPicPr>
          <p:cNvPr id="6152" name="Picture 5" descr="C:\Documents and Settings\hornick\Local Settings\Temporary Internet Files\Content.IE5\8GV4S627\MMj03368620000[1].gif"/>
          <p:cNvPicPr>
            <a:picLocks noChangeAspect="1" noChangeArrowheads="1" noCrop="1"/>
          </p:cNvPicPr>
          <p:nvPr/>
        </p:nvPicPr>
        <p:blipFill>
          <a:blip r:embed="rId4" cstate="print"/>
          <a:srcRect/>
          <a:stretch>
            <a:fillRect/>
          </a:stretch>
        </p:blipFill>
        <p:spPr bwMode="auto">
          <a:xfrm>
            <a:off x="7315200" y="5181600"/>
            <a:ext cx="1371600" cy="11591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04800"/>
            <a:ext cx="7543800" cy="1295400"/>
          </a:xfrm>
        </p:spPr>
        <p:txBody>
          <a:bodyPr/>
          <a:lstStyle/>
          <a:p>
            <a:r>
              <a:rPr lang="en-US" sz="3200" dirty="0" smtClean="0">
                <a:solidFill>
                  <a:srgbClr val="340068"/>
                </a:solidFill>
              </a:rPr>
              <a:t>When you run a Java application, the JVM creates a Process and a </a:t>
            </a:r>
            <a:r>
              <a:rPr lang="en-US" sz="3200" u="sng" dirty="0" smtClean="0">
                <a:solidFill>
                  <a:srgbClr val="340068"/>
                </a:solidFill>
              </a:rPr>
              <a:t>Primary Thread</a:t>
            </a:r>
          </a:p>
        </p:txBody>
      </p:sp>
      <p:sp>
        <p:nvSpPr>
          <p:cNvPr id="7171" name="Content Placeholder 2"/>
          <p:cNvSpPr>
            <a:spLocks noGrp="1"/>
          </p:cNvSpPr>
          <p:nvPr>
            <p:ph idx="1"/>
          </p:nvPr>
        </p:nvSpPr>
        <p:spPr>
          <a:xfrm>
            <a:off x="457200" y="1719263"/>
            <a:ext cx="7162800" cy="4411662"/>
          </a:xfrm>
        </p:spPr>
        <p:txBody>
          <a:bodyPr/>
          <a:lstStyle/>
          <a:p>
            <a:r>
              <a:rPr lang="en-US" sz="2800" dirty="0" smtClean="0">
                <a:solidFill>
                  <a:srgbClr val="0070C0"/>
                </a:solidFill>
              </a:rPr>
              <a:t>The Primary Thread begins executing the </a:t>
            </a:r>
            <a:r>
              <a:rPr lang="en-US" sz="2800" b="1" dirty="0" smtClean="0">
                <a:solidFill>
                  <a:srgbClr val="0070C0"/>
                </a:solidFill>
              </a:rPr>
              <a:t>main</a:t>
            </a:r>
            <a:r>
              <a:rPr lang="en-US" sz="2800" dirty="0" smtClean="0">
                <a:solidFill>
                  <a:srgbClr val="0070C0"/>
                </a:solidFill>
              </a:rPr>
              <a:t>() method in the main class</a:t>
            </a:r>
          </a:p>
          <a:p>
            <a:pPr lvl="1">
              <a:buNone/>
            </a:pPr>
            <a:r>
              <a:rPr lang="en-US" sz="2400" dirty="0" smtClean="0"/>
              <a:t>Note: other java programs, like </a:t>
            </a:r>
            <a:r>
              <a:rPr lang="en-US" sz="2400" b="1" dirty="0" smtClean="0"/>
              <a:t>applets</a:t>
            </a:r>
            <a:r>
              <a:rPr lang="en-US" sz="2400" dirty="0" smtClean="0"/>
              <a:t>, begin execution with an </a:t>
            </a:r>
            <a:r>
              <a:rPr lang="en-US" sz="2400" b="1" dirty="0" smtClean="0"/>
              <a:t>init</a:t>
            </a:r>
            <a:r>
              <a:rPr lang="en-US" sz="2400" dirty="0" smtClean="0"/>
              <a:t>() method</a:t>
            </a:r>
            <a:r>
              <a:rPr lang="en-US" sz="2400" dirty="0" smtClean="0">
                <a:solidFill>
                  <a:srgbClr val="0070C0"/>
                </a:solidFill>
              </a:rPr>
              <a:t/>
            </a:r>
            <a:br>
              <a:rPr lang="en-US" sz="2400" dirty="0" smtClean="0">
                <a:solidFill>
                  <a:srgbClr val="0070C0"/>
                </a:solidFill>
              </a:rPr>
            </a:br>
            <a:endParaRPr lang="en-US" sz="2400" dirty="0" smtClean="0">
              <a:solidFill>
                <a:srgbClr val="0070C0"/>
              </a:solidFill>
            </a:endParaRPr>
          </a:p>
          <a:p>
            <a:r>
              <a:rPr lang="en-US" sz="2800" dirty="0" smtClean="0">
                <a:solidFill>
                  <a:srgbClr val="C00000"/>
                </a:solidFill>
              </a:rPr>
              <a:t>If no other Threads are created, the Process terminates when the Primary Thread terminates</a:t>
            </a:r>
          </a:p>
          <a:p>
            <a:pPr lvl="1">
              <a:buNone/>
            </a:pPr>
            <a:r>
              <a:rPr lang="en-US" dirty="0" smtClean="0"/>
              <a:t>That is, when there are no more instructions to execute on that Thread</a:t>
            </a:r>
          </a:p>
        </p:txBody>
      </p:sp>
      <p:sp>
        <p:nvSpPr>
          <p:cNvPr id="7172" name="Footer Placeholder 3"/>
          <p:cNvSpPr>
            <a:spLocks noGrp="1"/>
          </p:cNvSpPr>
          <p:nvPr>
            <p:ph type="ftr" sz="quarter" idx="11"/>
          </p:nvPr>
        </p:nvSpPr>
        <p:spPr>
          <a:noFill/>
        </p:spPr>
        <p:txBody>
          <a:bodyPr/>
          <a:lstStyle/>
          <a:p>
            <a:r>
              <a:rPr lang="de-DE" altLang="en-US" smtClean="0"/>
              <a:t>SE-2811</a:t>
            </a:r>
            <a:endParaRPr lang="en-US" altLang="en-US" smtClean="0"/>
          </a:p>
        </p:txBody>
      </p:sp>
      <p:sp>
        <p:nvSpPr>
          <p:cNvPr id="7173" name="Slide Number Placeholder 4"/>
          <p:cNvSpPr>
            <a:spLocks noGrp="1"/>
          </p:cNvSpPr>
          <p:nvPr>
            <p:ph type="sldNum" sz="quarter" idx="12"/>
          </p:nvPr>
        </p:nvSpPr>
        <p:spPr>
          <a:noFill/>
        </p:spPr>
        <p:txBody>
          <a:bodyPr/>
          <a:lstStyle/>
          <a:p>
            <a:fld id="{5147F729-074C-4AC8-8DDC-05DF091ADF46}" type="slidenum">
              <a:rPr lang="en-US" altLang="en-US" smtClean="0"/>
              <a:pPr/>
              <a:t>7</a:t>
            </a:fld>
            <a:endParaRPr lang="en-US" altLang="en-US" smtClean="0"/>
          </a:p>
        </p:txBody>
      </p:sp>
      <p:pic>
        <p:nvPicPr>
          <p:cNvPr id="7174" name="Picture 4" descr="C:\Documents and Settings\hornick\Local Settings\Temporary Internet Files\Content.IE5\79P9BVPJ\MCj04315570000[1].png"/>
          <p:cNvPicPr>
            <a:picLocks noChangeAspect="1" noChangeArrowheads="1"/>
          </p:cNvPicPr>
          <p:nvPr/>
        </p:nvPicPr>
        <p:blipFill>
          <a:blip r:embed="rId2" cstate="print"/>
          <a:srcRect/>
          <a:stretch>
            <a:fillRect/>
          </a:stretch>
        </p:blipFill>
        <p:spPr bwMode="auto">
          <a:xfrm>
            <a:off x="7620000" y="2438400"/>
            <a:ext cx="1066800" cy="1066800"/>
          </a:xfrm>
          <a:prstGeom prst="rect">
            <a:avLst/>
          </a:prstGeom>
          <a:noFill/>
          <a:ln w="9525">
            <a:noFill/>
            <a:miter lim="800000"/>
            <a:headEnd/>
            <a:tailEnd/>
          </a:ln>
        </p:spPr>
      </p:pic>
      <p:pic>
        <p:nvPicPr>
          <p:cNvPr id="7175" name="Picture 6" descr="C:\Documents and Settings\hornick\Local Settings\Temporary Internet Files\Content.IE5\79P9BVPJ\MCj04347200000[1].png"/>
          <p:cNvPicPr>
            <a:picLocks noChangeAspect="1" noChangeArrowheads="1"/>
          </p:cNvPicPr>
          <p:nvPr/>
        </p:nvPicPr>
        <p:blipFill>
          <a:blip r:embed="rId3" cstate="print"/>
          <a:srcRect/>
          <a:stretch>
            <a:fillRect/>
          </a:stretch>
        </p:blipFill>
        <p:spPr bwMode="auto">
          <a:xfrm>
            <a:off x="7620000" y="5046662"/>
            <a:ext cx="1125538" cy="1125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Threads wind their way through the code until they run out of instructions to execute</a:t>
            </a:r>
            <a:endParaRPr lang="en-US" sz="2800" dirty="0"/>
          </a:p>
        </p:txBody>
      </p:sp>
      <p:sp>
        <p:nvSpPr>
          <p:cNvPr id="3" name="Content Placeholder 2"/>
          <p:cNvSpPr>
            <a:spLocks noGrp="1"/>
          </p:cNvSpPr>
          <p:nvPr>
            <p:ph idx="1"/>
          </p:nvPr>
        </p:nvSpPr>
        <p:spPr>
          <a:xfrm>
            <a:off x="457200" y="1719263"/>
            <a:ext cx="5029200" cy="4148137"/>
          </a:xfrm>
        </p:spPr>
        <p:txBody>
          <a:bodyPr/>
          <a:lstStyle/>
          <a:p>
            <a:pPr>
              <a:buNone/>
            </a:pPr>
            <a:r>
              <a:rPr lang="en-US" sz="1400" b="1" dirty="0" smtClean="0">
                <a:solidFill>
                  <a:schemeClr val="tx1"/>
                </a:solidFill>
                <a:latin typeface="Courier New" pitchFamily="49" charset="0"/>
                <a:cs typeface="Courier New" pitchFamily="49" charset="0"/>
              </a:rPr>
              <a:t>public class App{</a:t>
            </a:r>
          </a:p>
          <a:p>
            <a:pPr>
              <a:buNone/>
            </a:pPr>
            <a:r>
              <a:rPr lang="en-US" sz="1400" b="1" dirty="0" smtClean="0">
                <a:solidFill>
                  <a:schemeClr val="tx1"/>
                </a:solidFill>
                <a:latin typeface="Courier New" pitchFamily="49" charset="0"/>
                <a:cs typeface="Courier New" pitchFamily="49" charset="0"/>
              </a:rPr>
              <a:t>	public static void </a:t>
            </a:r>
            <a:r>
              <a:rPr lang="en-US" sz="1400" b="1" dirty="0" smtClean="0">
                <a:solidFill>
                  <a:srgbClr val="00B0F0"/>
                </a:solidFill>
                <a:latin typeface="Courier New" pitchFamily="49" charset="0"/>
                <a:cs typeface="Courier New" pitchFamily="49" charset="0"/>
              </a:rPr>
              <a:t>main</a:t>
            </a:r>
            <a:r>
              <a:rPr lang="en-US" sz="1400" b="1" dirty="0" smtClean="0">
                <a:solidFill>
                  <a:schemeClr val="tx1"/>
                </a:solidFill>
                <a:latin typeface="Courier New" pitchFamily="49" charset="0"/>
                <a:cs typeface="Courier New" pitchFamily="49" charset="0"/>
              </a:rPr>
              <a:t>(String[] </a:t>
            </a:r>
            <a:r>
              <a:rPr lang="en-US" sz="1400" b="1" dirty="0" err="1" smtClean="0">
                <a:solidFill>
                  <a:schemeClr val="tx1"/>
                </a:solidFill>
                <a:latin typeface="Courier New" pitchFamily="49" charset="0"/>
                <a:cs typeface="Courier New" pitchFamily="49" charset="0"/>
              </a:rPr>
              <a:t>args</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App me = new App();</a:t>
            </a:r>
          </a:p>
          <a:p>
            <a:pPr>
              <a:buNone/>
            </a:pPr>
            <a:r>
              <a:rPr lang="nn-NO" sz="1400" b="1" dirty="0" smtClean="0">
                <a:solidFill>
                  <a:schemeClr val="tx1"/>
                </a:solidFill>
                <a:latin typeface="Courier New" pitchFamily="49" charset="0"/>
                <a:cs typeface="Courier New" pitchFamily="49" charset="0"/>
              </a:rPr>
              <a:t>		me.method_A();</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method_A</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 more code here</a:t>
            </a:r>
          </a:p>
          <a:p>
            <a:pPr>
              <a:buNone/>
            </a:pPr>
            <a:r>
              <a:rPr lang="nn-NO" sz="1400" b="1" dirty="0" smtClean="0">
                <a:solidFill>
                  <a:schemeClr val="tx1"/>
                </a:solidFill>
                <a:latin typeface="Courier New" pitchFamily="49" charset="0"/>
                <a:cs typeface="Courier New" pitchFamily="49" charset="0"/>
              </a:rPr>
              <a:t>		method_B();</a:t>
            </a:r>
          </a:p>
          <a:p>
            <a:pPr>
              <a:buNone/>
            </a:pPr>
            <a:r>
              <a:rPr lang="nn-NO" sz="1400" b="1" dirty="0" smtClean="0">
                <a:latin typeface="Courier New" pitchFamily="49" charset="0"/>
                <a:cs typeface="Courier New" pitchFamily="49" charset="0"/>
              </a:rPr>
              <a:t>		return;</a:t>
            </a:r>
            <a:endParaRPr lang="en-US" sz="1400" b="1" dirty="0" smtClean="0">
              <a:solidFill>
                <a:schemeClr val="tx1"/>
              </a:solidFill>
              <a:latin typeface="Courier New" pitchFamily="49" charset="0"/>
              <a:cs typeface="Courier New" pitchFamily="49" charset="0"/>
            </a:endParaRP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latin typeface="Courier New" pitchFamily="49" charset="0"/>
                <a:cs typeface="Courier New" pitchFamily="49" charset="0"/>
              </a:rPr>
              <a:t>	</a:t>
            </a:r>
            <a:r>
              <a:rPr lang="en-US" sz="1400" b="1" dirty="0" smtClean="0">
                <a:solidFill>
                  <a:schemeClr val="tx1"/>
                </a:solidFill>
                <a:latin typeface="Courier New" pitchFamily="49" charset="0"/>
                <a:cs typeface="Courier New" pitchFamily="49" charset="0"/>
              </a:rPr>
              <a:t>private void </a:t>
            </a:r>
            <a:r>
              <a:rPr lang="en-US" sz="1400" b="1" dirty="0" err="1" smtClean="0">
                <a:solidFill>
                  <a:schemeClr val="tx1"/>
                </a:solidFill>
                <a:latin typeface="Courier New" pitchFamily="49" charset="0"/>
                <a:cs typeface="Courier New" pitchFamily="49" charset="0"/>
              </a:rPr>
              <a:t>method_B</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return;</a:t>
            </a: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	private void </a:t>
            </a:r>
            <a:r>
              <a:rPr lang="en-US" sz="1400" b="1" dirty="0" err="1" smtClean="0">
                <a:solidFill>
                  <a:schemeClr val="tx1"/>
                </a:solidFill>
                <a:latin typeface="Courier New" pitchFamily="49" charset="0"/>
                <a:cs typeface="Courier New" pitchFamily="49" charset="0"/>
              </a:rPr>
              <a:t>method_C</a:t>
            </a:r>
            <a:r>
              <a:rPr lang="en-US" sz="1400" b="1" dirty="0" smtClean="0">
                <a:solidFill>
                  <a:schemeClr val="tx1"/>
                </a:solidFill>
                <a:latin typeface="Courier New" pitchFamily="49" charset="0"/>
                <a:cs typeface="Courier New" pitchFamily="49" charset="0"/>
              </a:rPr>
              <a:t>() {</a:t>
            </a:r>
          </a:p>
          <a:p>
            <a:pPr>
              <a:buNone/>
            </a:pPr>
            <a:r>
              <a:rPr lang="nn-NO" sz="1400" b="1" dirty="0" smtClean="0">
                <a:solidFill>
                  <a:schemeClr val="tx1"/>
                </a:solidFill>
                <a:latin typeface="Courier New" pitchFamily="49" charset="0"/>
                <a:cs typeface="Courier New" pitchFamily="49" charset="0"/>
              </a:rPr>
              <a:t>		// more code here</a:t>
            </a:r>
          </a:p>
          <a:p>
            <a:pPr>
              <a:buNone/>
            </a:pPr>
            <a:r>
              <a:rPr lang="en-US" sz="1400" b="1" dirty="0" smtClean="0">
                <a:solidFill>
                  <a:schemeClr val="tx1"/>
                </a:solidFill>
                <a:latin typeface="Courier New" pitchFamily="49" charset="0"/>
                <a:cs typeface="Courier New" pitchFamily="49" charset="0"/>
              </a:rPr>
              <a:t>	}</a:t>
            </a:r>
          </a:p>
          <a:p>
            <a:pPr>
              <a:buNone/>
            </a:pPr>
            <a:r>
              <a:rPr lang="en-US" sz="1400" b="1" dirty="0" smtClean="0">
                <a:solidFill>
                  <a:schemeClr val="tx1"/>
                </a:solidFill>
                <a:latin typeface="Courier New" pitchFamily="49" charset="0"/>
                <a:cs typeface="Courier New" pitchFamily="49" charset="0"/>
              </a:rPr>
              <a:t>}</a:t>
            </a:r>
          </a:p>
          <a:p>
            <a:pPr>
              <a:buNone/>
            </a:pPr>
            <a:endParaRPr lang="en-US" dirty="0"/>
          </a:p>
        </p:txBody>
      </p:sp>
      <p:sp>
        <p:nvSpPr>
          <p:cNvPr id="4" name="Footer Placeholder 3"/>
          <p:cNvSpPr>
            <a:spLocks noGrp="1"/>
          </p:cNvSpPr>
          <p:nvPr>
            <p:ph type="ftr" sz="quarter" idx="11"/>
          </p:nvPr>
        </p:nvSpPr>
        <p:spPr/>
        <p:txBody>
          <a:bodyPr/>
          <a:lstStyle/>
          <a:p>
            <a:pPr>
              <a:defRPr/>
            </a:pPr>
            <a:r>
              <a:rPr lang="de-DE" altLang="en-US" smtClean="0"/>
              <a:t>SE-2811</a:t>
            </a:r>
            <a:endParaRPr lang="en-US" altLang="en-US"/>
          </a:p>
        </p:txBody>
      </p:sp>
      <p:sp>
        <p:nvSpPr>
          <p:cNvPr id="5" name="Slide Number Placeholder 4"/>
          <p:cNvSpPr>
            <a:spLocks noGrp="1"/>
          </p:cNvSpPr>
          <p:nvPr>
            <p:ph type="sldNum" sz="quarter" idx="12"/>
          </p:nvPr>
        </p:nvSpPr>
        <p:spPr/>
        <p:txBody>
          <a:bodyPr/>
          <a:lstStyle/>
          <a:p>
            <a:pPr>
              <a:defRPr/>
            </a:pPr>
            <a:fld id="{B476F2CE-D1F6-41B1-BC86-E588F45A0DE1}" type="slidenum">
              <a:rPr lang="en-US" altLang="en-US" smtClean="0"/>
              <a:pPr>
                <a:defRPr/>
              </a:pPr>
              <a:t>8</a:t>
            </a:fld>
            <a:endParaRPr lang="en-US" altLang="en-US"/>
          </a:p>
        </p:txBody>
      </p:sp>
      <p:cxnSp>
        <p:nvCxnSpPr>
          <p:cNvPr id="9" name="Straight Arrow Connector 8"/>
          <p:cNvCxnSpPr/>
          <p:nvPr/>
        </p:nvCxnSpPr>
        <p:spPr bwMode="auto">
          <a:xfrm>
            <a:off x="0" y="2133600"/>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0" name="Straight Arrow Connector 9"/>
          <p:cNvCxnSpPr/>
          <p:nvPr/>
        </p:nvCxnSpPr>
        <p:spPr bwMode="auto">
          <a:xfrm>
            <a:off x="228600" y="2133600"/>
            <a:ext cx="1143000" cy="458788"/>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1" name="Straight Arrow Connector 10"/>
          <p:cNvCxnSpPr/>
          <p:nvPr/>
        </p:nvCxnSpPr>
        <p:spPr bwMode="auto">
          <a:xfrm>
            <a:off x="0" y="3124200"/>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a:off x="304800" y="3124200"/>
            <a:ext cx="990600" cy="534988"/>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0" y="4114800"/>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4" name="Straight Arrow Connector 13"/>
          <p:cNvCxnSpPr/>
          <p:nvPr/>
        </p:nvCxnSpPr>
        <p:spPr bwMode="auto">
          <a:xfrm>
            <a:off x="381000" y="4114800"/>
            <a:ext cx="762000" cy="611188"/>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5" name="Straight Arrow Connector 14"/>
          <p:cNvCxnSpPr/>
          <p:nvPr/>
        </p:nvCxnSpPr>
        <p:spPr bwMode="auto">
          <a:xfrm flipV="1">
            <a:off x="2286000" y="3733800"/>
            <a:ext cx="1295400" cy="990600"/>
          </a:xfrm>
          <a:prstGeom prst="bentConnector3">
            <a:avLst>
              <a:gd name="adj1" fmla="val 182620"/>
            </a:avLst>
          </a:prstGeom>
          <a:solidFill>
            <a:schemeClr val="accent1"/>
          </a:solidFill>
          <a:ln w="34925" cap="flat" cmpd="sng" algn="ctr">
            <a:solidFill>
              <a:srgbClr val="00B050"/>
            </a:solidFill>
            <a:prstDash val="solid"/>
            <a:miter lim="800000"/>
            <a:headEnd type="none" w="med" len="med"/>
            <a:tailEnd type="arrow"/>
          </a:ln>
          <a:effectLst/>
        </p:spPr>
      </p:cxnSp>
      <p:cxnSp>
        <p:nvCxnSpPr>
          <p:cNvPr id="21" name="Straight Arrow Connector 14"/>
          <p:cNvCxnSpPr/>
          <p:nvPr/>
        </p:nvCxnSpPr>
        <p:spPr bwMode="auto">
          <a:xfrm flipV="1">
            <a:off x="2286000" y="2667000"/>
            <a:ext cx="1447800" cy="1295400"/>
          </a:xfrm>
          <a:prstGeom prst="bentConnector3">
            <a:avLst>
              <a:gd name="adj1" fmla="val 266268"/>
            </a:avLst>
          </a:prstGeom>
          <a:solidFill>
            <a:schemeClr val="accent1"/>
          </a:solidFill>
          <a:ln w="34925" cap="flat" cmpd="sng" algn="ctr">
            <a:solidFill>
              <a:srgbClr val="00B050"/>
            </a:solidFill>
            <a:prstDash val="solid"/>
            <a:miter lim="800000"/>
            <a:headEnd type="none" w="med" len="med"/>
            <a:tailEnd type="arrow"/>
          </a:ln>
          <a:effectLst/>
        </p:spPr>
      </p:cxnSp>
      <p:cxnSp>
        <p:nvCxnSpPr>
          <p:cNvPr id="68" name="Straight Arrow Connector 14"/>
          <p:cNvCxnSpPr>
            <a:endCxn id="95" idx="1"/>
          </p:cNvCxnSpPr>
          <p:nvPr/>
        </p:nvCxnSpPr>
        <p:spPr bwMode="auto">
          <a:xfrm>
            <a:off x="685800" y="2743200"/>
            <a:ext cx="5791200" cy="3458369"/>
          </a:xfrm>
          <a:prstGeom prst="bentConnector3">
            <a:avLst>
              <a:gd name="adj1" fmla="val -6037"/>
            </a:avLst>
          </a:prstGeom>
          <a:solidFill>
            <a:schemeClr val="accent1"/>
          </a:solidFill>
          <a:ln w="34925" cap="flat" cmpd="sng" algn="ctr">
            <a:solidFill>
              <a:srgbClr val="00B050"/>
            </a:solidFill>
            <a:prstDash val="solid"/>
            <a:miter lim="800000"/>
            <a:headEnd type="none" w="med" len="med"/>
            <a:tailEnd type="arrow"/>
          </a:ln>
          <a:effectLst/>
        </p:spPr>
      </p:cxnSp>
      <p:pic>
        <p:nvPicPr>
          <p:cNvPr id="95" name="Picture 6" descr="C:\Documents and Settings\hornick\Local Settings\Temporary Internet Files\Content.IE5\79P9BVPJ\MCj04347200000[1].png"/>
          <p:cNvPicPr>
            <a:picLocks noChangeAspect="1" noChangeArrowheads="1"/>
          </p:cNvPicPr>
          <p:nvPr/>
        </p:nvPicPr>
        <p:blipFill>
          <a:blip r:embed="rId2" cstate="print"/>
          <a:srcRect/>
          <a:stretch>
            <a:fillRect/>
          </a:stretch>
        </p:blipFill>
        <p:spPr bwMode="auto">
          <a:xfrm>
            <a:off x="6477000" y="5638800"/>
            <a:ext cx="1125538" cy="11255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Where do other Threads come from?</a:t>
            </a:r>
          </a:p>
        </p:txBody>
      </p:sp>
      <p:sp>
        <p:nvSpPr>
          <p:cNvPr id="3" name="Content Placeholder 2"/>
          <p:cNvSpPr>
            <a:spLocks noGrp="1"/>
          </p:cNvSpPr>
          <p:nvPr>
            <p:ph idx="1"/>
          </p:nvPr>
        </p:nvSpPr>
        <p:spPr/>
        <p:txBody>
          <a:bodyPr/>
          <a:lstStyle/>
          <a:p>
            <a:pPr marL="514350" indent="-514350">
              <a:buFont typeface="+mj-lt"/>
              <a:buAutoNum type="arabicPeriod"/>
              <a:defRPr/>
            </a:pPr>
            <a:r>
              <a:rPr lang="en-US" sz="2800" dirty="0" smtClean="0">
                <a:solidFill>
                  <a:srgbClr val="0070C0"/>
                </a:solidFill>
              </a:rPr>
              <a:t>You implicitly create additional Threads when you write a Swing-based application</a:t>
            </a:r>
          </a:p>
          <a:p>
            <a:pPr marL="858837" lvl="1" indent="-514350">
              <a:buFont typeface="Wingdings" pitchFamily="2" charset="2"/>
              <a:buNone/>
              <a:defRPr/>
            </a:pPr>
            <a:r>
              <a:rPr lang="en-US" sz="2400" dirty="0" smtClean="0">
                <a:solidFill>
                  <a:srgbClr val="0070C0"/>
                </a:solidFill>
              </a:rPr>
              <a:t>	</a:t>
            </a:r>
            <a:r>
              <a:rPr lang="en-US" sz="2400" dirty="0" smtClean="0"/>
              <a:t>Java applications that create and display windows cause Swing to create additional threads</a:t>
            </a:r>
          </a:p>
          <a:p>
            <a:pPr marL="514350" indent="-514350">
              <a:buFont typeface="+mj-lt"/>
              <a:buAutoNum type="arabicPeriod"/>
              <a:defRPr/>
            </a:pPr>
            <a:r>
              <a:rPr lang="en-US" sz="2800" dirty="0" smtClean="0">
                <a:solidFill>
                  <a:srgbClr val="0070C0"/>
                </a:solidFill>
              </a:rPr>
              <a:t>You implicitly create additional Threads when you use various Java utility classes</a:t>
            </a:r>
          </a:p>
          <a:p>
            <a:pPr marL="863600" lvl="1" indent="-514350">
              <a:buNone/>
              <a:defRPr/>
            </a:pPr>
            <a:r>
              <a:rPr lang="en-US" sz="2400" dirty="0" smtClean="0">
                <a:solidFill>
                  <a:srgbClr val="0070C0"/>
                </a:solidFill>
              </a:rPr>
              <a:t>	</a:t>
            </a:r>
            <a:r>
              <a:rPr lang="en-US" sz="2400" dirty="0" smtClean="0"/>
              <a:t>Using the </a:t>
            </a:r>
            <a:r>
              <a:rPr lang="en-US" sz="2400" b="1" dirty="0" smtClean="0"/>
              <a:t>Timer</a:t>
            </a:r>
            <a:r>
              <a:rPr lang="en-US" sz="2400" dirty="0" smtClean="0"/>
              <a:t> class causes a Thread to be created</a:t>
            </a:r>
          </a:p>
          <a:p>
            <a:pPr marL="514350" indent="-514350">
              <a:buFont typeface="+mj-lt"/>
              <a:buAutoNum type="arabicPeriod"/>
              <a:defRPr/>
            </a:pPr>
            <a:r>
              <a:rPr lang="en-US" sz="2800" dirty="0" smtClean="0">
                <a:solidFill>
                  <a:srgbClr val="0070C0"/>
                </a:solidFill>
              </a:rPr>
              <a:t>You can explicitly create additional Threads and control their execution</a:t>
            </a:r>
          </a:p>
        </p:txBody>
      </p:sp>
      <p:sp>
        <p:nvSpPr>
          <p:cNvPr id="8196" name="Footer Placeholder 3"/>
          <p:cNvSpPr>
            <a:spLocks noGrp="1"/>
          </p:cNvSpPr>
          <p:nvPr>
            <p:ph type="ftr" sz="quarter" idx="11"/>
          </p:nvPr>
        </p:nvSpPr>
        <p:spPr>
          <a:noFill/>
        </p:spPr>
        <p:txBody>
          <a:bodyPr/>
          <a:lstStyle/>
          <a:p>
            <a:r>
              <a:rPr lang="de-DE" altLang="en-US"/>
              <a:t>SE-2811</a:t>
            </a:r>
            <a:endParaRPr lang="en-US" altLang="en-US"/>
          </a:p>
        </p:txBody>
      </p:sp>
      <p:sp>
        <p:nvSpPr>
          <p:cNvPr id="8197" name="Slide Number Placeholder 4"/>
          <p:cNvSpPr>
            <a:spLocks noGrp="1"/>
          </p:cNvSpPr>
          <p:nvPr>
            <p:ph type="sldNum" sz="quarter" idx="12"/>
          </p:nvPr>
        </p:nvSpPr>
        <p:spPr>
          <a:noFill/>
        </p:spPr>
        <p:txBody>
          <a:bodyPr/>
          <a:lstStyle/>
          <a:p>
            <a:fld id="{86485A3F-FEC7-4042-AF99-4FB59764F6B1}" type="slidenum">
              <a:rPr lang="en-US" altLang="en-US" smtClean="0"/>
              <a:pPr/>
              <a:t>9</a:t>
            </a:fld>
            <a:endParaRPr lang="en-US" alt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Network">
  <a:themeElements>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17149</TotalTime>
  <Words>975</Words>
  <Application>Microsoft Office PowerPoint</Application>
  <PresentationFormat>On-screen Show (4:3)</PresentationFormat>
  <Paragraphs>359</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2_Network</vt:lpstr>
      <vt:lpstr>Multi-threaded applications</vt:lpstr>
      <vt:lpstr>What SE1011 students are told…</vt:lpstr>
      <vt:lpstr>The ugly truth…</vt:lpstr>
      <vt:lpstr>What’s a Thread?</vt:lpstr>
      <vt:lpstr>By default, a Process creates and executes a single primary Thread</vt:lpstr>
      <vt:lpstr>Modern operating systems are all capable of running multiple Processes simultaneously</vt:lpstr>
      <vt:lpstr>When you run a Java application, the JVM creates a Process and a Primary Thread</vt:lpstr>
      <vt:lpstr>Threads wind their way through the code until they run out of instructions to execute</vt:lpstr>
      <vt:lpstr>Where do other Threads come from?</vt:lpstr>
      <vt:lpstr>You already know how to create a multi-threaded app using Swing</vt:lpstr>
      <vt:lpstr>Using a Timer is fairly straighforward:</vt:lpstr>
      <vt:lpstr>Explicitly creating additional Threads is pretty easy:</vt:lpstr>
      <vt:lpstr>The main class may implement the Runnable interface itself:</vt:lpstr>
      <vt:lpstr>Both threads execute simultaneously and independently after the secondary thread is started</vt:lpstr>
      <vt:lpstr>The secondary thread may execute a method defined in another class that implements Runnable</vt:lpstr>
      <vt:lpstr>An anonymous inner class is another typical approach…</vt:lpstr>
      <vt:lpstr>An application may be designed to execute the same instructions on more than one thread at the same time</vt:lpstr>
      <vt:lpstr>Question:</vt:lpstr>
      <vt:lpstr>Fortunately, Java supports several mechanisms for synchronizing the execution of multiple threads</vt:lpstr>
      <vt:lpstr>The Thread class’s join() method is one way of synchronizing two threads:</vt:lpstr>
      <vt:lpstr>If a method is declared to be synchronized, it will only be run on a single thread at a time</vt:lpstr>
      <vt:lpstr>Once a thread enters a synchronized method, no other threads can enter until the first thread completes execution of the method, and exits the method.</vt:lpstr>
      <vt:lpstr>Is synchronized the solution to everything?</vt:lpstr>
      <vt:lpstr>If only a few statements within a method need to be guarded against simultaneous execution, use a synchronized block instead of making the entire method synchronized.</vt:lpstr>
      <vt:lpstr>The synchronizing object can be any object</vt:lpstr>
      <vt:lpstr>Since every class derives from Object, the class containing a synchronized block can act as the Monitor for the block:</vt:lpstr>
      <vt:lpstr>Or any generic Object can act as a Monitor</vt:lpstr>
      <vt:lpstr>Consider the following code. Suppose all threads reach the for() loop simultaneously.  How do the threads compete to run the for() loop?</vt:lpstr>
      <vt:lpstr>After each thread executes the synchronized section, it can notifiy the Monitor that another thread can be allowed to enter the synchronized block as soon as it relinquishes ownership of the synchronized section by entering a wait (or exiting the synchronized section)</vt:lpstr>
    </vt:vector>
  </TitlesOfParts>
  <Company>MSOE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SE-2030</dc:title>
  <dc:subject/>
  <dc:creator>Dr. Mark Hornick</dc:creator>
  <cp:lastModifiedBy>Mark Hornick</cp:lastModifiedBy>
  <cp:revision>893</cp:revision>
  <cp:lastPrinted>1601-01-01T00:00:00Z</cp:lastPrinted>
  <dcterms:created xsi:type="dcterms:W3CDTF">1999-09-06T21:32:20Z</dcterms:created>
  <dcterms:modified xsi:type="dcterms:W3CDTF">2012-03-15T16:05:26Z</dcterms:modified>
</cp:coreProperties>
</file>