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59" r:id="rId3"/>
    <p:sldId id="360" r:id="rId4"/>
    <p:sldId id="351" r:id="rId5"/>
    <p:sldId id="346" r:id="rId6"/>
    <p:sldId id="344" r:id="rId7"/>
    <p:sldId id="361" r:id="rId8"/>
    <p:sldId id="353" r:id="rId9"/>
    <p:sldId id="345" r:id="rId10"/>
    <p:sldId id="349" r:id="rId11"/>
    <p:sldId id="354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4689" autoAdjust="0"/>
  </p:normalViewPr>
  <p:slideViewPr>
    <p:cSldViewPr>
      <p:cViewPr varScale="1">
        <p:scale>
          <a:sx n="87" d="100"/>
          <a:sy n="87" d="100"/>
        </p:scale>
        <p:origin x="8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November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518746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We can use </a:t>
            </a:r>
            <a:r>
              <a:rPr lang="en-US" sz="3600" u="sng" dirty="0" smtClean="0"/>
              <a:t>interface</a:t>
            </a:r>
            <a:r>
              <a:rPr lang="en-US" sz="3600" dirty="0" smtClean="0"/>
              <a:t> inheritance to address these concerns…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2362200"/>
            <a:ext cx="30957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We eliminate implementation in abstract classes, and force concrete classes to supply it instead.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…but now we’re back to the duplication of code problem that we saw in v2!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90800" y="5562600"/>
            <a:ext cx="2667000" cy="228600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019800"/>
            <a:ext cx="2514600" cy="304800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7" idx="1"/>
            <a:endCxn id="8" idx="0"/>
          </p:cNvCxnSpPr>
          <p:nvPr/>
        </p:nvCxnSpPr>
        <p:spPr bwMode="auto">
          <a:xfrm flipH="1">
            <a:off x="3924300" y="3516362"/>
            <a:ext cx="1104900" cy="20462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7" idx="1"/>
            <a:endCxn id="9" idx="3"/>
          </p:cNvCxnSpPr>
          <p:nvPr/>
        </p:nvCxnSpPr>
        <p:spPr bwMode="auto">
          <a:xfrm flipH="1">
            <a:off x="2514600" y="3516362"/>
            <a:ext cx="2514600" cy="26558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0" y="6488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543800" cy="563562"/>
          </a:xfrm>
        </p:spPr>
        <p:txBody>
          <a:bodyPr/>
          <a:lstStyle/>
          <a:p>
            <a:r>
              <a:rPr lang="en-US" sz="2400" dirty="0" smtClean="0"/>
              <a:t>A different approach: Isolate behaviors that vary, and encapsulate them as </a:t>
            </a:r>
            <a:r>
              <a:rPr lang="en-US" sz="2400" u="sng" dirty="0" smtClean="0"/>
              <a:t>attributes</a:t>
            </a:r>
            <a:r>
              <a:rPr lang="en-US" sz="2400" dirty="0" smtClean="0"/>
              <a:t> to eliminate implementation inheritance and class explosions: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v5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5149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543800" cy="715962"/>
          </a:xfrm>
        </p:spPr>
        <p:txBody>
          <a:bodyPr/>
          <a:lstStyle/>
          <a:p>
            <a:r>
              <a:rPr lang="en-US" dirty="0" smtClean="0"/>
              <a:t>Consider a (badly written) generic Duck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00200"/>
            <a:ext cx="6096000" cy="4530725"/>
          </a:xfrm>
        </p:spPr>
        <p:txBody>
          <a:bodyPr/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//Duck daffy = new Duck(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Duck.MALLARD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“daffy”);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//Duck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donald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new Duck(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Duck.REDHEAD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donald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//Duck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clyde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new Duck(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Duck.DECOY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clyde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swim()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if( type == REDHEAD || type == MALLARD )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// swim in circles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// do nothing; decoys just float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quack()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if( type == MALLARD || type == REDHEAD 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// real ducks quack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// do nothing; decoys don’t quack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271848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2400" y="6324600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is an example of a class that exhibits low </a:t>
            </a:r>
            <a:r>
              <a:rPr lang="en-US" i="1" dirty="0" smtClean="0"/>
              <a:t>cohesion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767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Cohesion</a:t>
            </a:r>
            <a:r>
              <a:rPr lang="en-US" dirty="0" smtClean="0"/>
              <a:t>: A measure of how focused or strongly related the responsibilities of a class are</a:t>
            </a:r>
          </a:p>
          <a:p>
            <a:pPr lvl="1">
              <a:buNone/>
            </a:pPr>
            <a:r>
              <a:rPr lang="en-US" dirty="0" smtClean="0">
                <a:solidFill>
                  <a:srgbClr val="9A0075"/>
                </a:solidFill>
              </a:rPr>
              <a:t>Does a class do many unrelated things?	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	If “yes”, then it has low cohesion (bad)</a:t>
            </a: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9A0075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9A0075"/>
                </a:solidFill>
              </a:rPr>
              <a:t>Does a class represent only one thing?	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If “yes”, then it has high cohesion (good)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82F94B-CE4A-4E41-8CBA-9FA405F69EC1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" y="5788025"/>
            <a:ext cx="856356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>
                <a:solidFill>
                  <a:srgbClr val="FF0000"/>
                </a:solidFill>
              </a:rPr>
              <a:t>See also: https://en.wikipedia.org/wiki/Coupling_(computer_programming)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50196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Refactoring to improve cohesion via use of OO Inheritance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719263"/>
            <a:ext cx="40386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Duck: an </a:t>
            </a:r>
            <a:r>
              <a:rPr lang="en-US" sz="2400" b="1" i="1" dirty="0" smtClean="0"/>
              <a:t>abstract class</a:t>
            </a:r>
          </a:p>
          <a:p>
            <a:pPr lvl="1"/>
            <a:r>
              <a:rPr lang="en-US" sz="2000" dirty="0" smtClean="0">
                <a:solidFill>
                  <a:srgbClr val="9A0075"/>
                </a:solidFill>
              </a:rPr>
              <a:t>Abstract classes can define attributes and (default) behaviors common to all Duck-derived classes.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400" b="1" i="1" dirty="0" smtClean="0"/>
              <a:t>	Concrete</a:t>
            </a:r>
            <a:r>
              <a:rPr lang="en-US" sz="2400" dirty="0" smtClean="0"/>
              <a:t> classes implement type-specific adaptations (overrides)</a:t>
            </a:r>
          </a:p>
          <a:p>
            <a:pPr lvl="1"/>
            <a:r>
              <a:rPr lang="en-US" sz="2000" dirty="0" smtClean="0">
                <a:solidFill>
                  <a:srgbClr val="9A0075"/>
                </a:solidFill>
              </a:rPr>
              <a:t>These may also include additional type-specific attributes (none in this case)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6488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v2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2819400" y="2590800"/>
            <a:ext cx="2667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4419600" y="4800600"/>
            <a:ext cx="8382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3276600" y="4724400"/>
            <a:ext cx="1752600" cy="304800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676400" y="3124200"/>
            <a:ext cx="2209800" cy="304800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543800" cy="533400"/>
          </a:xfrm>
        </p:spPr>
        <p:txBody>
          <a:bodyPr/>
          <a:lstStyle/>
          <a:p>
            <a:r>
              <a:rPr lang="en-US" sz="3200" dirty="0" smtClean="0"/>
              <a:t>Is inheritance always a solution?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3058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What if some ducks (</a:t>
            </a:r>
            <a:r>
              <a:rPr lang="en-US" sz="2000" b="1" dirty="0" smtClean="0"/>
              <a:t>Mallards</a:t>
            </a:r>
            <a:r>
              <a:rPr lang="en-US" sz="2000" dirty="0" smtClean="0"/>
              <a:t>, </a:t>
            </a:r>
            <a:r>
              <a:rPr lang="en-US" sz="2000" b="1" dirty="0" smtClean="0"/>
              <a:t>Redheads</a:t>
            </a:r>
            <a:r>
              <a:rPr lang="en-US" sz="2000" dirty="0" smtClean="0"/>
              <a:t>) had similar behavior: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Quacking sound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Circular swimming pattern</a:t>
            </a:r>
          </a:p>
          <a:p>
            <a:pPr lvl="1">
              <a:buNone/>
            </a:pPr>
            <a:r>
              <a:rPr lang="en-US" sz="1800" dirty="0" smtClean="0"/>
              <a:t>While others (</a:t>
            </a:r>
            <a:r>
              <a:rPr lang="en-US" sz="1800" b="1" dirty="0" smtClean="0"/>
              <a:t>Pintail</a:t>
            </a:r>
            <a:r>
              <a:rPr lang="en-US" sz="1800" dirty="0" smtClean="0"/>
              <a:t>) had different behaviors: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Quacking sound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Random swimming  (</a:t>
            </a:r>
            <a:r>
              <a:rPr lang="en-US" sz="1800" dirty="0" err="1" smtClean="0">
                <a:solidFill>
                  <a:srgbClr val="0070C0"/>
                </a:solidFill>
              </a:rPr>
              <a:t>ie</a:t>
            </a:r>
            <a:r>
              <a:rPr lang="en-US" sz="1800" dirty="0" smtClean="0">
                <a:solidFill>
                  <a:srgbClr val="0070C0"/>
                </a:solidFill>
              </a:rPr>
              <a:t> floating) pattern</a:t>
            </a:r>
          </a:p>
          <a:p>
            <a:pPr lvl="1">
              <a:buNone/>
            </a:pPr>
            <a:r>
              <a:rPr lang="en-US" sz="1800" dirty="0" smtClean="0"/>
              <a:t>And still others (</a:t>
            </a:r>
            <a:r>
              <a:rPr lang="en-US" sz="1800" b="1" dirty="0" smtClean="0"/>
              <a:t>Decoys</a:t>
            </a:r>
            <a:r>
              <a:rPr lang="en-US" sz="1800" dirty="0" smtClean="0"/>
              <a:t>) had: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No quacking sound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Random swimming  (</a:t>
            </a:r>
            <a:r>
              <a:rPr lang="en-US" sz="1800" dirty="0" err="1" smtClean="0">
                <a:solidFill>
                  <a:srgbClr val="0070C0"/>
                </a:solidFill>
              </a:rPr>
              <a:t>ie</a:t>
            </a:r>
            <a:r>
              <a:rPr lang="en-US" sz="1800" dirty="0" smtClean="0">
                <a:solidFill>
                  <a:srgbClr val="0070C0"/>
                </a:solidFill>
              </a:rPr>
              <a:t> floating) pattern</a:t>
            </a:r>
            <a:r>
              <a:rPr lang="en-US" sz="2000" dirty="0" smtClean="0">
                <a:solidFill>
                  <a:srgbClr val="0070C0"/>
                </a:solidFill>
              </a:rPr>
              <a:t/>
            </a:r>
            <a:br>
              <a:rPr lang="en-US" sz="2000" dirty="0" smtClean="0">
                <a:solidFill>
                  <a:srgbClr val="0070C0"/>
                </a:solidFill>
              </a:rPr>
            </a:br>
            <a:endParaRPr lang="en-US" sz="20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9A0075"/>
                </a:solidFill>
              </a:rPr>
              <a:t>Lots of overriding (and maybe duplication of code)!</a:t>
            </a:r>
            <a:br>
              <a:rPr lang="en-US" sz="2000" dirty="0" smtClean="0">
                <a:solidFill>
                  <a:srgbClr val="9A0075"/>
                </a:solidFill>
              </a:rPr>
            </a:br>
            <a:r>
              <a:rPr lang="en-US" sz="2000" dirty="0" smtClean="0">
                <a:solidFill>
                  <a:srgbClr val="9A0075"/>
                </a:solidFill>
              </a:rPr>
              <a:t/>
            </a:r>
            <a:br>
              <a:rPr lang="en-US" sz="2000" dirty="0" smtClean="0">
                <a:solidFill>
                  <a:srgbClr val="9A0075"/>
                </a:solidFill>
              </a:rPr>
            </a:br>
            <a:r>
              <a:rPr lang="en-US" sz="2000" dirty="0" smtClean="0">
                <a:solidFill>
                  <a:srgbClr val="9A0075"/>
                </a:solidFill>
              </a:rPr>
              <a:t>Q1) Should we bother implementing any behaviors at all in the Duck abstract class if many will be overridden anyway (and possibly duplicated)?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9A0075"/>
                </a:solidFill>
              </a:rPr>
              <a:t>	Q2) Can we modify the class hierarchy to group similar behaviors together?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3622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Code duplication?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2667000" y="1524000"/>
            <a:ext cx="33528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1"/>
          </p:cNvCxnSpPr>
          <p:nvPr/>
        </p:nvCxnSpPr>
        <p:spPr bwMode="auto">
          <a:xfrm flipH="1" flipV="1">
            <a:off x="2514600" y="2438400"/>
            <a:ext cx="3429000" cy="1084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4800601" y="2743200"/>
            <a:ext cx="1295399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953000" y="2743200"/>
            <a:ext cx="11430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55816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5635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about multiple levels of abstraction?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1219200"/>
            <a:ext cx="4403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Here, the swim() and quack() behavior is </a:t>
            </a:r>
            <a:br>
              <a:rPr lang="en-US" dirty="0" smtClean="0"/>
            </a:br>
            <a:r>
              <a:rPr lang="en-US" i="1" u="sng" dirty="0" smtClean="0"/>
              <a:t>defined</a:t>
            </a:r>
            <a:r>
              <a:rPr lang="en-US" dirty="0" smtClean="0"/>
              <a:t>, but not </a:t>
            </a:r>
            <a:r>
              <a:rPr lang="en-US" i="1" u="sng" dirty="0" smtClean="0"/>
              <a:t>implemented</a:t>
            </a:r>
            <a:r>
              <a:rPr lang="en-US" dirty="0" smtClean="0"/>
              <a:t>, in Duck…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743200"/>
            <a:ext cx="259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…instead, swim() and quack() behaviors are </a:t>
            </a:r>
            <a:r>
              <a:rPr lang="en-US" i="1" u="sng" dirty="0" smtClean="0"/>
              <a:t>implemented</a:t>
            </a:r>
            <a:r>
              <a:rPr lang="en-US" dirty="0" smtClean="0"/>
              <a:t> in a second level of abstract classes...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…and finally </a:t>
            </a:r>
            <a:r>
              <a:rPr lang="en-US" i="1" u="sng" dirty="0" smtClean="0"/>
              <a:t>inherited</a:t>
            </a:r>
            <a:r>
              <a:rPr lang="en-US" dirty="0" smtClean="0"/>
              <a:t> in concrete classes.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5867400"/>
            <a:ext cx="3469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And what about a quiet, swimming Duck?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55816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563562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BUT: Multiple inheritance is not even allowed in Java!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9A0075"/>
                </a:solidFill>
              </a:rPr>
              <a:t>(FYI: it IS allowed in C++, but is </a:t>
            </a:r>
            <a:r>
              <a:rPr lang="en-US" sz="2400" u="sng" dirty="0" smtClean="0">
                <a:solidFill>
                  <a:srgbClr val="9A0075"/>
                </a:solidFill>
              </a:rPr>
              <a:t>EVIL</a:t>
            </a:r>
            <a:r>
              <a:rPr lang="en-US" sz="2400" dirty="0" smtClean="0">
                <a:solidFill>
                  <a:srgbClr val="9A0075"/>
                </a:solidFill>
              </a:rPr>
              <a:t>)</a:t>
            </a:r>
            <a:endParaRPr lang="en-US" sz="24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1219200"/>
            <a:ext cx="4403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Here, the swim() and quack() behavior is </a:t>
            </a:r>
            <a:br>
              <a:rPr lang="en-US" dirty="0" smtClean="0"/>
            </a:br>
            <a:r>
              <a:rPr lang="en-US" i="1" u="sng" dirty="0" smtClean="0"/>
              <a:t>defined</a:t>
            </a:r>
            <a:r>
              <a:rPr lang="en-US" dirty="0" smtClean="0"/>
              <a:t>, but not </a:t>
            </a:r>
            <a:r>
              <a:rPr lang="en-US" i="1" u="sng" dirty="0" smtClean="0"/>
              <a:t>implemented</a:t>
            </a:r>
            <a:r>
              <a:rPr lang="en-US" dirty="0" smtClean="0"/>
              <a:t>, in Duck…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743200"/>
            <a:ext cx="259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…instead, swim() and quack() behaviors are </a:t>
            </a:r>
            <a:r>
              <a:rPr lang="en-US" i="1" u="sng" dirty="0" smtClean="0"/>
              <a:t>implemented</a:t>
            </a:r>
            <a:r>
              <a:rPr lang="en-US" dirty="0" smtClean="0"/>
              <a:t> in a second level of abstract classes...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…and finally </a:t>
            </a:r>
            <a:r>
              <a:rPr lang="en-US" i="1" u="sng" dirty="0" smtClean="0"/>
              <a:t>inherited</a:t>
            </a:r>
            <a:r>
              <a:rPr lang="en-US" dirty="0" smtClean="0"/>
              <a:t> in concrete classes.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5635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This can also lead to messy “class explosions”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5816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488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reflections on inheritance…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sz="2000" dirty="0" smtClean="0"/>
              <a:t>Allan </a:t>
            </a:r>
            <a:r>
              <a:rPr lang="en-US" sz="2000" dirty="0" err="1" smtClean="0"/>
              <a:t>Holub</a:t>
            </a:r>
            <a:r>
              <a:rPr lang="en-US" sz="2000" dirty="0" smtClean="0"/>
              <a:t> (a noted computer technology author) once attended a Java user group meeting where </a:t>
            </a:r>
            <a:r>
              <a:rPr lang="en-US" sz="2000" b="1" dirty="0" smtClean="0"/>
              <a:t>James Gosling </a:t>
            </a:r>
            <a:r>
              <a:rPr lang="en-US" sz="2000" dirty="0" smtClean="0"/>
              <a:t>(Java's inventor) was the featured speaker. During the memorable Q&amp;A session, he asked him [Gosling]: </a:t>
            </a:r>
            <a:br>
              <a:rPr lang="en-US" sz="2000" dirty="0" smtClean="0"/>
            </a:br>
            <a:endParaRPr lang="en-US" sz="2000" dirty="0" smtClean="0"/>
          </a:p>
          <a:p>
            <a:pPr marL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Q: "If you could do Java over again, what would you change?" </a:t>
            </a:r>
          </a:p>
          <a:p>
            <a:pPr mar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Gosling: "I'd leave out classes.”</a:t>
            </a:r>
            <a:endParaRPr lang="en-US" sz="2000" dirty="0" smtClean="0"/>
          </a:p>
          <a:p>
            <a:pPr marL="0">
              <a:buNone/>
            </a:pPr>
            <a:endParaRPr lang="en-US" sz="2000" dirty="0" smtClean="0"/>
          </a:p>
          <a:p>
            <a:pPr marL="0">
              <a:buNone/>
            </a:pPr>
            <a:r>
              <a:rPr lang="en-US" sz="2000" dirty="0" smtClean="0"/>
              <a:t>After the laughter died down, he explained that the real problem wasn't classes per se, but </a:t>
            </a:r>
            <a:r>
              <a:rPr lang="en-US" sz="2000" u="sng" dirty="0" smtClean="0"/>
              <a:t>rather implementation inheritance </a:t>
            </a:r>
            <a:r>
              <a:rPr lang="en-US" sz="2000" dirty="0" smtClean="0"/>
              <a:t>(the </a:t>
            </a:r>
            <a:r>
              <a:rPr lang="en-US" sz="2000" b="1" dirty="0" smtClean="0"/>
              <a:t>extends</a:t>
            </a:r>
            <a:r>
              <a:rPr lang="en-US" sz="2000" dirty="0" smtClean="0"/>
              <a:t> relationship). </a:t>
            </a:r>
            <a:r>
              <a:rPr lang="en-US" sz="2000" u="sng" dirty="0" smtClean="0"/>
              <a:t>Interface inheritance </a:t>
            </a:r>
            <a:r>
              <a:rPr lang="en-US" sz="2000" dirty="0" smtClean="0"/>
              <a:t>(the </a:t>
            </a:r>
            <a:r>
              <a:rPr lang="en-US" sz="2000" b="1" dirty="0" smtClean="0"/>
              <a:t>implements</a:t>
            </a:r>
            <a:r>
              <a:rPr lang="en-US" sz="2000" dirty="0" smtClean="0"/>
              <a:t> relationship), Gosling explained, is preferable.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22652</TotalTime>
  <Words>450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Tahoma</vt:lpstr>
      <vt:lpstr>Times New Roman</vt:lpstr>
      <vt:lpstr>Wingdings</vt:lpstr>
      <vt:lpstr>2_Network</vt:lpstr>
      <vt:lpstr>Inheritance issues</vt:lpstr>
      <vt:lpstr>Consider a (badly written) generic Duck class</vt:lpstr>
      <vt:lpstr>Duck is an example of a class that exhibits low cohesion</vt:lpstr>
      <vt:lpstr>Refactoring to improve cohesion via use of OO Inheritance</vt:lpstr>
      <vt:lpstr>Is inheritance always a solution?</vt:lpstr>
      <vt:lpstr>What about multiple levels of abstraction?</vt:lpstr>
      <vt:lpstr>BUT: Multiple inheritance is not even allowed in Java! (FYI: it IS allowed in C++, but is EVIL)</vt:lpstr>
      <vt:lpstr>This can also lead to messy “class explosions”</vt:lpstr>
      <vt:lpstr>Some reflections on inheritance…</vt:lpstr>
      <vt:lpstr>We can use interface inheritance to address these concerns…</vt:lpstr>
      <vt:lpstr>A different approach: Isolate behaviors that vary, and encapsulate them as attributes to eliminate implementation inheritance and class explosions: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914</cp:revision>
  <cp:lastPrinted>1601-01-01T00:00:00Z</cp:lastPrinted>
  <dcterms:created xsi:type="dcterms:W3CDTF">1999-09-06T21:32:20Z</dcterms:created>
  <dcterms:modified xsi:type="dcterms:W3CDTF">2016-11-30T18:00:28Z</dcterms:modified>
</cp:coreProperties>
</file>