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3"/>
  </p:notesMasterIdLst>
  <p:handoutMasterIdLst>
    <p:handoutMasterId r:id="rId24"/>
  </p:handoutMasterIdLst>
  <p:sldIdLst>
    <p:sldId id="320" r:id="rId2"/>
    <p:sldId id="360" r:id="rId3"/>
    <p:sldId id="362" r:id="rId4"/>
    <p:sldId id="363" r:id="rId5"/>
    <p:sldId id="354" r:id="rId6"/>
    <p:sldId id="366" r:id="rId7"/>
    <p:sldId id="333" r:id="rId8"/>
    <p:sldId id="368" r:id="rId9"/>
    <p:sldId id="369" r:id="rId10"/>
    <p:sldId id="370" r:id="rId11"/>
    <p:sldId id="371" r:id="rId12"/>
    <p:sldId id="372" r:id="rId13"/>
    <p:sldId id="373" r:id="rId14"/>
    <p:sldId id="332" r:id="rId15"/>
    <p:sldId id="356" r:id="rId16"/>
    <p:sldId id="357" r:id="rId17"/>
    <p:sldId id="358" r:id="rId18"/>
    <p:sldId id="374" r:id="rId19"/>
    <p:sldId id="375" r:id="rId20"/>
    <p:sldId id="376" r:id="rId21"/>
    <p:sldId id="377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6" autoAdjust="0"/>
    <p:restoredTop sz="94689" autoAdjust="0"/>
  </p:normalViewPr>
  <p:slideViewPr>
    <p:cSldViewPr>
      <p:cViewPr varScale="1">
        <p:scale>
          <a:sx n="85" d="100"/>
          <a:sy n="85" d="100"/>
        </p:scale>
        <p:origin x="87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 December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12/2/2016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The Strategy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pic>
        <p:nvPicPr>
          <p:cNvPr id="23554" name="Picture 2" descr="http://ts1.mm.bing.net/images/thumbnail.aspx?q=1629892511292&amp;id=cb607aea4f8cba30fba8c0f37d55f8db&amp;url=http%3a%2f%2fwww.soholaunch.com%2fimages%2fStrateg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733675"/>
            <a:ext cx="3733800" cy="3267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5514975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Applying the Strategy Pattern: step 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447800"/>
            <a:ext cx="4038600" cy="4411662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000" dirty="0" smtClean="0"/>
              <a:t>Leave </a:t>
            </a:r>
            <a:r>
              <a:rPr lang="en-US" sz="2000" b="1" dirty="0" smtClean="0"/>
              <a:t>implementation</a:t>
            </a:r>
            <a:r>
              <a:rPr lang="en-US" sz="2000" dirty="0" smtClean="0"/>
              <a:t> of behavior </a:t>
            </a:r>
            <a:r>
              <a:rPr lang="en-US" sz="2000" dirty="0" smtClean="0"/>
              <a:t>that is </a:t>
            </a:r>
            <a:r>
              <a:rPr lang="en-US" sz="2000" dirty="0" smtClean="0">
                <a:solidFill>
                  <a:srgbClr val="00B050"/>
                </a:solidFill>
              </a:rPr>
              <a:t>truly shared </a:t>
            </a:r>
            <a:r>
              <a:rPr lang="en-US" sz="2000" dirty="0" smtClean="0"/>
              <a:t>in abstract </a:t>
            </a:r>
            <a:r>
              <a:rPr lang="en-US" sz="2000" dirty="0" smtClean="0"/>
              <a:t>classes (if used).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pPr>
              <a:buNone/>
            </a:pPr>
            <a:r>
              <a:rPr lang="en-US" sz="2000" dirty="0" smtClean="0"/>
              <a:t>	Isolate behavior(s) that vary and declare </a:t>
            </a:r>
            <a:r>
              <a:rPr lang="en-US" sz="2000" u="sng" dirty="0" smtClean="0"/>
              <a:t>interfaces</a:t>
            </a:r>
            <a:r>
              <a:rPr lang="en-US" sz="2000" dirty="0" smtClean="0"/>
              <a:t> that </a:t>
            </a:r>
            <a:r>
              <a:rPr lang="en-US" sz="2000" b="1" dirty="0" smtClean="0"/>
              <a:t>define</a:t>
            </a:r>
            <a:r>
              <a:rPr lang="en-US" sz="2000" dirty="0" smtClean="0"/>
              <a:t> those </a:t>
            </a:r>
            <a:r>
              <a:rPr lang="en-US" sz="2000" dirty="0" smtClean="0"/>
              <a:t>behaviors (but don’t </a:t>
            </a:r>
            <a:r>
              <a:rPr lang="en-US" sz="2000" b="1" dirty="0" smtClean="0"/>
              <a:t>implement</a:t>
            </a:r>
            <a:r>
              <a:rPr lang="en-US" sz="2000" dirty="0" smtClean="0"/>
              <a:t> them)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smtClean="0"/>
              <a:t>Implement</a:t>
            </a:r>
            <a:r>
              <a:rPr lang="en-US" sz="2000" dirty="0" smtClean="0"/>
              <a:t> the </a:t>
            </a:r>
            <a:r>
              <a:rPr lang="en-US" sz="2000" u="sng" dirty="0" smtClean="0"/>
              <a:t>behaviors</a:t>
            </a:r>
            <a:r>
              <a:rPr lang="en-US" sz="2000" dirty="0" smtClean="0"/>
              <a:t> in separate </a:t>
            </a:r>
            <a:r>
              <a:rPr lang="en-US" sz="2000" u="sng" dirty="0" smtClean="0"/>
              <a:t>concrete classes </a:t>
            </a:r>
            <a:r>
              <a:rPr lang="en-US" sz="2000" dirty="0" smtClean="0"/>
              <a:t>whose references can be passed to the Duck </a:t>
            </a:r>
            <a:r>
              <a:rPr lang="en-US" sz="2000" dirty="0" err="1" smtClean="0"/>
              <a:t>ctor</a:t>
            </a:r>
            <a:r>
              <a:rPr lang="en-US" sz="2000" dirty="0" smtClean="0"/>
              <a:t> (or via </a:t>
            </a:r>
            <a:r>
              <a:rPr lang="en-US" sz="2000" dirty="0" err="1" smtClean="0"/>
              <a:t>mutator</a:t>
            </a:r>
            <a:r>
              <a:rPr lang="en-US" sz="2000" dirty="0" smtClean="0"/>
              <a:t> methods, if you want to dynamically change the behaviors after creation)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r>
              <a:rPr lang="en-US" sz="2400" b="1" i="1" dirty="0" smtClean="0"/>
              <a:t>	</a:t>
            </a:r>
            <a:endParaRPr lang="en-US" sz="2000" dirty="0">
              <a:solidFill>
                <a:srgbClr val="9A007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Ducks with specific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9263"/>
            <a:ext cx="9144000" cy="4411662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// create some behaviors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SwimBehavior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csb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CircularSwimming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QuackBehavior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sqb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StandardQuacking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SwimBehavior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rsb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RandomFloating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// daffy has circular swimming, std quacking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Waterfowl daffy = new Duck(“daffy”,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csb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sqb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donald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has random floating, std quacking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Waterfowl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donald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new Duck(“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donald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”,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rsb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sqb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daffy.swim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donald.quack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a Duck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9263"/>
            <a:ext cx="9144000" cy="4411662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// constructor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public void Duck(String name,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SwimBehavior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QuackBehavior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qb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super(name,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qb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dirty="0" smtClean="0"/>
              <a:t>Inside a Waterfowl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562600"/>
          </a:xfrm>
        </p:spPr>
        <p:txBody>
          <a:bodyPr/>
          <a:lstStyle/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public abstract class Waterfowl {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SwimBehavior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swimBehavior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QuackBehavior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quackBehavior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private String name;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// constructor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public void Waterfowl(String name,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SwimBehavior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QuackBehavior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qb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this.name = name;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swimBehavior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quackBehavior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qb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// centralize implementation of behaviors in top-level classes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// if possible; avoid duplication of behavior in subclasses.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// Note we can make this method final to prevent subclasses from overriding it!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public void swim() { 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swimBehavior.swim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 // invoke the specific behavior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Strategy is a </a:t>
            </a:r>
            <a:r>
              <a:rPr lang="en-US" u="sng" dirty="0" smtClean="0">
                <a:solidFill>
                  <a:srgbClr val="0070C0"/>
                </a:solidFill>
              </a:rPr>
              <a:t>Behavioral Design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166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The Strategy pattern allows for selection of specific behavioral algorithms at </a:t>
            </a:r>
            <a:r>
              <a:rPr lang="en-US" u="sng" dirty="0" smtClean="0"/>
              <a:t>runtime, </a:t>
            </a:r>
            <a:r>
              <a:rPr lang="en-US" dirty="0" smtClean="0"/>
              <a:t>since the selected strategy is just an attribute of the class using the Strategy.</a:t>
            </a:r>
          </a:p>
          <a:p>
            <a:pPr lvl="1"/>
            <a:r>
              <a:rPr lang="en-US" sz="2400" dirty="0" smtClean="0"/>
              <a:t>We can select particular behavioral strategies when we constructed the Ducks</a:t>
            </a: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But since the swim() or quack() behaviors of Duck are just attributes (references) to concrete Strategy classes, </a:t>
            </a:r>
            <a:r>
              <a:rPr lang="en-US" sz="2400" i="1" dirty="0" smtClean="0">
                <a:solidFill>
                  <a:srgbClr val="00B050"/>
                </a:solidFill>
              </a:rPr>
              <a:t>we could easily change the behaviors at any time with a simple </a:t>
            </a:r>
            <a:r>
              <a:rPr lang="en-US" sz="2400" i="1" dirty="0" err="1" smtClean="0">
                <a:solidFill>
                  <a:srgbClr val="00B050"/>
                </a:solidFill>
              </a:rPr>
              <a:t>setSwimBehavior</a:t>
            </a:r>
            <a:r>
              <a:rPr lang="en-US" sz="2400" i="1" dirty="0" smtClean="0">
                <a:solidFill>
                  <a:srgbClr val="00B050"/>
                </a:solidFill>
              </a:rPr>
              <a:t>() </a:t>
            </a:r>
            <a:r>
              <a:rPr lang="en-US" sz="2400" i="1" dirty="0" err="1" smtClean="0">
                <a:solidFill>
                  <a:srgbClr val="00B050"/>
                </a:solidFill>
              </a:rPr>
              <a:t>mutator</a:t>
            </a:r>
            <a:r>
              <a:rPr lang="en-US" sz="2400" i="1" dirty="0" smtClean="0">
                <a:solidFill>
                  <a:srgbClr val="00B050"/>
                </a:solidFill>
              </a:rPr>
              <a:t> method!</a:t>
            </a:r>
          </a:p>
          <a:p>
            <a:endParaRPr lang="en-US" u="sng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Strategy pattern favors Encapsulation over Extension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is, rather than changing the behavior implemented within a derived class by </a:t>
            </a:r>
            <a:r>
              <a:rPr lang="en-US" b="1" i="1" dirty="0" smtClean="0"/>
              <a:t>extending</a:t>
            </a:r>
            <a:r>
              <a:rPr lang="en-US" dirty="0" smtClean="0"/>
              <a:t> from a parent/base class, we </a:t>
            </a:r>
            <a:r>
              <a:rPr lang="en-US" b="1" i="1" dirty="0" smtClean="0"/>
              <a:t>encapsulate</a:t>
            </a:r>
            <a:r>
              <a:rPr lang="en-US" dirty="0" smtClean="0"/>
              <a:t> behaviors into a class as instance attributes, which can be varied.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 Strategy pattern lets us </a:t>
            </a:r>
            <a:r>
              <a:rPr lang="en-US" i="1" dirty="0" smtClean="0">
                <a:solidFill>
                  <a:srgbClr val="0070C0"/>
                </a:solidFill>
              </a:rPr>
              <a:t>vary</a:t>
            </a:r>
            <a:r>
              <a:rPr lang="en-US" dirty="0" smtClean="0">
                <a:solidFill>
                  <a:srgbClr val="0070C0"/>
                </a:solidFill>
              </a:rPr>
              <a:t> and </a:t>
            </a:r>
            <a:r>
              <a:rPr lang="en-US" i="1" dirty="0" smtClean="0">
                <a:solidFill>
                  <a:srgbClr val="0070C0"/>
                </a:solidFill>
              </a:rPr>
              <a:t>change</a:t>
            </a:r>
            <a:r>
              <a:rPr lang="en-US" dirty="0" smtClean="0">
                <a:solidFill>
                  <a:srgbClr val="0070C0"/>
                </a:solidFill>
              </a:rPr>
              <a:t> behavioral algorithms independently of the clients that use the behaviors.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423863"/>
            <a:ext cx="7543800" cy="1295400"/>
          </a:xfrm>
        </p:spPr>
        <p:txBody>
          <a:bodyPr/>
          <a:lstStyle/>
          <a:p>
            <a:r>
              <a:rPr lang="en-US" sz="3600" dirty="0" smtClean="0"/>
              <a:t>A good Design Pattern also addresses a larger conceptual issue: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7239000" cy="44116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To make a program easy to maintain, we always want to strive for</a:t>
            </a:r>
            <a:br>
              <a:rPr lang="en-US" dirty="0" smtClean="0"/>
            </a:br>
            <a:endParaRPr lang="en-US" dirty="0" smtClean="0"/>
          </a:p>
          <a:p>
            <a:pPr marL="857250" lvl="1" indent="-514350">
              <a:buFont typeface="Arial" charset="0"/>
              <a:buAutoNum type="arabicPeriod"/>
            </a:pPr>
            <a:r>
              <a:rPr lang="en-US" b="1" dirty="0" smtClean="0"/>
              <a:t>Higher </a:t>
            </a:r>
            <a:r>
              <a:rPr lang="en-US" b="1" dirty="0" smtClean="0"/>
              <a:t>cohesion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857250" lvl="1" indent="-514350">
              <a:buFont typeface="Arial" charset="0"/>
              <a:buAutoNum type="arabicPeriod"/>
            </a:pPr>
            <a:r>
              <a:rPr lang="en-US" b="1" dirty="0" smtClean="0"/>
              <a:t>Lower </a:t>
            </a:r>
            <a:r>
              <a:rPr lang="en-US" b="1" dirty="0" smtClean="0"/>
              <a:t>coupling</a:t>
            </a: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SE-2811</a:t>
            </a:r>
          </a:p>
          <a:p>
            <a:r>
              <a:rPr lang="en-US" altLang="en-US" smtClean="0"/>
              <a:t>Dr. Mark L. Hornick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6BE9E9-6612-4D0E-A896-99809F11FA0F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pic>
        <p:nvPicPr>
          <p:cNvPr id="18438" name="Picture 2" descr="C:\Documents and Settings\hornick\Local Settings\Temporary Internet Files\Content.IE5\PFYR14UO\MCj029093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667000"/>
            <a:ext cx="1019175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3" descr="C:\Documents and Settings\hornick\Local Settings\Temporary Internet Files\Content.IE5\8GV4S627\MCj033112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030788"/>
            <a:ext cx="18161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3" descr="C:\Documents and Settings\hornick\Local Settings\Temporary Internet Files\Content.IE5\8GV4S627\MCj033112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9848828">
            <a:off x="4038600" y="5030788"/>
            <a:ext cx="18161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Coupling: How closely two or more classes are related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	Does changing code in one class require changes in another class??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If “yes”, then it has high coupling (bad)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Changing swim or quack behaviors does not require changes to the Duck class (lower coupling)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SE-2811</a:t>
            </a:r>
          </a:p>
          <a:p>
            <a:r>
              <a:rPr lang="en-US" altLang="en-US" smtClean="0"/>
              <a:t>Dr. Mark L. Hornick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82F94B-CE4A-4E41-8CBA-9FA405F69EC1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543800" cy="1295400"/>
          </a:xfrm>
        </p:spPr>
        <p:txBody>
          <a:bodyPr/>
          <a:lstStyle/>
          <a:p>
            <a:r>
              <a:rPr lang="en-US" dirty="0" smtClean="0"/>
              <a:t>Other design principles benefitting from the Strategy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399"/>
            <a:ext cx="8229600" cy="3692525"/>
          </a:xfrm>
        </p:spPr>
        <p:txBody>
          <a:bodyPr/>
          <a:lstStyle/>
          <a:p>
            <a:r>
              <a:rPr lang="en-US" sz="2400" dirty="0" smtClean="0"/>
              <a:t>Decreases </a:t>
            </a:r>
            <a:r>
              <a:rPr lang="en-US" sz="2400" u="sng" dirty="0" smtClean="0"/>
              <a:t>coupling</a:t>
            </a:r>
            <a:r>
              <a:rPr lang="en-US" sz="2400" dirty="0" smtClean="0"/>
              <a:t>, increases </a:t>
            </a:r>
            <a:r>
              <a:rPr lang="en-US" sz="2400" u="sng" dirty="0" smtClean="0"/>
              <a:t>cohesion</a:t>
            </a:r>
          </a:p>
          <a:p>
            <a:pPr lvl="1"/>
            <a:r>
              <a:rPr lang="en-US" sz="2000" i="1" dirty="0" smtClean="0"/>
              <a:t>The behavior of the Duck is not as tightly coupled to the Duck – behaviors are implemented separately. There is still </a:t>
            </a:r>
            <a:r>
              <a:rPr lang="en-US" sz="2000" b="1" i="1" dirty="0" smtClean="0"/>
              <a:t>Data Coupling</a:t>
            </a:r>
            <a:r>
              <a:rPr lang="en-US" sz="2000" i="1" dirty="0" smtClean="0"/>
              <a:t>, but we can live with that.</a:t>
            </a:r>
          </a:p>
          <a:p>
            <a:pPr lvl="1"/>
            <a:r>
              <a:rPr lang="en-US" sz="2000" i="1" dirty="0" smtClean="0"/>
              <a:t>Like many other Design Patterns, the Strategy pattern allows us to </a:t>
            </a:r>
            <a:r>
              <a:rPr lang="en-US" sz="2000" i="1" u="sng" dirty="0" smtClean="0"/>
              <a:t>vary a part of the system </a:t>
            </a:r>
            <a:r>
              <a:rPr lang="en-US" sz="2000" i="1" dirty="0" smtClean="0"/>
              <a:t>(swim and quack behavior) independently of other </a:t>
            </a:r>
            <a:r>
              <a:rPr lang="en-US" sz="2000" i="1" dirty="0" smtClean="0"/>
              <a:t>parts</a:t>
            </a:r>
          </a:p>
          <a:p>
            <a:pPr lvl="1"/>
            <a:r>
              <a:rPr lang="en-US" sz="2000" b="1" i="1" dirty="0" smtClean="0"/>
              <a:t>Cohesion</a:t>
            </a:r>
            <a:r>
              <a:rPr lang="en-US" sz="2000" i="1" dirty="0" smtClean="0"/>
              <a:t> is increased, as each concrete behavior implements only a specific behavior, rather than multiple behaviors (think: fewer if-statements and parameters)</a:t>
            </a:r>
            <a:endParaRPr lang="en-US" sz="2000" i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good design principles we 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86800" cy="4411662"/>
          </a:xfrm>
        </p:spPr>
        <p:txBody>
          <a:bodyPr/>
          <a:lstStyle/>
          <a:p>
            <a:r>
              <a:rPr lang="en-US" dirty="0" smtClean="0"/>
              <a:t>Code to the highest level of abstraction that is possible in a given context:</a:t>
            </a:r>
          </a:p>
          <a:p>
            <a:pPr marL="915987" lvl="1" indent="-571500">
              <a:buFont typeface="+mj-lt"/>
              <a:buAutoNum type="romanLcPeriod"/>
            </a:pPr>
            <a:r>
              <a:rPr lang="en-US" dirty="0" err="1" smtClean="0">
                <a:solidFill>
                  <a:srgbClr val="FF0000"/>
                </a:solidFill>
              </a:rPr>
              <a:t>ArrayList</a:t>
            </a:r>
            <a:r>
              <a:rPr lang="en-US" dirty="0" smtClean="0">
                <a:solidFill>
                  <a:srgbClr val="FF0000"/>
                </a:solidFill>
              </a:rPr>
              <a:t>&lt;Thing&gt; = new </a:t>
            </a:r>
            <a:r>
              <a:rPr lang="en-US" dirty="0" err="1" smtClean="0">
                <a:solidFill>
                  <a:srgbClr val="FF0000"/>
                </a:solidFill>
              </a:rPr>
              <a:t>ArrayList</a:t>
            </a:r>
            <a:r>
              <a:rPr lang="en-US" dirty="0" smtClean="0">
                <a:solidFill>
                  <a:srgbClr val="FF0000"/>
                </a:solidFill>
              </a:rPr>
              <a:t>&lt;Thing&gt; // bad</a:t>
            </a:r>
          </a:p>
          <a:p>
            <a:pPr marL="915987" lvl="1" indent="-571500">
              <a:buFont typeface="+mj-lt"/>
              <a:buAutoNum type="romanLcPeriod"/>
            </a:pPr>
            <a:r>
              <a:rPr lang="en-US" dirty="0" smtClean="0">
                <a:solidFill>
                  <a:srgbClr val="0070C0"/>
                </a:solidFill>
              </a:rPr>
              <a:t>List&lt;Thing&gt; = new </a:t>
            </a:r>
            <a:r>
              <a:rPr lang="en-US" dirty="0" err="1" smtClean="0">
                <a:solidFill>
                  <a:srgbClr val="0070C0"/>
                </a:solidFill>
              </a:rPr>
              <a:t>ArrayList</a:t>
            </a:r>
            <a:r>
              <a:rPr lang="en-US" dirty="0" smtClean="0">
                <a:solidFill>
                  <a:srgbClr val="0070C0"/>
                </a:solidFill>
              </a:rPr>
              <a:t>&lt;Thing&gt; // good</a:t>
            </a:r>
          </a:p>
          <a:p>
            <a:pPr marL="915987" lvl="1" indent="-571500">
              <a:buFont typeface="+mj-lt"/>
              <a:buAutoNum type="romanLcPeriod"/>
            </a:pPr>
            <a:r>
              <a:rPr lang="en-US" dirty="0" smtClean="0">
                <a:solidFill>
                  <a:srgbClr val="00B050"/>
                </a:solidFill>
              </a:rPr>
              <a:t>Collection&lt;Thing&gt; = new </a:t>
            </a:r>
            <a:r>
              <a:rPr lang="en-US" dirty="0" err="1" smtClean="0">
                <a:solidFill>
                  <a:srgbClr val="00B050"/>
                </a:solidFill>
              </a:rPr>
              <a:t>ArrayList</a:t>
            </a:r>
            <a:r>
              <a:rPr lang="en-US" dirty="0" smtClean="0">
                <a:solidFill>
                  <a:srgbClr val="00B050"/>
                </a:solidFill>
              </a:rPr>
              <a:t>&lt;Thing&gt; // better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828800"/>
            <a:ext cx="35052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What problems are we trying to avoid?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1"/>
            <a:ext cx="476046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good design principles we 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759325"/>
          </a:xfrm>
        </p:spPr>
        <p:txBody>
          <a:bodyPr/>
          <a:lstStyle/>
          <a:p>
            <a:r>
              <a:rPr lang="en-US" dirty="0" smtClean="0"/>
              <a:t>Code to most restrictive level of access modification that is possible in a given context:</a:t>
            </a:r>
          </a:p>
          <a:p>
            <a:pPr marL="915987" lvl="1" indent="-571500">
              <a:buFont typeface="+mj-lt"/>
              <a:buAutoNum type="romanLcPeriod"/>
            </a:pPr>
            <a:r>
              <a:rPr lang="en-US" dirty="0" smtClean="0">
                <a:solidFill>
                  <a:srgbClr val="FF0000"/>
                </a:solidFill>
              </a:rPr>
              <a:t>Use </a:t>
            </a:r>
            <a:r>
              <a:rPr lang="en-US" i="1" dirty="0" smtClean="0">
                <a:solidFill>
                  <a:srgbClr val="FF0000"/>
                </a:solidFill>
              </a:rPr>
              <a:t>public</a:t>
            </a:r>
            <a:r>
              <a:rPr lang="en-US" dirty="0" smtClean="0">
                <a:solidFill>
                  <a:srgbClr val="FF0000"/>
                </a:solidFill>
              </a:rPr>
              <a:t> for constants and methods; never for attributes. On methods: only on those you want to support for public consumption</a:t>
            </a:r>
          </a:p>
          <a:p>
            <a:pPr marL="915987" lvl="1" indent="-571500">
              <a:buFont typeface="+mj-lt"/>
              <a:buAutoNum type="romanLcPeriod"/>
            </a:pPr>
            <a:r>
              <a:rPr lang="en-US" dirty="0" smtClean="0">
                <a:solidFill>
                  <a:srgbClr val="0070C0"/>
                </a:solidFill>
              </a:rPr>
              <a:t>Use /*package*/ if cooperating classes in the same package need access to attributes or special methods</a:t>
            </a:r>
          </a:p>
          <a:p>
            <a:pPr marL="915987" lvl="1" indent="-571500">
              <a:buFont typeface="+mj-lt"/>
              <a:buAutoNum type="romanLcPeriod"/>
            </a:pPr>
            <a:r>
              <a:rPr lang="en-US" dirty="0" smtClean="0">
                <a:solidFill>
                  <a:srgbClr val="002060"/>
                </a:solidFill>
              </a:rPr>
              <a:t>Use </a:t>
            </a:r>
            <a:r>
              <a:rPr lang="en-US" i="1" dirty="0" smtClean="0">
                <a:solidFill>
                  <a:srgbClr val="002060"/>
                </a:solidFill>
              </a:rPr>
              <a:t>protected</a:t>
            </a:r>
            <a:r>
              <a:rPr lang="en-US" dirty="0" smtClean="0">
                <a:solidFill>
                  <a:srgbClr val="002060"/>
                </a:solidFill>
              </a:rPr>
              <a:t> to allow </a:t>
            </a:r>
            <a:r>
              <a:rPr lang="en-US" u="sng" dirty="0" smtClean="0">
                <a:solidFill>
                  <a:srgbClr val="002060"/>
                </a:solidFill>
              </a:rPr>
              <a:t>derived</a:t>
            </a:r>
            <a:r>
              <a:rPr lang="en-US" dirty="0" smtClean="0">
                <a:solidFill>
                  <a:srgbClr val="002060"/>
                </a:solidFill>
              </a:rPr>
              <a:t> classes in </a:t>
            </a:r>
            <a:r>
              <a:rPr lang="en-US" u="sng" dirty="0" smtClean="0">
                <a:solidFill>
                  <a:srgbClr val="002060"/>
                </a:solidFill>
              </a:rPr>
              <a:t>any</a:t>
            </a:r>
            <a:r>
              <a:rPr lang="en-US" dirty="0" smtClean="0">
                <a:solidFill>
                  <a:srgbClr val="002060"/>
                </a:solidFill>
              </a:rPr>
              <a:t> package access to members</a:t>
            </a:r>
          </a:p>
          <a:p>
            <a:pPr marL="915987" lvl="1" indent="-571500">
              <a:buFont typeface="+mj-lt"/>
              <a:buAutoNum type="romanLcPeriod"/>
            </a:pPr>
            <a:r>
              <a:rPr lang="en-US" dirty="0" smtClean="0">
                <a:solidFill>
                  <a:srgbClr val="00B050"/>
                </a:solidFill>
              </a:rPr>
              <a:t>Use </a:t>
            </a:r>
            <a:r>
              <a:rPr lang="en-US" i="1" dirty="0" smtClean="0">
                <a:solidFill>
                  <a:srgbClr val="00B050"/>
                </a:solidFill>
              </a:rPr>
              <a:t>private</a:t>
            </a:r>
            <a:r>
              <a:rPr lang="en-US" dirty="0" smtClean="0">
                <a:solidFill>
                  <a:srgbClr val="00B050"/>
                </a:solidFill>
              </a:rPr>
              <a:t> to completely guard members from view outside the defining class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there disadvantages?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Yes: the implementation of the Strategy Pattern is somewhat more sophisticated than using simple inheritance </a:t>
            </a:r>
          </a:p>
          <a:p>
            <a:pPr lvl="1"/>
            <a:r>
              <a:rPr lang="en-US" dirty="0" smtClean="0"/>
              <a:t>All design patterns usually exhibit this type of tradeoff.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143000"/>
            <a:ext cx="3505200" cy="571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What problems are we trying to avoid?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Class explosions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Code duplication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Tight Coupling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Poor Cohesion</a:t>
            </a:r>
            <a:br>
              <a:rPr lang="en-US" sz="2000" dirty="0" smtClean="0">
                <a:solidFill>
                  <a:srgbClr val="FF0000"/>
                </a:solidFill>
              </a:rPr>
            </a:b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800" dirty="0" smtClean="0"/>
              <a:t>What do we want to achieve?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1"/>
            <a:ext cx="476046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143000"/>
            <a:ext cx="3505200" cy="571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What problems are we trying to avoid?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Class explosions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Code duplication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Tight Coupling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Poor Cohesion</a:t>
            </a:r>
            <a:br>
              <a:rPr lang="en-US" sz="2000" dirty="0" smtClean="0">
                <a:solidFill>
                  <a:srgbClr val="FF0000"/>
                </a:solidFill>
              </a:rPr>
            </a:b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800" dirty="0" smtClean="0"/>
              <a:t>What do we want to achieve?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Modifiable behaviors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Ease of maintenance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Higher </a:t>
            </a:r>
            <a:r>
              <a:rPr lang="en-US" sz="2000" dirty="0" smtClean="0">
                <a:solidFill>
                  <a:srgbClr val="00B050"/>
                </a:solidFill>
              </a:rPr>
              <a:t>cohesion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Looser </a:t>
            </a:r>
            <a:r>
              <a:rPr lang="en-US" sz="2000" dirty="0" smtClean="0">
                <a:solidFill>
                  <a:srgbClr val="00B050"/>
                </a:solidFill>
              </a:rPr>
              <a:t>coupling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r</a:t>
            </a: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1"/>
            <a:ext cx="476046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563562"/>
          </a:xfrm>
        </p:spPr>
        <p:txBody>
          <a:bodyPr/>
          <a:lstStyle/>
          <a:p>
            <a:r>
              <a:rPr lang="en-US" sz="2400" dirty="0" smtClean="0"/>
              <a:t>A different approach: Isolate behaviors that vary, and encapsulate them as </a:t>
            </a:r>
            <a:r>
              <a:rPr lang="en-US" sz="2400" u="sng" dirty="0" smtClean="0"/>
              <a:t>attributes</a:t>
            </a:r>
            <a:r>
              <a:rPr lang="en-US" sz="2400" dirty="0" smtClean="0"/>
              <a:t> to eliminate implementation inheritance and class explosions: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488668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SimUDuck</a:t>
            </a:r>
            <a:r>
              <a:rPr lang="en-US" dirty="0" smtClean="0"/>
              <a:t> v5</a:t>
            </a:r>
            <a:endParaRPr 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447800"/>
            <a:ext cx="5514975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Consider </a:t>
            </a:r>
            <a:br>
              <a:rPr lang="en-US" sz="3600" dirty="0" smtClean="0"/>
            </a:br>
            <a:r>
              <a:rPr lang="en-US" sz="3600" dirty="0" err="1" smtClean="0"/>
              <a:t>Collections.sort</a:t>
            </a:r>
            <a:r>
              <a:rPr lang="en-US" sz="3600" dirty="0" smtClean="0"/>
              <a:t>(list, comparator)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1719263"/>
            <a:ext cx="3657600" cy="4411662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	This version of </a:t>
            </a:r>
            <a:r>
              <a:rPr lang="en-US" sz="1600" dirty="0" err="1" smtClean="0"/>
              <a:t>Collections.sort</a:t>
            </a:r>
            <a:r>
              <a:rPr lang="en-US" sz="1600" dirty="0" smtClean="0"/>
              <a:t> implements a 2nd argument which is a </a:t>
            </a:r>
            <a:r>
              <a:rPr lang="en-US" sz="1600" i="1" u="sng" dirty="0" smtClean="0"/>
              <a:t>reference to a concrete class</a:t>
            </a:r>
            <a:r>
              <a:rPr lang="en-US" sz="1600" dirty="0" smtClean="0"/>
              <a:t> that implements the </a:t>
            </a:r>
            <a:r>
              <a:rPr lang="en-US" sz="1600" b="1" dirty="0" smtClean="0"/>
              <a:t>Comparator</a:t>
            </a:r>
            <a:r>
              <a:rPr lang="en-US" sz="1600" dirty="0" smtClean="0"/>
              <a:t> </a:t>
            </a:r>
            <a:r>
              <a:rPr lang="en-US" sz="1600" u="sng" dirty="0" smtClean="0"/>
              <a:t>interface</a:t>
            </a:r>
            <a:r>
              <a:rPr lang="en-US" sz="1600" dirty="0" smtClean="0"/>
              <a:t>, and thus the behavior of the compare() method.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Depending on the strategy of the compare() method in the  concrete class, different sorting will be used by </a:t>
            </a:r>
            <a:r>
              <a:rPr lang="en-US" sz="1600" dirty="0" err="1" smtClean="0">
                <a:solidFill>
                  <a:srgbClr val="0070C0"/>
                </a:solidFill>
              </a:rPr>
              <a:t>Collections.sort</a:t>
            </a:r>
            <a:r>
              <a:rPr lang="en-US" sz="1600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solidFill>
                  <a:srgbClr val="9A0075"/>
                </a:solidFill>
              </a:rPr>
              <a:t>	The comparison strategy is </a:t>
            </a:r>
            <a:r>
              <a:rPr lang="en-US" sz="1600" u="sng" dirty="0" smtClean="0">
                <a:solidFill>
                  <a:srgbClr val="9A0075"/>
                </a:solidFill>
              </a:rPr>
              <a:t>decoupled</a:t>
            </a:r>
            <a:r>
              <a:rPr lang="en-US" sz="1600" dirty="0" smtClean="0">
                <a:solidFill>
                  <a:srgbClr val="9A0075"/>
                </a:solidFill>
              </a:rPr>
              <a:t> from the </a:t>
            </a:r>
            <a:r>
              <a:rPr lang="en-US" sz="1600" dirty="0" err="1" smtClean="0">
                <a:solidFill>
                  <a:srgbClr val="9A0075"/>
                </a:solidFill>
              </a:rPr>
              <a:t>Collections.sort</a:t>
            </a:r>
            <a:r>
              <a:rPr lang="en-US" sz="1600" dirty="0" smtClean="0">
                <a:solidFill>
                  <a:srgbClr val="9A0075"/>
                </a:solidFill>
              </a:rPr>
              <a:t> method itself.</a:t>
            </a:r>
            <a:endParaRPr lang="en-US" sz="1600" dirty="0">
              <a:solidFill>
                <a:srgbClr val="9A007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553389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09800"/>
            <a:ext cx="5410200" cy="3066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Strategy Design Pattern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its general form: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5181600"/>
            <a:ext cx="5968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9A0075"/>
                </a:solidFill>
              </a:rPr>
              <a:t>ConcreteStrategy</a:t>
            </a:r>
            <a:r>
              <a:rPr lang="en-US" dirty="0" smtClean="0">
                <a:solidFill>
                  <a:srgbClr val="9A0075"/>
                </a:solidFill>
              </a:rPr>
              <a:t> classes implement specific behaviors</a:t>
            </a:r>
            <a:endParaRPr lang="en-US" dirty="0">
              <a:solidFill>
                <a:srgbClr val="9A007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524000"/>
            <a:ext cx="5583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b="1" dirty="0" smtClean="0">
                <a:solidFill>
                  <a:srgbClr val="0070C0"/>
                </a:solidFill>
              </a:rPr>
              <a:t>Context</a:t>
            </a:r>
            <a:r>
              <a:rPr lang="en-US" dirty="0" smtClean="0">
                <a:solidFill>
                  <a:srgbClr val="0070C0"/>
                </a:solidFill>
              </a:rPr>
              <a:t> is the class that encapsulates and uses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a specific behavior, or Strategy.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2438400"/>
            <a:ext cx="2813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 </a:t>
            </a:r>
            <a:r>
              <a:rPr lang="en-US" b="1" dirty="0" smtClean="0">
                <a:solidFill>
                  <a:srgbClr val="00B050"/>
                </a:solidFill>
              </a:rPr>
              <a:t>Strategy</a:t>
            </a:r>
            <a:r>
              <a:rPr lang="en-US" dirty="0" smtClean="0">
                <a:solidFill>
                  <a:srgbClr val="00B050"/>
                </a:solidFill>
              </a:rPr>
              <a:t> is an interface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that defines a behavior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494347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Applying the Strategy Pattern: step 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447800"/>
            <a:ext cx="4038600" cy="4411662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	The Strategy Pattern is a </a:t>
            </a:r>
            <a:r>
              <a:rPr lang="en-US" sz="2400" b="1" u="sng" dirty="0" smtClean="0"/>
              <a:t>behavioral pattern </a:t>
            </a:r>
            <a:r>
              <a:rPr lang="en-US" sz="2400" dirty="0" smtClean="0"/>
              <a:t>usually considered and applied at design-time.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Premise: Your application requires similar objects whose behavior varies.</a:t>
            </a:r>
          </a:p>
          <a:p>
            <a:pPr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r>
              <a:rPr lang="en-US" sz="2400" b="1" i="1" dirty="0" smtClean="0"/>
              <a:t>	</a:t>
            </a:r>
            <a:endParaRPr lang="en-US" sz="2000" dirty="0">
              <a:solidFill>
                <a:srgbClr val="9A007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494347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Applying the Strategy Pattern: step 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447800"/>
            <a:ext cx="4038600" cy="4411662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As a designer, you watch for inheritance patterns that result in excessive </a:t>
            </a:r>
            <a:r>
              <a:rPr lang="en-US" sz="2400" dirty="0" smtClean="0">
                <a:solidFill>
                  <a:srgbClr val="0070C0"/>
                </a:solidFill>
              </a:rPr>
              <a:t>behavior overrides </a:t>
            </a:r>
            <a:r>
              <a:rPr lang="en-US" sz="2400" dirty="0" smtClean="0"/>
              <a:t>and/or </a:t>
            </a:r>
            <a:r>
              <a:rPr lang="en-US" sz="2400" dirty="0" smtClean="0">
                <a:solidFill>
                  <a:srgbClr val="9A0075"/>
                </a:solidFill>
              </a:rPr>
              <a:t>code duplication </a:t>
            </a:r>
            <a:r>
              <a:rPr lang="en-US" sz="2400" dirty="0" smtClean="0"/>
              <a:t>among classes.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r>
              <a:rPr lang="en-US" sz="2400" b="1" i="1" dirty="0" smtClean="0"/>
              <a:t>	</a:t>
            </a:r>
            <a:endParaRPr lang="en-US" sz="2000" dirty="0">
              <a:solidFill>
                <a:srgbClr val="9A007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2590800" y="5562600"/>
            <a:ext cx="1752600" cy="304800"/>
          </a:xfrm>
          <a:prstGeom prst="rect">
            <a:avLst/>
          </a:prstGeom>
          <a:solidFill>
            <a:srgbClr val="9A0075">
              <a:alpha val="17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524000" y="2971800"/>
            <a:ext cx="2209800" cy="304800"/>
          </a:xfrm>
          <a:prstGeom prst="rect">
            <a:avLst/>
          </a:prstGeom>
          <a:solidFill>
            <a:srgbClr val="FF0000">
              <a:alpha val="17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352800" y="4419600"/>
            <a:ext cx="1752600" cy="152400"/>
          </a:xfrm>
          <a:prstGeom prst="rect">
            <a:avLst/>
          </a:prstGeom>
          <a:solidFill>
            <a:srgbClr val="9A0075">
              <a:alpha val="17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0" y="4267200"/>
            <a:ext cx="1524000" cy="152400"/>
          </a:xfrm>
          <a:prstGeom prst="rect">
            <a:avLst/>
          </a:prstGeom>
          <a:solidFill>
            <a:srgbClr val="00B0F0">
              <a:alpha val="17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352800" y="4267200"/>
            <a:ext cx="1524000" cy="152400"/>
          </a:xfrm>
          <a:prstGeom prst="rect">
            <a:avLst/>
          </a:prstGeom>
          <a:solidFill>
            <a:srgbClr val="00B0F0">
              <a:alpha val="17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2819400"/>
            <a:ext cx="2057400" cy="152400"/>
          </a:xfrm>
          <a:prstGeom prst="rect">
            <a:avLst/>
          </a:prstGeom>
          <a:solidFill>
            <a:srgbClr val="00B050">
              <a:alpha val="17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28370</TotalTime>
  <Words>657</Words>
  <Application>Microsoft Office PowerPoint</Application>
  <PresentationFormat>On-screen Show (4:3)</PresentationFormat>
  <Paragraphs>169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Courier New</vt:lpstr>
      <vt:lpstr>Tahoma</vt:lpstr>
      <vt:lpstr>Times New Roman</vt:lpstr>
      <vt:lpstr>Wingdings</vt:lpstr>
      <vt:lpstr>2_Network</vt:lpstr>
      <vt:lpstr>The Strategy Pattern</vt:lpstr>
      <vt:lpstr>Review</vt:lpstr>
      <vt:lpstr>Review</vt:lpstr>
      <vt:lpstr>Review</vt:lpstr>
      <vt:lpstr>A different approach: Isolate behaviors that vary, and encapsulate them as attributes to eliminate implementation inheritance and class explosions:</vt:lpstr>
      <vt:lpstr>Consider  Collections.sort(list, comparator)</vt:lpstr>
      <vt:lpstr>The Strategy Design Pattern in its general form:</vt:lpstr>
      <vt:lpstr>Applying the Strategy Pattern: step 1</vt:lpstr>
      <vt:lpstr>Applying the Strategy Pattern: step 2</vt:lpstr>
      <vt:lpstr>Applying the Strategy Pattern: step 3</vt:lpstr>
      <vt:lpstr>Creating Ducks with specific behaviors</vt:lpstr>
      <vt:lpstr>Inside a Duck class</vt:lpstr>
      <vt:lpstr>Inside a Waterfowl class</vt:lpstr>
      <vt:lpstr>Strategy is a Behavioral Design Pattern</vt:lpstr>
      <vt:lpstr>The Strategy pattern favors Encapsulation over Extension</vt:lpstr>
      <vt:lpstr>A good Design Pattern also addresses a larger conceptual issue:</vt:lpstr>
      <vt:lpstr>Coupling: How closely two or more classes are related</vt:lpstr>
      <vt:lpstr>Other design principles benefitting from the Strategy Pattern</vt:lpstr>
      <vt:lpstr>Other good design principles we visited</vt:lpstr>
      <vt:lpstr>Other good design principles we visited</vt:lpstr>
      <vt:lpstr>Are there disadvantages?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Hornick, Dr. Mark</cp:lastModifiedBy>
  <cp:revision>924</cp:revision>
  <cp:lastPrinted>1601-01-01T00:00:00Z</cp:lastPrinted>
  <dcterms:created xsi:type="dcterms:W3CDTF">1999-09-06T21:32:20Z</dcterms:created>
  <dcterms:modified xsi:type="dcterms:W3CDTF">2016-12-02T16:43:56Z</dcterms:modified>
</cp:coreProperties>
</file>