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35" r:id="rId2"/>
    <p:sldId id="320" r:id="rId3"/>
    <p:sldId id="321" r:id="rId4"/>
    <p:sldId id="331" r:id="rId5"/>
    <p:sldId id="322" r:id="rId6"/>
    <p:sldId id="323" r:id="rId7"/>
    <p:sldId id="324" r:id="rId8"/>
    <p:sldId id="333" r:id="rId9"/>
    <p:sldId id="325" r:id="rId10"/>
    <p:sldId id="326" r:id="rId11"/>
    <p:sldId id="327" r:id="rId12"/>
    <p:sldId id="328" r:id="rId13"/>
    <p:sldId id="332" r:id="rId14"/>
    <p:sldId id="334" r:id="rId15"/>
    <p:sldId id="329" r:id="rId16"/>
    <p:sldId id="330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AC"/>
    <a:srgbClr val="9A0075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82" d="100"/>
          <a:sy n="82" d="100"/>
        </p:scale>
        <p:origin x="10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yDocs\Documents\MSOE\Courses\se2811%20Patterns\Hornick_Spring2012_SE2811_grade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SE2811 Midterm</a:t>
            </a:r>
            <a:r>
              <a:rPr lang="en-US" baseline="0"/>
              <a:t> Scores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Exam Scores</c:v>
          </c:tx>
          <c:invertIfNegative val="0"/>
          <c:val>
            <c:numRef>
              <c:f>Grades!$BD$59:$BD$98</c:f>
              <c:numCache>
                <c:formatCode>General</c:formatCode>
                <c:ptCount val="40"/>
                <c:pt idx="0">
                  <c:v>38</c:v>
                </c:pt>
                <c:pt idx="1">
                  <c:v>46</c:v>
                </c:pt>
                <c:pt idx="2">
                  <c:v>60</c:v>
                </c:pt>
                <c:pt idx="3">
                  <c:v>61</c:v>
                </c:pt>
                <c:pt idx="4">
                  <c:v>64</c:v>
                </c:pt>
                <c:pt idx="5">
                  <c:v>66</c:v>
                </c:pt>
                <c:pt idx="6">
                  <c:v>66</c:v>
                </c:pt>
                <c:pt idx="7">
                  <c:v>68</c:v>
                </c:pt>
                <c:pt idx="8">
                  <c:v>68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71</c:v>
                </c:pt>
                <c:pt idx="13">
                  <c:v>73</c:v>
                </c:pt>
                <c:pt idx="14">
                  <c:v>73</c:v>
                </c:pt>
                <c:pt idx="15">
                  <c:v>73</c:v>
                </c:pt>
                <c:pt idx="16">
                  <c:v>74</c:v>
                </c:pt>
                <c:pt idx="17">
                  <c:v>75</c:v>
                </c:pt>
                <c:pt idx="18">
                  <c:v>76</c:v>
                </c:pt>
                <c:pt idx="19">
                  <c:v>76</c:v>
                </c:pt>
                <c:pt idx="20">
                  <c:v>77</c:v>
                </c:pt>
                <c:pt idx="21">
                  <c:v>77</c:v>
                </c:pt>
                <c:pt idx="22">
                  <c:v>77</c:v>
                </c:pt>
                <c:pt idx="23">
                  <c:v>77</c:v>
                </c:pt>
                <c:pt idx="24">
                  <c:v>79</c:v>
                </c:pt>
                <c:pt idx="25">
                  <c:v>80</c:v>
                </c:pt>
                <c:pt idx="26">
                  <c:v>80</c:v>
                </c:pt>
                <c:pt idx="27">
                  <c:v>81</c:v>
                </c:pt>
                <c:pt idx="28">
                  <c:v>81</c:v>
                </c:pt>
                <c:pt idx="29">
                  <c:v>85</c:v>
                </c:pt>
                <c:pt idx="30">
                  <c:v>87</c:v>
                </c:pt>
                <c:pt idx="31">
                  <c:v>87</c:v>
                </c:pt>
                <c:pt idx="32">
                  <c:v>88</c:v>
                </c:pt>
                <c:pt idx="33">
                  <c:v>88</c:v>
                </c:pt>
                <c:pt idx="34">
                  <c:v>89</c:v>
                </c:pt>
                <c:pt idx="35">
                  <c:v>89</c:v>
                </c:pt>
                <c:pt idx="36">
                  <c:v>90</c:v>
                </c:pt>
                <c:pt idx="37">
                  <c:v>90</c:v>
                </c:pt>
                <c:pt idx="38">
                  <c:v>93</c:v>
                </c:pt>
                <c:pt idx="39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D8-49D8-AAB5-A52766FE7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7"/>
        <c:axId val="85318272"/>
        <c:axId val="102531456"/>
      </c:barChart>
      <c:catAx>
        <c:axId val="8531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2531456"/>
        <c:crosses val="autoZero"/>
        <c:auto val="1"/>
        <c:lblAlgn val="ctr"/>
        <c:lblOffset val="100"/>
        <c:noMultiLvlLbl val="0"/>
      </c:catAx>
      <c:valAx>
        <c:axId val="102531456"/>
        <c:scaling>
          <c:orientation val="minMax"/>
          <c:max val="10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85318272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0.40145</cdr:y>
    </cdr:from>
    <cdr:to>
      <cdr:x>1</cdr:x>
      <cdr:y>0.40145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0" y="2114551"/>
          <a:ext cx="4572000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1.47451E-17</cdr:x>
      <cdr:y>0.20072</cdr:y>
    </cdr:from>
    <cdr:to>
      <cdr:x>1</cdr:x>
      <cdr:y>0.20072</cdr:y>
    </cdr:to>
    <cdr:sp macro="" textlink="">
      <cdr:nvSpPr>
        <cdr:cNvPr id="4" name="Straight Connector 3"/>
        <cdr:cNvSpPr/>
      </cdr:nvSpPr>
      <cdr:spPr>
        <a:xfrm xmlns:a="http://schemas.openxmlformats.org/drawingml/2006/main">
          <a:off x="19050" y="1057276"/>
          <a:ext cx="4572000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0.30199</cdr:y>
    </cdr:from>
    <cdr:to>
      <cdr:x>1</cdr:x>
      <cdr:y>0.30199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0" y="1590676"/>
          <a:ext cx="4572000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>
              <a:lumMod val="95000"/>
              <a:lumOff val="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1/16/2017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795337"/>
          <a:ext cx="6781800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2 (contd.)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6BA96FB-2357-4042-BDC9-7B4C9716AD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1600200"/>
            <a:ext cx="7109639" cy="501675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………………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double cost()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double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hasFudge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oreoCost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hasCaramel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caramelCost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….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	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2 (contd.)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6BA96FB-2357-4042-BDC9-7B4C9716AD4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828800"/>
            <a:ext cx="6186309" cy="22467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Cone extends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………………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double cost()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1.24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super.cost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4419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this method calculating and returning?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5295900" y="3848100"/>
            <a:ext cx="9906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2590800"/>
          </a:xfrm>
        </p:spPr>
        <p:txBody>
          <a:bodyPr/>
          <a:lstStyle/>
          <a:p>
            <a:r>
              <a:rPr lang="en-US" dirty="0" smtClean="0"/>
              <a:t>We want to allow existing classes to be easily adapted to incorporate new behavior </a:t>
            </a:r>
            <a:r>
              <a:rPr lang="en-US" b="1" dirty="0" smtClean="0"/>
              <a:t>without modifying existing code.</a:t>
            </a:r>
          </a:p>
          <a:p>
            <a:r>
              <a:rPr lang="en-US" dirty="0" smtClean="0"/>
              <a:t>We want a design that is flexible enough to take on new functionality to meet changing requirements.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800600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The Decorator Pattern comes to the rescue!!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917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2506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Decorator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Take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Let’s create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Cone </a:t>
            </a:r>
            <a:r>
              <a:rPr lang="en-US" dirty="0" smtClean="0"/>
              <a:t>object.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cone= new Cone();</a:t>
            </a:r>
          </a:p>
          <a:p>
            <a:r>
              <a:rPr lang="en-US" dirty="0" smtClean="0"/>
              <a:t>Decorate it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 smtClean="0"/>
              <a:t>topping.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 smtClean="0"/>
              <a:t>object and wrap it around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cone = new Fudge();</a:t>
            </a:r>
          </a:p>
          <a:p>
            <a:r>
              <a:rPr lang="en-US" dirty="0" smtClean="0"/>
              <a:t>Decorate it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 smtClean="0"/>
              <a:t>topping.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 smtClean="0"/>
              <a:t>object and wrap it around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cone = new Nuts(cone);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Call the cost method and rely on delegation to add the cost of all toppings.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dirty="0" smtClean="0"/>
              <a:t> on the outmost decorator.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cone.cost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Decorators have the same super-type as the objects they decorate.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One or more decorators can be used to wrap an object.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Given that the decorator has the same super-type as the object it decorates, we can pass around a decorated object in place of the original (wrapped) object.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decorator adds its own behavior either before and/or after delegating to the object it decorates to do the rest of the job.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Objects can be decorated at any time, so we can decorate objects at runtime with as many decorators as we like.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The Decorator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4" name="Right Arrow 13"/>
          <p:cNvSpPr/>
          <p:nvPr/>
        </p:nvSpPr>
        <p:spPr bwMode="auto">
          <a:xfrm>
            <a:off x="4038600" y="4724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 descr="C:\Documents and Settings\hornick\Local Settings\Temporary Internet Files\Content.IE5\79P9BVPJ\MCj043629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86200"/>
            <a:ext cx="2228850" cy="2228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828800" y="3962400"/>
            <a:ext cx="1559536" cy="20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667000"/>
            <a:ext cx="3653712" cy="367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895600"/>
            <a:ext cx="3352800" cy="352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The “Ice Cream Store”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6BA96FB-2357-4042-BDC9-7B4C9716AD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1600200"/>
            <a:ext cx="213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20574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2513012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0" y="16002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Ice Cream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2133600"/>
            <a:ext cx="2133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#description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2590800"/>
            <a:ext cx="20574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getDescription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+cost()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3810000"/>
            <a:ext cx="2133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33400" y="42672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4958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3400" y="38100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4572000"/>
            <a:ext cx="1981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cost()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0" y="3733800"/>
            <a:ext cx="2133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048000" y="41910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44196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0" y="37338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Dish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4495800"/>
            <a:ext cx="1981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cost()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6" idx="0"/>
          </p:cNvCxnSpPr>
          <p:nvPr/>
        </p:nvCxnSpPr>
        <p:spPr>
          <a:xfrm rot="5400000" flipH="1" flipV="1">
            <a:off x="1714500" y="3314700"/>
            <a:ext cx="3810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3200400" y="3429000"/>
            <a:ext cx="6096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04846" y="2133600"/>
            <a:ext cx="4365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kind of a class is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Ice Cream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What kind of a method is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b="1" dirty="0" smtClean="0">
                <a:solidFill>
                  <a:srgbClr val="C00000"/>
                </a:solidFill>
              </a:rPr>
              <a:t>? Why?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800" y="5562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Subclasses define their own implementation and return the cost of the </a:t>
            </a:r>
            <a:r>
              <a:rPr lang="en-US" b="1" dirty="0" err="1" smtClean="0">
                <a:solidFill>
                  <a:srgbClr val="C00000"/>
                </a:solidFill>
              </a:rPr>
              <a:t>IceCream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15000" y="3810000"/>
            <a:ext cx="2133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715000" y="42672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15000" y="44958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715000" y="38100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WaffleCone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91200" y="4572000"/>
            <a:ext cx="1981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cost()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657600" y="3200400"/>
            <a:ext cx="22098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Pattern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Intent</a:t>
            </a:r>
          </a:p>
          <a:p>
            <a:pPr lvl="1">
              <a:buNone/>
            </a:pPr>
            <a:r>
              <a:rPr lang="en-US" dirty="0" smtClean="0"/>
              <a:t>	You want to attach additional functionality to an (existing) class dynamically…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…</a:t>
            </a:r>
            <a:r>
              <a:rPr lang="en-US" dirty="0" smtClean="0">
                <a:solidFill>
                  <a:srgbClr val="002060"/>
                </a:solidFill>
              </a:rPr>
              <a:t>without having to resort to sub-classing the existing class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It’s also possible that the existing class is declared </a:t>
            </a:r>
            <a:r>
              <a:rPr lang="en-US" b="1" dirty="0" smtClean="0">
                <a:solidFill>
                  <a:srgbClr val="C00000"/>
                </a:solidFill>
              </a:rPr>
              <a:t>final</a:t>
            </a:r>
            <a:r>
              <a:rPr lang="en-US" dirty="0" smtClean="0">
                <a:solidFill>
                  <a:srgbClr val="C00000"/>
                </a:solidFill>
              </a:rPr>
              <a:t>, in which case you can’t subclass 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…or making any modifications to the existing class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Also, you may not have access to the existing class’s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“Ice Cream Store” (contd.)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6BA96FB-2357-4042-BDC9-7B4C9716AD4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514600"/>
            <a:ext cx="213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29718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3427412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19200" y="25146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Ice Cream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3048000"/>
            <a:ext cx="2133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description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3505200"/>
            <a:ext cx="19812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getDescription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()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cost()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724400"/>
            <a:ext cx="2133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28600" y="51816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" y="54102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8600" y="47244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5486400"/>
            <a:ext cx="1981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cost()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43200" y="4648200"/>
            <a:ext cx="2133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743200" y="51054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5334000"/>
            <a:ext cx="2133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743200" y="46482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Dish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19400" y="5410200"/>
            <a:ext cx="1981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cost()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6" idx="0"/>
          </p:cNvCxnSpPr>
          <p:nvPr/>
        </p:nvCxnSpPr>
        <p:spPr>
          <a:xfrm rot="5400000" flipH="1" flipV="1">
            <a:off x="1409700" y="4229100"/>
            <a:ext cx="3810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2895600" y="4343400"/>
            <a:ext cx="6096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00400" y="1600200"/>
            <a:ext cx="5057795" cy="23083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String description;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getDescription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return description;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public abstract double cost();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4191000"/>
            <a:ext cx="5105400" cy="255454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Cone extends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public Cone() {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description = “Cone”;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}	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public double cost() {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return 1.24;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in addition to your ice cream, you can also ask for additional toppings (Fudge, M&amp;M’s, peanuts, …)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Charges are extra for each additional topping.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should we design the system?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1: Create a new class for each combination.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743774"/>
              </p:ext>
            </p:extLst>
          </p:nvPr>
        </p:nvGraphicFramePr>
        <p:xfrm>
          <a:off x="1600200" y="1752600"/>
          <a:ext cx="60960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Toppings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smtClean="0"/>
                        <a:t>Cone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(abstract)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M&amp;M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smtClean="0"/>
                        <a:t>Dish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Fudge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Peanuts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Caramel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743200" y="2514600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2514600"/>
            <a:ext cx="19812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2514600"/>
            <a:ext cx="19050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43200" y="2514600"/>
            <a:ext cx="198120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8400" y="525780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Any problems with this approach?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1: Create a new class for each combination.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752600"/>
          <a:ext cx="60960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Toppings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smtClean="0"/>
                        <a:t>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M&amp;M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smtClean="0"/>
                        <a:t>Dish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Fudge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Peanuts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Caramel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743200" y="2514600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2514600"/>
            <a:ext cx="19812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2514600"/>
            <a:ext cx="19050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43200" y="2514600"/>
            <a:ext cx="198120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4572000"/>
            <a:ext cx="6858000" cy="1477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Results in class explosion!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Maintenance nightmare!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happens when a new topping is added?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happens when the cost of a topping (e.g. Fudge) changes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if a customer wants a combination of toppings?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2: Using instance variables to keep track of the toppings?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6BA96FB-2357-4042-BDC9-7B4C9716AD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1905000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19812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IceCream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590800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-description: String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-</a:t>
            </a:r>
            <a:r>
              <a:rPr lang="en-US" sz="2000" dirty="0" err="1" smtClean="0">
                <a:solidFill>
                  <a:schemeClr val="tx1"/>
                </a:solidFill>
              </a:rPr>
              <a:t>hasFudge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boolean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-</a:t>
            </a:r>
            <a:r>
              <a:rPr lang="en-US" sz="2000" dirty="0" err="1" smtClean="0">
                <a:solidFill>
                  <a:schemeClr val="tx1"/>
                </a:solidFill>
              </a:rPr>
              <a:t>hasMnM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boolean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-------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3962400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+</a:t>
            </a:r>
            <a:r>
              <a:rPr lang="en-US" sz="2000" dirty="0" err="1" smtClean="0">
                <a:solidFill>
                  <a:schemeClr val="tx1"/>
                </a:solidFill>
              </a:rPr>
              <a:t>getDescription</a:t>
            </a:r>
            <a:r>
              <a:rPr lang="en-US" sz="2000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+cost()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+</a:t>
            </a:r>
            <a:r>
              <a:rPr lang="en-US" sz="2000" dirty="0" err="1" smtClean="0">
                <a:solidFill>
                  <a:schemeClr val="tx1"/>
                </a:solidFill>
              </a:rPr>
              <a:t>hasFudge</a:t>
            </a:r>
            <a:r>
              <a:rPr lang="en-US" sz="2000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+</a:t>
            </a:r>
            <a:r>
              <a:rPr lang="en-US" sz="2000" dirty="0" err="1" smtClean="0">
                <a:solidFill>
                  <a:schemeClr val="tx1"/>
                </a:solidFill>
              </a:rPr>
              <a:t>hasCaramel</a:t>
            </a:r>
            <a:r>
              <a:rPr lang="en-US" sz="2000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------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2514600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62200" y="3884612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18388</TotalTime>
  <Words>458</Words>
  <Application>Microsoft Office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Tahoma</vt:lpstr>
      <vt:lpstr>Times New Roman</vt:lpstr>
      <vt:lpstr>Wingdings</vt:lpstr>
      <vt:lpstr>2_Network</vt:lpstr>
      <vt:lpstr>PowerPoint Presentation</vt:lpstr>
      <vt:lpstr>The Decorator Pattern</vt:lpstr>
      <vt:lpstr>Example:  The “Ice Cream Store”</vt:lpstr>
      <vt:lpstr>Decorator Pattern</vt:lpstr>
      <vt:lpstr>The “Ice Cream Store” (contd.)</vt:lpstr>
      <vt:lpstr>Extending functionality</vt:lpstr>
      <vt:lpstr>Alternative 1: Create a new class for each combination.</vt:lpstr>
      <vt:lpstr>Alternative 1: Create a new class for each combination.</vt:lpstr>
      <vt:lpstr>Alternative 2: Using instance variables to keep track of the toppings?</vt:lpstr>
      <vt:lpstr>Alternative 2 (contd.)</vt:lpstr>
      <vt:lpstr>Alternative 2 (contd.)</vt:lpstr>
      <vt:lpstr>So what’s the problem?</vt:lpstr>
      <vt:lpstr>PowerPoint Presentation</vt:lpstr>
      <vt:lpstr>PowerPoint Presentation</vt:lpstr>
      <vt:lpstr>Using the Decorator Pattern</vt:lpstr>
      <vt:lpstr>Summary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889</cp:revision>
  <cp:lastPrinted>1601-01-01T00:00:00Z</cp:lastPrinted>
  <dcterms:created xsi:type="dcterms:W3CDTF">1999-09-06T21:32:20Z</dcterms:created>
  <dcterms:modified xsi:type="dcterms:W3CDTF">2017-01-16T21:21:53Z</dcterms:modified>
</cp:coreProperties>
</file>