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handoutMasterIdLst>
    <p:handoutMasterId r:id="rId15"/>
  </p:handoutMasterIdLst>
  <p:sldIdLst>
    <p:sldId id="320" r:id="rId2"/>
    <p:sldId id="332" r:id="rId3"/>
    <p:sldId id="333" r:id="rId4"/>
    <p:sldId id="334" r:id="rId5"/>
    <p:sldId id="336" r:id="rId6"/>
    <p:sldId id="345" r:id="rId7"/>
    <p:sldId id="337" r:id="rId8"/>
    <p:sldId id="339" r:id="rId9"/>
    <p:sldId id="340" r:id="rId10"/>
    <p:sldId id="346" r:id="rId11"/>
    <p:sldId id="342" r:id="rId12"/>
    <p:sldId id="344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00AC"/>
    <a:srgbClr val="006600"/>
    <a:srgbClr val="9A0075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0" autoAdjust="0"/>
    <p:restoredTop sz="94689" autoAdjust="0"/>
  </p:normalViewPr>
  <p:slideViewPr>
    <p:cSldViewPr>
      <p:cViewPr>
        <p:scale>
          <a:sx n="90" d="100"/>
          <a:sy n="90" d="100"/>
        </p:scale>
        <p:origin x="820" y="-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20 January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585902-EB07-402E-AA25-6C5D284CF062}" type="slidenum">
              <a:rPr lang="en-US"/>
              <a:pPr/>
              <a:t>2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6150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67" tIns="47634" rIns="95267" bIns="4763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7B103E-279E-471F-B520-05A8BF38EBF5}" type="slidenum">
              <a:rPr lang="en-US"/>
              <a:pPr/>
              <a:t>3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6150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67" tIns="47634" rIns="95267" bIns="4763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04471-F70B-4B5D-B19F-258E90724EA4}" type="slidenum">
              <a:rPr lang="en-US"/>
              <a:pPr/>
              <a:t>11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6150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67" tIns="47634" rIns="95267" bIns="4763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04471-F70B-4B5D-B19F-258E90724EA4}" type="slidenum">
              <a:rPr lang="en-US"/>
              <a:pPr/>
              <a:t>12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6150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67" tIns="47634" rIns="95267" bIns="47634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Composite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pic>
        <p:nvPicPr>
          <p:cNvPr id="12" name="Picture 4" descr="C:\Documents and Settings\hornick\Local Settings\Temporary Internet Files\Content.IE5\DKJ0Z5I0\MCj014939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038600"/>
            <a:ext cx="3366380" cy="20460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33400"/>
            <a:ext cx="6934200" cy="569386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 class Part implements Component{ // Part is a “Leaf”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private String name;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private double price;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Part(String name, double price)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this.name = name;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this.price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price;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// Composite-related behaviors</a:t>
            </a:r>
          </a:p>
          <a:p>
            <a:r>
              <a:rPr lang="en-US" sz="1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add(Component c) {</a:t>
            </a:r>
          </a:p>
          <a:p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	// what should we do here?</a:t>
            </a:r>
          </a:p>
          <a:p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// do nothing? Throw exception? Return a true/false?</a:t>
            </a:r>
          </a:p>
          <a:p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sz="140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void remove(Component c){</a:t>
            </a:r>
          </a:p>
          <a:p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	// same as above; what should we do here?</a:t>
            </a:r>
            <a:b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Collection&lt;Component&gt;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getChildComponents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	// what can we do here?</a:t>
            </a:r>
          </a:p>
          <a:p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// 	Throw an exception???</a:t>
            </a:r>
          </a:p>
          <a:p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// 	Return a null???</a:t>
            </a:r>
          </a:p>
          <a:p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// 	return </a:t>
            </a:r>
            <a:r>
              <a:rPr lang="en-US" sz="1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Collections.EMPTY_LIST</a:t>
            </a:r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???	 </a:t>
            </a:r>
            <a:b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en-US" sz="1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Consequences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>
            <a:normAutofit fontScale="700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Defines class hierarchy</a:t>
            </a:r>
          </a:p>
          <a:p>
            <a:pPr lvl="1"/>
            <a:r>
              <a:rPr lang="en-US" dirty="0" smtClean="0"/>
              <a:t>Leafs(Parts), </a:t>
            </a:r>
            <a:r>
              <a:rPr lang="en-US" dirty="0"/>
              <a:t>C</a:t>
            </a:r>
            <a:r>
              <a:rPr lang="en-US" dirty="0" smtClean="0"/>
              <a:t>omposites</a:t>
            </a:r>
            <a:endParaRPr lang="en-US" dirty="0"/>
          </a:p>
          <a:p>
            <a:pPr lvl="1"/>
            <a:r>
              <a:rPr lang="en-US" dirty="0"/>
              <a:t>Composite may replace </a:t>
            </a:r>
            <a:r>
              <a:rPr lang="en-US" dirty="0" smtClean="0"/>
              <a:t>Leaf/Part </a:t>
            </a:r>
            <a:r>
              <a:rPr lang="en-US" b="1" dirty="0" smtClean="0"/>
              <a:t>in </a:t>
            </a:r>
            <a:r>
              <a:rPr lang="en-US" b="1" dirty="0"/>
              <a:t>any client </a:t>
            </a:r>
            <a:r>
              <a:rPr lang="en-US" b="1" dirty="0" smtClean="0"/>
              <a:t>operation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Simplifies client</a:t>
            </a:r>
          </a:p>
          <a:p>
            <a:pPr lvl="1"/>
            <a:r>
              <a:rPr lang="en-US" dirty="0"/>
              <a:t>No special treatment for </a:t>
            </a:r>
            <a:r>
              <a:rPr lang="en-US" dirty="0" smtClean="0"/>
              <a:t>Composites </a:t>
            </a:r>
            <a:r>
              <a:rPr lang="en-US" dirty="0" err="1" smtClean="0"/>
              <a:t>vs</a:t>
            </a:r>
            <a:r>
              <a:rPr lang="en-US" dirty="0" smtClean="0"/>
              <a:t> Parts </a:t>
            </a:r>
            <a:r>
              <a:rPr lang="en-US" b="1" i="1" dirty="0" smtClean="0"/>
              <a:t>– every object can simply be treated as a Component</a:t>
            </a:r>
            <a:endParaRPr lang="en-US" b="1" i="1" dirty="0"/>
          </a:p>
          <a:p>
            <a:pPr lvl="1"/>
            <a:r>
              <a:rPr lang="en-US" dirty="0"/>
              <a:t>Clients don’t know (don’t care) whether they are dealing with </a:t>
            </a:r>
            <a:r>
              <a:rPr lang="en-US" dirty="0" smtClean="0"/>
              <a:t>Leaf/Part or </a:t>
            </a:r>
            <a:r>
              <a:rPr lang="en-US" dirty="0"/>
              <a:t>C</a:t>
            </a:r>
            <a:r>
              <a:rPr lang="en-US" dirty="0" smtClean="0"/>
              <a:t>omposite.</a:t>
            </a:r>
          </a:p>
          <a:p>
            <a:pPr lvl="2"/>
            <a:r>
              <a:rPr lang="en-US" dirty="0" smtClean="0"/>
              <a:t>The specific type of object is </a:t>
            </a:r>
            <a:r>
              <a:rPr lang="en-US" i="1" dirty="0" smtClean="0">
                <a:solidFill>
                  <a:srgbClr val="00B050"/>
                </a:solidFill>
              </a:rPr>
              <a:t>transparent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Easy to add new Component types</a:t>
            </a:r>
          </a:p>
          <a:p>
            <a:pPr lvl="1"/>
            <a:r>
              <a:rPr lang="en-US" dirty="0" smtClean="0"/>
              <a:t>Just add new derived class</a:t>
            </a:r>
          </a:p>
          <a:p>
            <a:pPr lvl="1"/>
            <a:r>
              <a:rPr lang="en-US" dirty="0" smtClean="0"/>
              <a:t>No client changes needed</a:t>
            </a:r>
          </a:p>
          <a:p>
            <a:pPr lvl="1"/>
            <a:endParaRPr lang="en-US" dirty="0"/>
          </a:p>
        </p:txBody>
      </p:sp>
      <p:pic>
        <p:nvPicPr>
          <p:cNvPr id="2050" name="Picture 2" descr="C:\Documents and Settings\hornick\Local Settings\Temporary Internet Files\Content.IE5\79P9BVPJ\MCj041083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267200"/>
            <a:ext cx="1828800" cy="21342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92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9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9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9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Consequences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Cohesion principle violated!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Two responsibilities in one class</a:t>
            </a:r>
            <a:endParaRPr lang="en-US" dirty="0"/>
          </a:p>
          <a:p>
            <a:pPr lvl="2"/>
            <a:r>
              <a:rPr lang="en-US" dirty="0" smtClean="0"/>
              <a:t>A </a:t>
            </a:r>
            <a:r>
              <a:rPr lang="en-US" b="1" dirty="0" smtClean="0"/>
              <a:t>Component</a:t>
            </a:r>
            <a:r>
              <a:rPr lang="en-US" dirty="0" smtClean="0"/>
              <a:t> defines both </a:t>
            </a:r>
            <a:r>
              <a:rPr lang="en-US" b="1" dirty="0" smtClean="0"/>
              <a:t>Part </a:t>
            </a:r>
            <a:r>
              <a:rPr lang="en-US" dirty="0" smtClean="0"/>
              <a:t>and </a:t>
            </a:r>
            <a:r>
              <a:rPr lang="en-US" b="1" dirty="0" smtClean="0"/>
              <a:t>Composite</a:t>
            </a:r>
            <a:r>
              <a:rPr lang="en-US" dirty="0" smtClean="0"/>
              <a:t> behavior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Also, a </a:t>
            </a:r>
            <a:r>
              <a:rPr lang="en-US" b="1" dirty="0" smtClean="0"/>
              <a:t>Part </a:t>
            </a:r>
            <a:r>
              <a:rPr lang="en-US" i="1" dirty="0" smtClean="0"/>
              <a:t>cannot logically support certain behaviors </a:t>
            </a:r>
            <a:r>
              <a:rPr lang="en-US" dirty="0" smtClean="0"/>
              <a:t>(</a:t>
            </a:r>
            <a:r>
              <a:rPr lang="en-US" b="1" dirty="0" smtClean="0"/>
              <a:t>add</a:t>
            </a:r>
            <a:r>
              <a:rPr lang="en-US" dirty="0" smtClean="0"/>
              <a:t>, </a:t>
            </a:r>
            <a:r>
              <a:rPr lang="en-US" b="1" dirty="0" smtClean="0"/>
              <a:t>remove, </a:t>
            </a:r>
            <a:r>
              <a:rPr lang="en-US" b="1" dirty="0" err="1" smtClean="0"/>
              <a:t>getChildren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…or can we just look at a Part as a Composite with no children???</a:t>
            </a:r>
          </a:p>
          <a:p>
            <a:pPr lvl="2"/>
            <a:r>
              <a:rPr lang="en-US" dirty="0" smtClean="0"/>
              <a:t>At any rate, type safety is compromised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5600AC"/>
                </a:solidFill>
              </a:rPr>
              <a:t>Composite Pattern represents a classic tradeoff</a:t>
            </a:r>
          </a:p>
          <a:p>
            <a:pPr lvl="1"/>
            <a:r>
              <a:rPr lang="en-US" dirty="0" smtClean="0"/>
              <a:t>Trading </a:t>
            </a:r>
            <a:r>
              <a:rPr lang="en-US" b="1" dirty="0" smtClean="0"/>
              <a:t>transparency</a:t>
            </a:r>
            <a:r>
              <a:rPr lang="en-US" dirty="0" smtClean="0"/>
              <a:t> for </a:t>
            </a:r>
            <a:r>
              <a:rPr lang="en-US" b="1" dirty="0" smtClean="0"/>
              <a:t>cohesion/type safety</a:t>
            </a:r>
          </a:p>
          <a:p>
            <a:pPr lvl="1"/>
            <a:endParaRPr lang="en-US" b="1" dirty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3075" name="Picture 3" descr="C:\Documents and Settings\hornick\Local Settings\Temporary Internet Files\Content.IE5\3EMX8BOC\MCSO01675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81000"/>
            <a:ext cx="1808457" cy="219169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92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30078" y="152400"/>
            <a:ext cx="7543800" cy="1295400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Composite Pattern context</a:t>
            </a:r>
            <a:endParaRPr lang="en-US" dirty="0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078" y="1828800"/>
            <a:ext cx="8229600" cy="4411662"/>
          </a:xfrm>
          <a:noFill/>
          <a:ln/>
        </p:spPr>
        <p:txBody>
          <a:bodyPr lIns="92075" tIns="46038" rIns="92075" bIns="46038"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Graphics drawing </a:t>
            </a:r>
            <a:r>
              <a:rPr lang="en-US" dirty="0" smtClean="0"/>
              <a:t>applications</a:t>
            </a:r>
            <a:endParaRPr lang="en-US" dirty="0"/>
          </a:p>
          <a:p>
            <a:pPr lvl="1"/>
            <a:r>
              <a:rPr lang="en-US" dirty="0"/>
              <a:t>Renders graphic </a:t>
            </a:r>
            <a:r>
              <a:rPr lang="en-US" dirty="0" smtClean="0"/>
              <a:t>primitives (e.g. </a:t>
            </a:r>
            <a:r>
              <a:rPr lang="en-US" b="1" dirty="0" smtClean="0"/>
              <a:t>lines</a:t>
            </a:r>
            <a:r>
              <a:rPr lang="en-US" dirty="0" smtClean="0"/>
              <a:t>, </a:t>
            </a:r>
            <a:r>
              <a:rPr lang="en-US" b="1" dirty="0" smtClean="0"/>
              <a:t>rectangles</a:t>
            </a:r>
            <a:r>
              <a:rPr lang="en-US" dirty="0" smtClean="0"/>
              <a:t>, </a:t>
            </a:r>
            <a:r>
              <a:rPr lang="en-US" b="1" dirty="0" smtClean="0"/>
              <a:t>ellipses</a:t>
            </a:r>
            <a:r>
              <a:rPr lang="en-US" dirty="0" smtClean="0"/>
              <a:t>,…)</a:t>
            </a:r>
            <a:endParaRPr lang="en-US" dirty="0"/>
          </a:p>
          <a:p>
            <a:pPr lvl="1"/>
            <a:r>
              <a:rPr lang="en-US" dirty="0"/>
              <a:t>But also </a:t>
            </a:r>
            <a:r>
              <a:rPr lang="en-US" b="1" dirty="0" err="1" smtClean="0"/>
              <a:t>subdrawings</a:t>
            </a:r>
            <a:r>
              <a:rPr lang="en-US" dirty="0" smtClean="0"/>
              <a:t> (e.g. </a:t>
            </a:r>
            <a:r>
              <a:rPr lang="en-US" i="1" dirty="0" smtClean="0"/>
              <a:t>groups </a:t>
            </a:r>
            <a:r>
              <a:rPr lang="en-US" i="1" dirty="0"/>
              <a:t>of </a:t>
            </a:r>
            <a:r>
              <a:rPr lang="en-US" i="1" dirty="0" smtClean="0"/>
              <a:t>primitives </a:t>
            </a:r>
            <a:r>
              <a:rPr lang="en-US" dirty="0" smtClean="0"/>
              <a:t>can be translated, rotated, or scaled </a:t>
            </a:r>
            <a:r>
              <a:rPr lang="en-US" dirty="0"/>
              <a:t>as a </a:t>
            </a:r>
            <a:r>
              <a:rPr lang="en-US" dirty="0" smtClean="0"/>
              <a:t>unit)</a:t>
            </a:r>
          </a:p>
          <a:p>
            <a:pPr lvl="2"/>
            <a:r>
              <a:rPr lang="en-US" dirty="0" smtClean="0"/>
              <a:t>You can see this in </a:t>
            </a:r>
            <a:r>
              <a:rPr lang="en-US" dirty="0" err="1" smtClean="0"/>
              <a:t>powerpoint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User-Interface Menus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US" b="1" dirty="0" smtClean="0">
                <a:solidFill>
                  <a:srgbClr val="0070C0"/>
                </a:solidFill>
              </a:rPr>
              <a:t>menu</a:t>
            </a:r>
            <a:r>
              <a:rPr lang="en-US" dirty="0" smtClean="0">
                <a:solidFill>
                  <a:srgbClr val="0070C0"/>
                </a:solidFill>
              </a:rPr>
              <a:t> can have </a:t>
            </a:r>
            <a:r>
              <a:rPr lang="en-US" b="1" dirty="0" smtClean="0">
                <a:solidFill>
                  <a:srgbClr val="0070C0"/>
                </a:solidFill>
              </a:rPr>
              <a:t>menu-items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Each </a:t>
            </a:r>
            <a:r>
              <a:rPr lang="en-US" b="1" dirty="0" smtClean="0">
                <a:solidFill>
                  <a:srgbClr val="0070C0"/>
                </a:solidFill>
              </a:rPr>
              <a:t>menu-item</a:t>
            </a:r>
            <a:r>
              <a:rPr lang="en-US" dirty="0" smtClean="0">
                <a:solidFill>
                  <a:srgbClr val="0070C0"/>
                </a:solidFill>
              </a:rPr>
              <a:t> can in turn be a </a:t>
            </a:r>
            <a:r>
              <a:rPr lang="en-US" b="1" dirty="0" smtClean="0">
                <a:solidFill>
                  <a:srgbClr val="0070C0"/>
                </a:solidFill>
              </a:rPr>
              <a:t>menu</a:t>
            </a:r>
            <a:r>
              <a:rPr lang="en-US" dirty="0" smtClean="0">
                <a:solidFill>
                  <a:srgbClr val="0070C0"/>
                </a:solidFill>
              </a:rPr>
              <a:t> (sub-menu).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Generally, any app implementing a hierarchical structure</a:t>
            </a:r>
          </a:p>
          <a:p>
            <a:pPr lvl="1"/>
            <a:r>
              <a:rPr lang="en-US" dirty="0" smtClean="0"/>
              <a:t>A object can contain many sub-objects</a:t>
            </a:r>
          </a:p>
          <a:p>
            <a:pPr lvl="1"/>
            <a:r>
              <a:rPr lang="en-US" dirty="0" smtClean="0"/>
              <a:t>Each sub-object can in turn contain an object.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Q</a:t>
            </a:r>
            <a:r>
              <a:rPr lang="en-US" dirty="0" smtClean="0">
                <a:solidFill>
                  <a:srgbClr val="00B050"/>
                </a:solidFill>
              </a:rPr>
              <a:t>: Do any Swing classes implement a similar hierarchy???</a:t>
            </a:r>
          </a:p>
          <a:p>
            <a:pPr lvl="1"/>
            <a:endParaRPr lang="en-US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8229600" y="3200400"/>
            <a:ext cx="560522" cy="2015331"/>
            <a:chOff x="7973878" y="3657600"/>
            <a:chExt cx="560522" cy="2015331"/>
          </a:xfrm>
        </p:grpSpPr>
        <p:cxnSp>
          <p:nvCxnSpPr>
            <p:cNvPr id="3" name="Straight Connector 2"/>
            <p:cNvCxnSpPr/>
            <p:nvPr/>
          </p:nvCxnSpPr>
          <p:spPr bwMode="auto">
            <a:xfrm flipH="1">
              <a:off x="8063639" y="4834731"/>
              <a:ext cx="381000" cy="838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" name="Rectangle 3"/>
            <p:cNvSpPr/>
            <p:nvPr/>
          </p:nvSpPr>
          <p:spPr bwMode="auto">
            <a:xfrm>
              <a:off x="7973878" y="3657600"/>
              <a:ext cx="560522" cy="609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6" name="Isosceles Triangle 5"/>
          <p:cNvSpPr/>
          <p:nvPr/>
        </p:nvSpPr>
        <p:spPr bwMode="auto">
          <a:xfrm>
            <a:off x="6858000" y="3048000"/>
            <a:ext cx="685800" cy="9144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10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22" name="Rectangle 1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543800" cy="1295400"/>
          </a:xfrm>
          <a:noFill/>
          <a:ln/>
        </p:spPr>
        <p:txBody>
          <a:bodyPr lIns="92075" tIns="46038" rIns="92075" bIns="46038"/>
          <a:lstStyle/>
          <a:p>
            <a:r>
              <a:rPr lang="en-US" sz="3200" dirty="0" smtClean="0"/>
              <a:t>The Composite Pattern is applied in situations involving object </a:t>
            </a:r>
            <a:r>
              <a:rPr lang="en-US" sz="3200" dirty="0" err="1" smtClean="0"/>
              <a:t>heirarchies</a:t>
            </a:r>
            <a:endParaRPr lang="en-US" sz="3200" dirty="0"/>
          </a:p>
        </p:txBody>
      </p:sp>
      <p:sp>
        <p:nvSpPr>
          <p:cNvPr id="299023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6169152" cy="4343400"/>
          </a:xfrm>
          <a:noFill/>
          <a:ln/>
        </p:spPr>
        <p:txBody>
          <a:bodyPr lIns="92075" tIns="46038" rIns="92075" bIns="46038">
            <a:normAutofit fontScale="92500" lnSpcReduction="20000"/>
          </a:bodyPr>
          <a:lstStyle/>
          <a:p>
            <a:pPr marL="228600" indent="-228600">
              <a:buNone/>
            </a:pPr>
            <a:r>
              <a:rPr lang="en-US" sz="2800" b="1" dirty="0"/>
              <a:t>The problem</a:t>
            </a:r>
          </a:p>
          <a:p>
            <a:pPr marL="565150" lvl="1" indent="-222250"/>
            <a:r>
              <a:rPr lang="en-US" sz="2400" dirty="0" smtClean="0"/>
              <a:t>A collection of objects forms a hierarchy</a:t>
            </a:r>
            <a:endParaRPr lang="en-US" sz="2400" dirty="0"/>
          </a:p>
          <a:p>
            <a:pPr marL="565150" lvl="1" indent="-222250"/>
            <a:r>
              <a:rPr lang="en-US" sz="2400" dirty="0"/>
              <a:t>Each object may be</a:t>
            </a:r>
          </a:p>
          <a:p>
            <a:pPr marL="900113" lvl="2" indent="-220663"/>
            <a:r>
              <a:rPr lang="en-US" sz="2000" dirty="0">
                <a:solidFill>
                  <a:srgbClr val="00B050"/>
                </a:solidFill>
              </a:rPr>
              <a:t>An </a:t>
            </a:r>
            <a:r>
              <a:rPr lang="en-US" sz="2000" dirty="0" smtClean="0">
                <a:solidFill>
                  <a:srgbClr val="00B050"/>
                </a:solidFill>
              </a:rPr>
              <a:t>individual (primitive, leaf, or </a:t>
            </a:r>
            <a:r>
              <a:rPr lang="en-US" sz="2000" b="1" dirty="0" smtClean="0">
                <a:solidFill>
                  <a:srgbClr val="00B050"/>
                </a:solidFill>
              </a:rPr>
              <a:t>part</a:t>
            </a:r>
            <a:r>
              <a:rPr lang="en-US" sz="2000" dirty="0" smtClean="0">
                <a:solidFill>
                  <a:srgbClr val="00B050"/>
                </a:solidFill>
              </a:rPr>
              <a:t>) </a:t>
            </a:r>
            <a:r>
              <a:rPr lang="en-US" sz="2000" dirty="0">
                <a:solidFill>
                  <a:srgbClr val="00B050"/>
                </a:solidFill>
              </a:rPr>
              <a:t>object</a:t>
            </a:r>
          </a:p>
          <a:p>
            <a:pPr marL="900113" lvl="2" indent="-220663"/>
            <a:r>
              <a:rPr lang="en-US" sz="2000" dirty="0">
                <a:solidFill>
                  <a:srgbClr val="00B050"/>
                </a:solidFill>
              </a:rPr>
              <a:t>A composition of other </a:t>
            </a:r>
            <a:r>
              <a:rPr lang="en-US" sz="2000" dirty="0" smtClean="0">
                <a:solidFill>
                  <a:srgbClr val="00B050"/>
                </a:solidFill>
              </a:rPr>
              <a:t>objects (</a:t>
            </a:r>
            <a:r>
              <a:rPr lang="en-US" sz="2000" b="1" dirty="0" smtClean="0">
                <a:solidFill>
                  <a:srgbClr val="00B050"/>
                </a:solidFill>
              </a:rPr>
              <a:t>composite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endParaRPr lang="en-US" sz="2000" dirty="0">
              <a:solidFill>
                <a:srgbClr val="00B05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We want to treat all objects uniformly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No special treatment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if, </a:t>
            </a:r>
            <a:r>
              <a:rPr lang="en-US" b="1" dirty="0" err="1" smtClean="0">
                <a:solidFill>
                  <a:srgbClr val="FF0000"/>
                </a:solidFill>
              </a:rPr>
              <a:t>instanceof</a:t>
            </a:r>
            <a:r>
              <a:rPr lang="en-US" dirty="0" smtClean="0">
                <a:solidFill>
                  <a:srgbClr val="FF0000"/>
                </a:solidFill>
              </a:rPr>
              <a:t>) for composite objects (sub-drawings or sub-menus)</a:t>
            </a:r>
          </a:p>
          <a:p>
            <a:pPr marL="565150" lvl="1" indent="-222250"/>
            <a:endParaRPr lang="en-US" sz="2400" dirty="0"/>
          </a:p>
          <a:p>
            <a:pPr marL="228600" indent="-228600">
              <a:buNone/>
            </a:pPr>
            <a:r>
              <a:rPr lang="en-US" sz="2800" b="1" dirty="0"/>
              <a:t>Solution</a:t>
            </a:r>
          </a:p>
          <a:p>
            <a:pPr marL="565150" lvl="1" indent="-222250"/>
            <a:r>
              <a:rPr lang="en-US" sz="2400" dirty="0"/>
              <a:t>Compose objects </a:t>
            </a:r>
            <a:r>
              <a:rPr lang="en-US" sz="2400" dirty="0" smtClean="0"/>
              <a:t>into </a:t>
            </a:r>
            <a:r>
              <a:rPr lang="en-US" sz="2400" i="1" dirty="0"/>
              <a:t>recursive tree </a:t>
            </a:r>
            <a:r>
              <a:rPr lang="en-US" sz="2400" dirty="0" smtClean="0"/>
              <a:t>structures via the </a:t>
            </a:r>
            <a:r>
              <a:rPr lang="en-US" sz="2400" b="1" dirty="0" smtClean="0"/>
              <a:t>Composite Pattern</a:t>
            </a:r>
            <a:endParaRPr lang="en-US" sz="2400" b="1" dirty="0"/>
          </a:p>
        </p:txBody>
      </p:sp>
      <p:pic>
        <p:nvPicPr>
          <p:cNvPr id="1027" name="Picture 3" descr="C:\Documents and Settings\hornick\Local Settings\Temporary Internet Files\Content.IE5\ZA2K08IP\MCj043482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9812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90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9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9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90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990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990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990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90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2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220663"/>
            <a:ext cx="7254875" cy="1403350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The Composite Pattern allows you to compose objects into tree structures to represent part-whole hierarchies</a:t>
            </a:r>
            <a:endParaRPr lang="en-US" sz="2800" dirty="0"/>
          </a:p>
        </p:txBody>
      </p:sp>
      <p:sp>
        <p:nvSpPr>
          <p:cNvPr id="323587" name="AutoShape 3"/>
          <p:cNvSpPr>
            <a:spLocks noChangeArrowheads="1"/>
          </p:cNvSpPr>
          <p:nvPr/>
        </p:nvSpPr>
        <p:spPr bwMode="auto">
          <a:xfrm>
            <a:off x="4646613" y="2492375"/>
            <a:ext cx="1455737" cy="42386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err="1"/>
              <a:t>aComposite</a:t>
            </a:r>
            <a:endParaRPr lang="en-US" dirty="0"/>
          </a:p>
        </p:txBody>
      </p:sp>
      <p:sp>
        <p:nvSpPr>
          <p:cNvPr id="323589" name="AutoShape 5"/>
          <p:cNvSpPr>
            <a:spLocks noChangeArrowheads="1"/>
          </p:cNvSpPr>
          <p:nvPr/>
        </p:nvSpPr>
        <p:spPr bwMode="auto">
          <a:xfrm>
            <a:off x="5783263" y="3767138"/>
            <a:ext cx="1455737" cy="423862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aComposite</a:t>
            </a:r>
          </a:p>
        </p:txBody>
      </p:sp>
      <p:sp>
        <p:nvSpPr>
          <p:cNvPr id="323590" name="AutoShape 6"/>
          <p:cNvSpPr>
            <a:spLocks noChangeArrowheads="1"/>
          </p:cNvSpPr>
          <p:nvPr/>
        </p:nvSpPr>
        <p:spPr bwMode="auto">
          <a:xfrm>
            <a:off x="4110038" y="3817620"/>
            <a:ext cx="771694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err="1" smtClean="0"/>
              <a:t>aPart</a:t>
            </a:r>
            <a:endParaRPr lang="en-US" dirty="0"/>
          </a:p>
        </p:txBody>
      </p:sp>
      <p:sp>
        <p:nvSpPr>
          <p:cNvPr id="323591" name="AutoShape 7"/>
          <p:cNvSpPr>
            <a:spLocks noChangeArrowheads="1"/>
          </p:cNvSpPr>
          <p:nvPr/>
        </p:nvSpPr>
        <p:spPr bwMode="auto">
          <a:xfrm>
            <a:off x="2743200" y="3817620"/>
            <a:ext cx="771694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err="1" smtClean="0"/>
              <a:t>aPart</a:t>
            </a:r>
            <a:endParaRPr lang="en-US" dirty="0"/>
          </a:p>
        </p:txBody>
      </p:sp>
      <p:sp>
        <p:nvSpPr>
          <p:cNvPr id="323592" name="AutoShape 8"/>
          <p:cNvSpPr>
            <a:spLocks noChangeArrowheads="1"/>
          </p:cNvSpPr>
          <p:nvPr/>
        </p:nvSpPr>
        <p:spPr bwMode="auto">
          <a:xfrm>
            <a:off x="8075613" y="3741420"/>
            <a:ext cx="771694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err="1" smtClean="0"/>
              <a:t>aPart</a:t>
            </a:r>
            <a:endParaRPr lang="en-US" dirty="0"/>
          </a:p>
        </p:txBody>
      </p:sp>
      <p:sp>
        <p:nvSpPr>
          <p:cNvPr id="323593" name="AutoShape 9"/>
          <p:cNvSpPr>
            <a:spLocks noChangeArrowheads="1"/>
          </p:cNvSpPr>
          <p:nvPr/>
        </p:nvSpPr>
        <p:spPr bwMode="auto">
          <a:xfrm>
            <a:off x="5332413" y="5070158"/>
            <a:ext cx="771694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err="1" smtClean="0"/>
              <a:t>aPart</a:t>
            </a:r>
            <a:endParaRPr lang="en-US" dirty="0"/>
          </a:p>
        </p:txBody>
      </p:sp>
      <p:sp>
        <p:nvSpPr>
          <p:cNvPr id="323594" name="AutoShape 10"/>
          <p:cNvSpPr>
            <a:spLocks noChangeArrowheads="1"/>
          </p:cNvSpPr>
          <p:nvPr/>
        </p:nvSpPr>
        <p:spPr bwMode="auto">
          <a:xfrm>
            <a:off x="6400800" y="5070158"/>
            <a:ext cx="771694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err="1" smtClean="0"/>
              <a:t>aPart</a:t>
            </a:r>
            <a:endParaRPr lang="en-US" dirty="0"/>
          </a:p>
        </p:txBody>
      </p:sp>
      <p:sp>
        <p:nvSpPr>
          <p:cNvPr id="323595" name="AutoShape 11"/>
          <p:cNvSpPr>
            <a:spLocks noChangeArrowheads="1"/>
          </p:cNvSpPr>
          <p:nvPr/>
        </p:nvSpPr>
        <p:spPr bwMode="auto">
          <a:xfrm>
            <a:off x="7542213" y="5070158"/>
            <a:ext cx="771694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err="1" smtClean="0"/>
              <a:t>aPart</a:t>
            </a:r>
            <a:endParaRPr lang="en-US" dirty="0"/>
          </a:p>
        </p:txBody>
      </p:sp>
      <p:sp>
        <p:nvSpPr>
          <p:cNvPr id="323596" name="Line 12"/>
          <p:cNvSpPr>
            <a:spLocks noChangeShapeType="1"/>
          </p:cNvSpPr>
          <p:nvPr/>
        </p:nvSpPr>
        <p:spPr bwMode="auto">
          <a:xfrm flipH="1">
            <a:off x="3048000" y="2895600"/>
            <a:ext cx="2209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7" name="Line 13"/>
          <p:cNvSpPr>
            <a:spLocks noChangeShapeType="1"/>
          </p:cNvSpPr>
          <p:nvPr/>
        </p:nvSpPr>
        <p:spPr bwMode="auto">
          <a:xfrm flipH="1">
            <a:off x="4495800" y="2895600"/>
            <a:ext cx="762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8" name="Line 14"/>
          <p:cNvSpPr>
            <a:spLocks noChangeShapeType="1"/>
          </p:cNvSpPr>
          <p:nvPr/>
        </p:nvSpPr>
        <p:spPr bwMode="auto">
          <a:xfrm>
            <a:off x="5562600" y="2895600"/>
            <a:ext cx="990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9" name="Line 15"/>
          <p:cNvSpPr>
            <a:spLocks noChangeShapeType="1"/>
          </p:cNvSpPr>
          <p:nvPr/>
        </p:nvSpPr>
        <p:spPr bwMode="auto">
          <a:xfrm>
            <a:off x="5638800" y="2895600"/>
            <a:ext cx="2895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600" name="Line 16"/>
          <p:cNvSpPr>
            <a:spLocks noChangeShapeType="1"/>
          </p:cNvSpPr>
          <p:nvPr/>
        </p:nvSpPr>
        <p:spPr bwMode="auto">
          <a:xfrm flipH="1">
            <a:off x="5715000" y="4191000"/>
            <a:ext cx="609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601" name="Line 17"/>
          <p:cNvSpPr>
            <a:spLocks noChangeShapeType="1"/>
          </p:cNvSpPr>
          <p:nvPr/>
        </p:nvSpPr>
        <p:spPr bwMode="auto">
          <a:xfrm>
            <a:off x="6553200" y="4191000"/>
            <a:ext cx="304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3602" name="Line 18"/>
          <p:cNvSpPr>
            <a:spLocks noChangeShapeType="1"/>
          </p:cNvSpPr>
          <p:nvPr/>
        </p:nvSpPr>
        <p:spPr bwMode="auto">
          <a:xfrm>
            <a:off x="6705600" y="4191000"/>
            <a:ext cx="12954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04800" y="5029201"/>
            <a:ext cx="4495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This pattern allows clients to treat individual objects (</a:t>
            </a:r>
            <a:r>
              <a:rPr lang="en-US" sz="2000" b="1" dirty="0" smtClean="0">
                <a:solidFill>
                  <a:srgbClr val="006600"/>
                </a:solidFill>
              </a:rPr>
              <a:t>Parts</a:t>
            </a:r>
            <a:r>
              <a:rPr lang="en-US" sz="2000" dirty="0" smtClean="0">
                <a:solidFill>
                  <a:srgbClr val="006600"/>
                </a:solidFill>
              </a:rPr>
              <a:t>) and compositions of objects (</a:t>
            </a:r>
            <a:r>
              <a:rPr lang="en-US" sz="2000" b="1" dirty="0" smtClean="0">
                <a:solidFill>
                  <a:srgbClr val="006600"/>
                </a:solidFill>
              </a:rPr>
              <a:t>Composites</a:t>
            </a:r>
            <a:r>
              <a:rPr lang="en-US" sz="2000" dirty="0" smtClean="0">
                <a:solidFill>
                  <a:srgbClr val="006600"/>
                </a:solidFill>
              </a:rPr>
              <a:t>) uniformly.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220663"/>
            <a:ext cx="8596313" cy="140335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23587" name="AutoShape 3"/>
          <p:cNvSpPr>
            <a:spLocks noChangeArrowheads="1"/>
          </p:cNvSpPr>
          <p:nvPr/>
        </p:nvSpPr>
        <p:spPr bwMode="auto">
          <a:xfrm>
            <a:off x="3198813" y="2362200"/>
            <a:ext cx="1384270" cy="510778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computer</a:t>
            </a:r>
            <a:endParaRPr lang="en-US" dirty="0"/>
          </a:p>
        </p:txBody>
      </p:sp>
      <p:sp>
        <p:nvSpPr>
          <p:cNvPr id="323589" name="AutoShape 5"/>
          <p:cNvSpPr>
            <a:spLocks noChangeArrowheads="1"/>
          </p:cNvSpPr>
          <p:nvPr/>
        </p:nvSpPr>
        <p:spPr bwMode="auto">
          <a:xfrm>
            <a:off x="4335463" y="3767138"/>
            <a:ext cx="1456229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System Unit</a:t>
            </a:r>
            <a:endParaRPr lang="en-US" dirty="0"/>
          </a:p>
        </p:txBody>
      </p:sp>
      <p:sp>
        <p:nvSpPr>
          <p:cNvPr id="323590" name="AutoShape 6"/>
          <p:cNvSpPr>
            <a:spLocks noChangeArrowheads="1"/>
          </p:cNvSpPr>
          <p:nvPr/>
        </p:nvSpPr>
        <p:spPr bwMode="auto">
          <a:xfrm>
            <a:off x="2662238" y="3810000"/>
            <a:ext cx="1202474" cy="510778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monitor</a:t>
            </a:r>
            <a:endParaRPr lang="en-US" dirty="0"/>
          </a:p>
        </p:txBody>
      </p:sp>
      <p:sp>
        <p:nvSpPr>
          <p:cNvPr id="323597" name="Line 13"/>
          <p:cNvSpPr>
            <a:spLocks noChangeShapeType="1"/>
          </p:cNvSpPr>
          <p:nvPr/>
        </p:nvSpPr>
        <p:spPr bwMode="auto">
          <a:xfrm flipH="1">
            <a:off x="3048000" y="2895600"/>
            <a:ext cx="762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8" name="Line 14"/>
          <p:cNvSpPr>
            <a:spLocks noChangeShapeType="1"/>
          </p:cNvSpPr>
          <p:nvPr/>
        </p:nvSpPr>
        <p:spPr bwMode="auto">
          <a:xfrm>
            <a:off x="4114800" y="2895600"/>
            <a:ext cx="990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876800" y="1828800"/>
            <a:ext cx="388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You want to build a new computer. Let’s configure the computer as a system of hierarchical </a:t>
            </a:r>
            <a:r>
              <a:rPr lang="en-US" b="1" dirty="0" smtClean="0">
                <a:solidFill>
                  <a:srgbClr val="C00000"/>
                </a:solidFill>
              </a:rPr>
              <a:t>components, </a:t>
            </a:r>
            <a:r>
              <a:rPr lang="en-US" dirty="0" smtClean="0">
                <a:solidFill>
                  <a:srgbClr val="C00000"/>
                </a:solidFill>
              </a:rPr>
              <a:t>A </a:t>
            </a:r>
            <a:r>
              <a:rPr lang="en-US" b="1" dirty="0" smtClean="0">
                <a:solidFill>
                  <a:srgbClr val="C00000"/>
                </a:solidFill>
              </a:rPr>
              <a:t>component</a:t>
            </a:r>
            <a:r>
              <a:rPr lang="en-US" dirty="0" smtClean="0">
                <a:solidFill>
                  <a:srgbClr val="C00000"/>
                </a:solidFill>
              </a:rPr>
              <a:t> can be either a </a:t>
            </a:r>
            <a:r>
              <a:rPr lang="en-US" b="1" dirty="0" smtClean="0">
                <a:solidFill>
                  <a:srgbClr val="00B0F0"/>
                </a:solidFill>
              </a:rPr>
              <a:t>part</a:t>
            </a:r>
            <a:r>
              <a:rPr lang="en-US" dirty="0" smtClean="0">
                <a:solidFill>
                  <a:srgbClr val="C00000"/>
                </a:solidFill>
              </a:rPr>
              <a:t> or a </a:t>
            </a:r>
            <a:r>
              <a:rPr lang="en-US" b="1" dirty="0" smtClean="0">
                <a:solidFill>
                  <a:srgbClr val="FF0000"/>
                </a:solidFill>
              </a:rPr>
              <a:t>composite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5257800" y="4648200"/>
            <a:ext cx="844272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 smtClean="0"/>
              <a:t>HDD</a:t>
            </a:r>
            <a:endParaRPr lang="en-US" dirty="0"/>
          </a:p>
        </p:txBody>
      </p:sp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6523829" y="4648200"/>
            <a:ext cx="1017657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Cabinet</a:t>
            </a:r>
            <a:endParaRPr lang="en-US" dirty="0"/>
          </a:p>
        </p:txBody>
      </p:sp>
      <p:cxnSp>
        <p:nvCxnSpPr>
          <p:cNvPr id="26" name="Straight Arrow Connector 25"/>
          <p:cNvCxnSpPr>
            <a:endCxn id="23" idx="0"/>
          </p:cNvCxnSpPr>
          <p:nvPr/>
        </p:nvCxnSpPr>
        <p:spPr>
          <a:xfrm rot="16200000" flipH="1">
            <a:off x="5317994" y="4286257"/>
            <a:ext cx="429577" cy="29430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24" idx="0"/>
          </p:cNvCxnSpPr>
          <p:nvPr/>
        </p:nvCxnSpPr>
        <p:spPr>
          <a:xfrm>
            <a:off x="5867400" y="4191000"/>
            <a:ext cx="1165258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2667000" y="5181600"/>
            <a:ext cx="1044297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Chassis</a:t>
            </a:r>
            <a:endParaRPr lang="en-US" dirty="0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3124200" y="4191000"/>
            <a:ext cx="17526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609600" y="5943600"/>
            <a:ext cx="710972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auto">
          <a:xfrm>
            <a:off x="1066800" y="3810000"/>
            <a:ext cx="1166535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keyboard</a:t>
            </a:r>
            <a:endParaRPr lang="en-US" dirty="0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H="1">
            <a:off x="1676400" y="2819400"/>
            <a:ext cx="15240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1676400" y="5943600"/>
            <a:ext cx="1057617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3048000" y="5943600"/>
            <a:ext cx="717917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GPU</a:t>
            </a:r>
            <a:endParaRPr lang="en-US" dirty="0"/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4572000" y="4648200"/>
            <a:ext cx="621625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Fan</a:t>
            </a:r>
            <a:endParaRPr lang="en-US" dirty="0"/>
          </a:p>
        </p:txBody>
      </p:sp>
      <p:cxnSp>
        <p:nvCxnSpPr>
          <p:cNvPr id="30" name="Straight Arrow Connector 29"/>
          <p:cNvCxnSpPr>
            <a:endCxn id="29" idx="0"/>
          </p:cNvCxnSpPr>
          <p:nvPr/>
        </p:nvCxnSpPr>
        <p:spPr>
          <a:xfrm rot="5400000">
            <a:off x="4841707" y="4232107"/>
            <a:ext cx="457200" cy="3749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2265432" y="5583168"/>
            <a:ext cx="457200" cy="4160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1295400" y="5334000"/>
            <a:ext cx="1406664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5" idx="0"/>
          </p:cNvCxnSpPr>
          <p:nvPr/>
        </p:nvCxnSpPr>
        <p:spPr>
          <a:xfrm>
            <a:off x="3006864" y="5562600"/>
            <a:ext cx="400095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4267200" y="5943600"/>
            <a:ext cx="1521589" cy="408623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Motherboard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733800" y="5562600"/>
            <a:ext cx="6858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828800" y="236220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composite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96200" y="4648200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part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76400"/>
            <a:ext cx="559117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Composite Pattern class diagram and key classes/interfaces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609600" y="1828800"/>
            <a:ext cx="144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Client  app</a:t>
            </a:r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>
          <a:xfrm flipV="1">
            <a:off x="2057400" y="2057400"/>
            <a:ext cx="1524000" cy="3810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2514600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ClientApp</a:t>
            </a:r>
            <a:r>
              <a:rPr lang="en-US" sz="1600" dirty="0" smtClean="0"/>
              <a:t> uses the </a:t>
            </a:r>
            <a:r>
              <a:rPr lang="en-US" sz="1600" b="1" dirty="0" smtClean="0"/>
              <a:t>Component</a:t>
            </a:r>
            <a:r>
              <a:rPr lang="en-US" sz="1600" dirty="0" smtClean="0"/>
              <a:t> </a:t>
            </a:r>
            <a:r>
              <a:rPr lang="en-US" sz="1600" i="1" dirty="0" smtClean="0"/>
              <a:t>Interface</a:t>
            </a:r>
            <a:r>
              <a:rPr lang="en-US" sz="1600" dirty="0" smtClean="0"/>
              <a:t> to manipulate objects in the composition by calling </a:t>
            </a:r>
            <a:r>
              <a:rPr lang="en-US" sz="1600" b="1" dirty="0" smtClean="0"/>
              <a:t>add</a:t>
            </a:r>
            <a:r>
              <a:rPr lang="en-US" sz="1600" dirty="0" smtClean="0"/>
              <a:t>(), </a:t>
            </a:r>
            <a:r>
              <a:rPr lang="en-US" sz="1600" b="1" dirty="0" smtClean="0"/>
              <a:t>remove</a:t>
            </a:r>
            <a:r>
              <a:rPr lang="en-US" sz="1600" dirty="0" smtClean="0"/>
              <a:t>(), and context-specific operations.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1600201"/>
            <a:ext cx="2743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6600"/>
                </a:solidFill>
              </a:rPr>
              <a:t>Component</a:t>
            </a:r>
            <a:r>
              <a:rPr lang="en-US" sz="1600" dirty="0" smtClean="0">
                <a:solidFill>
                  <a:srgbClr val="006600"/>
                </a:solidFill>
              </a:rPr>
              <a:t> defines an interface </a:t>
            </a:r>
            <a:r>
              <a:rPr lang="en-US" sz="1600" i="1" dirty="0" smtClean="0">
                <a:solidFill>
                  <a:srgbClr val="006600"/>
                </a:solidFill>
              </a:rPr>
              <a:t>(or abstract class)</a:t>
            </a:r>
            <a:r>
              <a:rPr lang="en-US" sz="1600" dirty="0" smtClean="0">
                <a:solidFill>
                  <a:srgbClr val="006600"/>
                </a:solidFill>
              </a:rPr>
              <a:t> for all objects: both </a:t>
            </a:r>
            <a:r>
              <a:rPr lang="en-US" sz="1600" b="1" dirty="0" smtClean="0">
                <a:solidFill>
                  <a:srgbClr val="006600"/>
                </a:solidFill>
              </a:rPr>
              <a:t>Leaf</a:t>
            </a:r>
            <a:r>
              <a:rPr lang="en-US" sz="1600" dirty="0" smtClean="0">
                <a:solidFill>
                  <a:srgbClr val="006600"/>
                </a:solidFill>
              </a:rPr>
              <a:t> and </a:t>
            </a:r>
            <a:r>
              <a:rPr lang="en-US" sz="1600" b="1" dirty="0" smtClean="0">
                <a:solidFill>
                  <a:srgbClr val="006600"/>
                </a:solidFill>
              </a:rPr>
              <a:t>Composite</a:t>
            </a:r>
          </a:p>
          <a:p>
            <a:endParaRPr lang="en-US" sz="1600" b="1" dirty="0" smtClean="0">
              <a:solidFill>
                <a:srgbClr val="006600"/>
              </a:solidFill>
            </a:endParaRPr>
          </a:p>
          <a:p>
            <a:r>
              <a:rPr lang="en-US" sz="1200" dirty="0" smtClean="0">
                <a:solidFill>
                  <a:srgbClr val="006600"/>
                </a:solidFill>
              </a:rPr>
              <a:t>There may be variations in the names of the </a:t>
            </a:r>
            <a:r>
              <a:rPr lang="en-US" sz="1200" b="1" dirty="0" smtClean="0">
                <a:solidFill>
                  <a:srgbClr val="006600"/>
                </a:solidFill>
              </a:rPr>
              <a:t>add</a:t>
            </a:r>
            <a:r>
              <a:rPr lang="en-US" sz="1200" dirty="0" smtClean="0">
                <a:solidFill>
                  <a:srgbClr val="006600"/>
                </a:solidFill>
              </a:rPr>
              <a:t>(), </a:t>
            </a:r>
            <a:r>
              <a:rPr lang="en-US" sz="1200" b="1" dirty="0" smtClean="0">
                <a:solidFill>
                  <a:srgbClr val="006600"/>
                </a:solidFill>
              </a:rPr>
              <a:t>remove</a:t>
            </a:r>
            <a:r>
              <a:rPr lang="en-US" sz="1200" dirty="0" smtClean="0">
                <a:solidFill>
                  <a:srgbClr val="006600"/>
                </a:solidFill>
              </a:rPr>
              <a:t>(), and </a:t>
            </a:r>
            <a:r>
              <a:rPr lang="en-US" sz="1200" b="1" dirty="0" err="1" smtClean="0">
                <a:solidFill>
                  <a:srgbClr val="006600"/>
                </a:solidFill>
              </a:rPr>
              <a:t>getChildren</a:t>
            </a:r>
            <a:r>
              <a:rPr lang="en-US" sz="1200" dirty="0" smtClean="0">
                <a:solidFill>
                  <a:srgbClr val="006600"/>
                </a:solidFill>
              </a:rPr>
              <a:t>() methods</a:t>
            </a:r>
            <a:endParaRPr lang="en-US" sz="1200" dirty="0">
              <a:solidFill>
                <a:srgbClr val="00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5257800"/>
            <a:ext cx="312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6600FF"/>
                </a:solidFill>
              </a:rPr>
              <a:t>A </a:t>
            </a:r>
            <a:r>
              <a:rPr lang="en-US" sz="1600" b="1" dirty="0" smtClean="0">
                <a:solidFill>
                  <a:srgbClr val="6600FF"/>
                </a:solidFill>
              </a:rPr>
              <a:t>part/leaf </a:t>
            </a:r>
            <a:r>
              <a:rPr lang="en-US" sz="1600" dirty="0" smtClean="0">
                <a:solidFill>
                  <a:srgbClr val="6600FF"/>
                </a:solidFill>
              </a:rPr>
              <a:t>can have no children; methods like </a:t>
            </a:r>
            <a:r>
              <a:rPr lang="en-US" sz="1600" b="1" dirty="0" smtClean="0">
                <a:solidFill>
                  <a:srgbClr val="6600FF"/>
                </a:solidFill>
              </a:rPr>
              <a:t>add</a:t>
            </a:r>
            <a:r>
              <a:rPr lang="en-US" sz="1600" dirty="0" smtClean="0">
                <a:solidFill>
                  <a:srgbClr val="6600FF"/>
                </a:solidFill>
              </a:rPr>
              <a:t>(), </a:t>
            </a:r>
            <a:r>
              <a:rPr lang="en-US" sz="1600" b="1" dirty="0" smtClean="0">
                <a:solidFill>
                  <a:srgbClr val="6600FF"/>
                </a:solidFill>
              </a:rPr>
              <a:t>remove</a:t>
            </a:r>
            <a:r>
              <a:rPr lang="en-US" sz="1600" dirty="0" smtClean="0">
                <a:solidFill>
                  <a:srgbClr val="6600FF"/>
                </a:solidFill>
              </a:rPr>
              <a:t>() don’t make sense for this class, but are still inherited from </a:t>
            </a:r>
            <a:r>
              <a:rPr lang="en-US" sz="1600" b="1" dirty="0" smtClean="0">
                <a:solidFill>
                  <a:srgbClr val="6600FF"/>
                </a:solidFill>
              </a:rPr>
              <a:t>Component</a:t>
            </a:r>
            <a:r>
              <a:rPr lang="en-US" sz="1600" dirty="0" smtClean="0">
                <a:solidFill>
                  <a:srgbClr val="6600FF"/>
                </a:solidFill>
              </a:rPr>
              <a:t> .</a:t>
            </a:r>
            <a:endParaRPr lang="en-US" sz="1600" dirty="0">
              <a:solidFill>
                <a:srgbClr val="66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0" y="5105400"/>
            <a:ext cx="335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9A0075"/>
                </a:solidFill>
              </a:rPr>
              <a:t>Composite</a:t>
            </a:r>
            <a:r>
              <a:rPr lang="en-US" sz="1600" dirty="0" smtClean="0">
                <a:solidFill>
                  <a:srgbClr val="9A0075"/>
                </a:solidFill>
              </a:rPr>
              <a:t> defines the behavior of those </a:t>
            </a:r>
            <a:r>
              <a:rPr lang="en-US" sz="1600" b="1" dirty="0" smtClean="0">
                <a:solidFill>
                  <a:srgbClr val="9A0075"/>
                </a:solidFill>
              </a:rPr>
              <a:t>Components</a:t>
            </a:r>
            <a:r>
              <a:rPr lang="en-US" sz="1600" dirty="0" smtClean="0">
                <a:solidFill>
                  <a:srgbClr val="9A0075"/>
                </a:solidFill>
              </a:rPr>
              <a:t> having children and stores the child </a:t>
            </a:r>
            <a:r>
              <a:rPr lang="en-US" sz="1600" b="1" dirty="0" smtClean="0">
                <a:solidFill>
                  <a:srgbClr val="9A0075"/>
                </a:solidFill>
              </a:rPr>
              <a:t>Components</a:t>
            </a:r>
            <a:r>
              <a:rPr lang="en-US" sz="1600" dirty="0" smtClean="0">
                <a:solidFill>
                  <a:srgbClr val="9A0075"/>
                </a:solidFill>
              </a:rPr>
              <a:t>.</a:t>
            </a:r>
            <a:endParaRPr lang="en-US" sz="1600" dirty="0">
              <a:solidFill>
                <a:srgbClr val="9A0075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00200" y="4495800"/>
            <a:ext cx="2590800" cy="685800"/>
          </a:xfrm>
          <a:prstGeom prst="rect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543800" cy="1295400"/>
          </a:xfrm>
        </p:spPr>
        <p:txBody>
          <a:bodyPr/>
          <a:lstStyle/>
          <a:p>
            <a:r>
              <a:rPr lang="en-US" sz="3600" dirty="0" smtClean="0"/>
              <a:t>The Component interface defines the behavior that both Parts and Composites must implement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133600"/>
            <a:ext cx="9007594" cy="2308324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interface Component {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behaviors for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Part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Composite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add(Component c);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void remove(Component c);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List&lt;Component&gt;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getChildren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 abstract double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Part-specific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... &lt;other Part behaviors&gt;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8768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5600AC"/>
                </a:solidFill>
              </a:rPr>
              <a:t>Q: Should/can Component be defined as an </a:t>
            </a:r>
            <a:r>
              <a:rPr lang="en-US" sz="2400" b="1" dirty="0" smtClean="0">
                <a:solidFill>
                  <a:srgbClr val="5600AC"/>
                </a:solidFill>
              </a:rPr>
              <a:t>Interface</a:t>
            </a:r>
            <a:r>
              <a:rPr lang="en-US" sz="2400" dirty="0" smtClean="0">
                <a:solidFill>
                  <a:srgbClr val="5600AC"/>
                </a:solidFill>
              </a:rPr>
              <a:t/>
            </a:r>
            <a:br>
              <a:rPr lang="en-US" sz="2400" dirty="0" smtClean="0">
                <a:solidFill>
                  <a:srgbClr val="5600AC"/>
                </a:solidFill>
              </a:rPr>
            </a:br>
            <a:r>
              <a:rPr lang="en-US" sz="2400" dirty="0" smtClean="0">
                <a:solidFill>
                  <a:srgbClr val="5600AC"/>
                </a:solidFill>
              </a:rPr>
              <a:t>rather than an </a:t>
            </a:r>
            <a:r>
              <a:rPr lang="en-US" sz="2400" b="1" dirty="0" smtClean="0">
                <a:solidFill>
                  <a:srgbClr val="5600AC"/>
                </a:solidFill>
              </a:rPr>
              <a:t>Abstract Class</a:t>
            </a:r>
            <a:r>
              <a:rPr lang="en-US" sz="2400" dirty="0" smtClean="0">
                <a:solidFill>
                  <a:srgbClr val="5600AC"/>
                </a:solidFill>
              </a:rPr>
              <a:t>?</a:t>
            </a:r>
            <a:br>
              <a:rPr lang="en-US" sz="2400" dirty="0" smtClean="0">
                <a:solidFill>
                  <a:srgbClr val="5600AC"/>
                </a:solidFill>
              </a:rPr>
            </a:br>
            <a:r>
              <a:rPr lang="en-US" sz="2400" dirty="0" smtClean="0">
                <a:solidFill>
                  <a:srgbClr val="5600AC"/>
                </a:solidFill>
              </a:rPr>
              <a:t/>
            </a:r>
            <a:br>
              <a:rPr lang="en-US" sz="2400" dirty="0" smtClean="0">
                <a:solidFill>
                  <a:srgbClr val="5600AC"/>
                </a:solidFill>
              </a:rPr>
            </a:br>
            <a:endParaRPr lang="en-US" sz="2400" dirty="0">
              <a:solidFill>
                <a:srgbClr val="5600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534400" cy="6247864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Composite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implements Component{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private String name;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private double price;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private List&lt;Component&gt; components;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Composite (String name, double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basePrice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//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ctor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details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components = new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&lt;Component&gt;();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essential Composite behaviors: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add(Component c) {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components.add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(c);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void remove (Component c){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components.remove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(c);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List&lt;Component&gt;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getChildren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	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components;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179249"/>
            <a:ext cx="7696200" cy="503214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...public class Composite implements Component{</a:t>
            </a:r>
          </a:p>
          <a:p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...continued from previous slide	</a:t>
            </a:r>
            <a:endParaRPr lang="en-US" sz="19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	</a:t>
            </a:r>
            <a:br>
              <a:rPr lang="en-US" sz="1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// context-specific behavior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double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compositePrice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price;</a:t>
            </a:r>
          </a:p>
          <a:p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		for( Component c: components ){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compositePrice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+= 					  </a:t>
            </a:r>
            <a:r>
              <a:rPr lang="en-US" sz="2000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c.getPrice</a:t>
            </a:r>
            <a:r>
              <a:rPr lang="en-US" sz="20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compositePrice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13801</TotalTime>
  <Words>492</Words>
  <Application>Microsoft Office PowerPoint</Application>
  <PresentationFormat>On-screen Show (4:3)</PresentationFormat>
  <Paragraphs>157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Courier New</vt:lpstr>
      <vt:lpstr>Tahoma</vt:lpstr>
      <vt:lpstr>Times New Roman</vt:lpstr>
      <vt:lpstr>Wingdings</vt:lpstr>
      <vt:lpstr>2_Network</vt:lpstr>
      <vt:lpstr>The Composite Pattern</vt:lpstr>
      <vt:lpstr>Composite Pattern context</vt:lpstr>
      <vt:lpstr>The Composite Pattern is applied in situations involving object heirarchies</vt:lpstr>
      <vt:lpstr>The Composite Pattern allows you to compose objects into tree structures to represent part-whole hierarchies</vt:lpstr>
      <vt:lpstr>Example</vt:lpstr>
      <vt:lpstr>Composite Pattern class diagram and key classes/interfaces</vt:lpstr>
      <vt:lpstr>The Component interface defines the behavior that both Parts and Composites must implement</vt:lpstr>
      <vt:lpstr>PowerPoint Presentation</vt:lpstr>
      <vt:lpstr>PowerPoint Presentation</vt:lpstr>
      <vt:lpstr>PowerPoint Presentation</vt:lpstr>
      <vt:lpstr>Consequences</vt:lpstr>
      <vt:lpstr>Consequences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Hornick, Dr. Mark</cp:lastModifiedBy>
  <cp:revision>903</cp:revision>
  <cp:lastPrinted>1601-01-01T00:00:00Z</cp:lastPrinted>
  <dcterms:created xsi:type="dcterms:W3CDTF">1999-09-06T21:32:20Z</dcterms:created>
  <dcterms:modified xsi:type="dcterms:W3CDTF">2017-01-20T16:17:14Z</dcterms:modified>
</cp:coreProperties>
</file>