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29" r:id="rId3"/>
    <p:sldId id="322" r:id="rId4"/>
    <p:sldId id="324" r:id="rId5"/>
    <p:sldId id="326" r:id="rId6"/>
    <p:sldId id="325" r:id="rId7"/>
    <p:sldId id="328" r:id="rId8"/>
    <p:sldId id="327" r:id="rId9"/>
    <p:sldId id="330" r:id="rId10"/>
    <p:sldId id="331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AC"/>
    <a:srgbClr val="006600"/>
    <a:srgbClr val="9A0075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13" autoAdjust="0"/>
    <p:restoredTop sz="94668" autoAdjust="0"/>
  </p:normalViewPr>
  <p:slideViewPr>
    <p:cSldViewPr>
      <p:cViewPr varScale="1">
        <p:scale>
          <a:sx n="87" d="100"/>
          <a:sy n="87" d="100"/>
        </p:scale>
        <p:origin x="11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27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1/27/2017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397DE-548D-4EA7-BD5D-4458066E1038}" type="slidenum">
              <a:rPr lang="en-US"/>
              <a:pPr/>
              <a:t>3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07" tIns="47655" rIns="95307" bIns="47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0E4D8-8320-4B1E-9C6C-4EE47A9C859B}" type="slidenum">
              <a:rPr lang="en-US"/>
              <a:pPr/>
              <a:t>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07" tIns="47655" rIns="95307" bIns="4765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Command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UNDO: Sequence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client calls the invocation method on an </a:t>
            </a:r>
            <a:r>
              <a:rPr lang="en-US" b="1" dirty="0" smtClean="0"/>
              <a:t>Invoker</a:t>
            </a:r>
            <a:r>
              <a:rPr lang="en-US" dirty="0" smtClean="0"/>
              <a:t> object and passes it the </a:t>
            </a:r>
            <a:r>
              <a:rPr lang="en-US" b="1" dirty="0" smtClean="0"/>
              <a:t>Command</a:t>
            </a:r>
            <a:r>
              <a:rPr lang="en-US" dirty="0" smtClean="0"/>
              <a:t> object,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To implement UNDO, the </a:t>
            </a:r>
            <a:r>
              <a:rPr lang="en-US" b="1" dirty="0" smtClean="0">
                <a:solidFill>
                  <a:srgbClr val="0070C0"/>
                </a:solidFill>
              </a:rPr>
              <a:t>Invoker: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Stores each command it executes on a STACK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When UNDO is invoked, the commands are popped off the stack and </a:t>
            </a:r>
            <a:r>
              <a:rPr lang="en-US" b="1" dirty="0" smtClean="0">
                <a:solidFill>
                  <a:srgbClr val="0070C0"/>
                </a:solidFill>
              </a:rPr>
              <a:t>un-executed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Un-Execution</a:t>
            </a:r>
            <a:r>
              <a:rPr lang="en-US" dirty="0" smtClean="0"/>
              <a:t> of a Command means calling the Command’s </a:t>
            </a:r>
            <a:r>
              <a:rPr lang="en-US" b="1" dirty="0" err="1" smtClean="0"/>
              <a:t>unexecute</a:t>
            </a:r>
            <a:r>
              <a:rPr lang="en-US" dirty="0" smtClean="0"/>
              <a:t>() method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This results in the previous actions being reversed on the </a:t>
            </a:r>
            <a:r>
              <a:rPr lang="en-US" b="1" dirty="0" smtClean="0">
                <a:solidFill>
                  <a:srgbClr val="0070C0"/>
                </a:solidFill>
              </a:rPr>
              <a:t>Receiver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It may not be possible to reverse all actions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following 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6705600" cy="475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Command Pattern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28600" indent="-228600">
              <a:lnSpc>
                <a:spcPct val="90000"/>
              </a:lnSpc>
              <a:buNone/>
            </a:pPr>
            <a:r>
              <a:rPr lang="en-US" dirty="0" smtClean="0"/>
              <a:t>Problem:</a:t>
            </a:r>
            <a:endParaRPr lang="en-US" dirty="0"/>
          </a:p>
          <a:p>
            <a:pPr marL="565150" lvl="1" indent="-222250">
              <a:lnSpc>
                <a:spcPct val="90000"/>
              </a:lnSpc>
              <a:buNone/>
            </a:pPr>
            <a:r>
              <a:rPr lang="en-US" dirty="0" smtClean="0"/>
              <a:t>We want [a UI] to </a:t>
            </a:r>
            <a:r>
              <a:rPr lang="en-US" dirty="0"/>
              <a:t>issue requests to objects without knowing </a:t>
            </a:r>
            <a:r>
              <a:rPr lang="en-US" dirty="0" smtClean="0"/>
              <a:t>anything…</a:t>
            </a:r>
            <a:endParaRPr lang="en-US" dirty="0"/>
          </a:p>
          <a:p>
            <a:pPr marL="900113" lvl="2" indent="-220663"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About the request </a:t>
            </a:r>
            <a:r>
              <a:rPr lang="en-US" dirty="0" smtClean="0">
                <a:solidFill>
                  <a:srgbClr val="0070C0"/>
                </a:solidFill>
              </a:rPr>
              <a:t>[command] being </a:t>
            </a:r>
            <a:r>
              <a:rPr lang="en-US" dirty="0">
                <a:solidFill>
                  <a:srgbClr val="0070C0"/>
                </a:solidFill>
              </a:rPr>
              <a:t>made.</a:t>
            </a:r>
          </a:p>
          <a:p>
            <a:pPr marL="900113" lvl="2" indent="-220663"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About the receiver </a:t>
            </a:r>
            <a:r>
              <a:rPr lang="en-US" dirty="0" smtClean="0">
                <a:solidFill>
                  <a:srgbClr val="0070C0"/>
                </a:solidFill>
              </a:rPr>
              <a:t>[executor] of </a:t>
            </a:r>
            <a:r>
              <a:rPr lang="en-US" dirty="0">
                <a:solidFill>
                  <a:srgbClr val="0070C0"/>
                </a:solidFill>
              </a:rPr>
              <a:t>the request.</a:t>
            </a:r>
          </a:p>
          <a:p>
            <a:pPr marL="228600" indent="-228600">
              <a:lnSpc>
                <a:spcPct val="90000"/>
              </a:lnSpc>
              <a:buNone/>
            </a:pPr>
            <a:r>
              <a:rPr lang="en-US" dirty="0" smtClean="0"/>
              <a:t>Solution:</a:t>
            </a:r>
            <a:endParaRPr lang="en-US" dirty="0"/>
          </a:p>
          <a:p>
            <a:pPr marL="565150" lvl="1" indent="-222250">
              <a:lnSpc>
                <a:spcPct val="90000"/>
              </a:lnSpc>
              <a:buNone/>
            </a:pPr>
            <a:r>
              <a:rPr lang="en-US" dirty="0"/>
              <a:t>Represent </a:t>
            </a:r>
            <a:r>
              <a:rPr lang="en-US" dirty="0" smtClean="0"/>
              <a:t>the </a:t>
            </a:r>
            <a:r>
              <a:rPr lang="en-US" b="1" dirty="0" smtClean="0"/>
              <a:t>request</a:t>
            </a:r>
            <a:r>
              <a:rPr lang="en-US" dirty="0" smtClean="0"/>
              <a:t> [command] </a:t>
            </a:r>
            <a:r>
              <a:rPr lang="en-US" dirty="0"/>
              <a:t>as an object.</a:t>
            </a:r>
          </a:p>
          <a:p>
            <a:pPr marL="860425" lvl="2" indent="-222250">
              <a:lnSpc>
                <a:spcPct val="90000"/>
              </a:lnSpc>
            </a:pPr>
            <a:r>
              <a:rPr lang="en-US" i="1" dirty="0">
                <a:solidFill>
                  <a:srgbClr val="0070C0"/>
                </a:solidFill>
              </a:rPr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request [command] </a:t>
            </a:r>
            <a:r>
              <a:rPr lang="en-US" i="1" dirty="0">
                <a:solidFill>
                  <a:srgbClr val="0070C0"/>
                </a:solidFill>
              </a:rPr>
              <a:t>can then be stored and passed around like other objects.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sz="2400" dirty="0" smtClean="0"/>
              <a:t>Configurable GUI </a:t>
            </a:r>
            <a:r>
              <a:rPr lang="en-US" sz="2400" dirty="0"/>
              <a:t>represents actions as</a:t>
            </a:r>
          </a:p>
          <a:p>
            <a:pPr lvl="1"/>
            <a:r>
              <a:rPr lang="en-US" sz="2000" dirty="0"/>
              <a:t>Menus and menu items</a:t>
            </a:r>
          </a:p>
          <a:p>
            <a:pPr lvl="1"/>
            <a:r>
              <a:rPr lang="en-US" sz="2000" dirty="0"/>
              <a:t>Push buttons</a:t>
            </a:r>
          </a:p>
          <a:p>
            <a:r>
              <a:rPr lang="en-US" sz="2400" dirty="0"/>
              <a:t>These objects carry out a request in response to user </a:t>
            </a:r>
            <a:r>
              <a:rPr lang="en-US" sz="2400" dirty="0" smtClean="0"/>
              <a:t>input, but</a:t>
            </a:r>
            <a:endParaRPr lang="en-US" sz="2400" dirty="0"/>
          </a:p>
          <a:p>
            <a:pPr lvl="1"/>
            <a:r>
              <a:rPr lang="en-US" sz="2000" dirty="0" smtClean="0"/>
              <a:t>The Toolkit </a:t>
            </a:r>
            <a:r>
              <a:rPr lang="en-US" sz="2000" dirty="0"/>
              <a:t>cannot implement the request.</a:t>
            </a:r>
          </a:p>
          <a:p>
            <a:pPr lvl="2"/>
            <a:r>
              <a:rPr lang="en-US" sz="1700" dirty="0"/>
              <a:t>Application that uses the toolkit knows what to do.</a:t>
            </a:r>
          </a:p>
          <a:p>
            <a:pPr lvl="1"/>
            <a:r>
              <a:rPr lang="en-US" sz="2000" dirty="0" smtClean="0"/>
              <a:t>The Toolkit </a:t>
            </a:r>
            <a:r>
              <a:rPr lang="en-US" sz="2000" dirty="0"/>
              <a:t>designers do not know </a:t>
            </a:r>
          </a:p>
          <a:p>
            <a:pPr lvl="2"/>
            <a:r>
              <a:rPr lang="en-US" sz="1700" dirty="0"/>
              <a:t>who will receive the request </a:t>
            </a:r>
          </a:p>
          <a:p>
            <a:pPr lvl="2"/>
            <a:r>
              <a:rPr lang="en-US" sz="1700" dirty="0"/>
              <a:t>the operation that will be carried out as a result.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Different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Invoker: UI via </a:t>
            </a:r>
            <a:r>
              <a:rPr lang="en-US" b="1" dirty="0" smtClean="0"/>
              <a:t>Invoker/Executor</a:t>
            </a:r>
            <a:r>
              <a:rPr lang="en-US" dirty="0" smtClean="0"/>
              <a:t> helper</a:t>
            </a:r>
          </a:p>
          <a:p>
            <a:r>
              <a:rPr lang="en-US" dirty="0" smtClean="0"/>
              <a:t>Command: </a:t>
            </a:r>
            <a:r>
              <a:rPr lang="en-US" dirty="0" err="1" smtClean="0"/>
              <a:t>CarStartCmd</a:t>
            </a:r>
            <a:endParaRPr lang="en-US" dirty="0" smtClean="0"/>
          </a:p>
          <a:p>
            <a:r>
              <a:rPr lang="en-US" dirty="0" smtClean="0"/>
              <a:t>Receiver: Car</a:t>
            </a:r>
          </a:p>
          <a:p>
            <a:r>
              <a:rPr lang="en-US" dirty="0" smtClean="0"/>
              <a:t>Execute: </a:t>
            </a:r>
            <a:r>
              <a:rPr lang="en-US" dirty="0" err="1" smtClean="0"/>
              <a:t>startEngine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Invoker: </a:t>
            </a:r>
            <a:r>
              <a:rPr lang="en-US" dirty="0" err="1" smtClean="0"/>
              <a:t>MenuItem</a:t>
            </a:r>
            <a:endParaRPr lang="en-US" dirty="0" smtClean="0"/>
          </a:p>
          <a:p>
            <a:r>
              <a:rPr lang="en-US" dirty="0" smtClean="0"/>
              <a:t>Command: </a:t>
            </a:r>
            <a:r>
              <a:rPr lang="en-US" dirty="0" err="1" smtClean="0"/>
              <a:t>PasteCommand</a:t>
            </a:r>
            <a:r>
              <a:rPr lang="en-US" dirty="0" smtClean="0"/>
              <a:t>, Open Command</a:t>
            </a:r>
          </a:p>
          <a:p>
            <a:r>
              <a:rPr lang="en-US" dirty="0" smtClean="0"/>
              <a:t>Receiver: Document, Application</a:t>
            </a:r>
          </a:p>
          <a:p>
            <a:r>
              <a:rPr lang="en-US" dirty="0" smtClean="0"/>
              <a:t>Execute(): </a:t>
            </a:r>
          </a:p>
          <a:p>
            <a:pPr lvl="1"/>
            <a:r>
              <a:rPr lang="en-US" dirty="0" smtClean="0"/>
              <a:t>Calls paste action on the document</a:t>
            </a:r>
          </a:p>
          <a:p>
            <a:pPr lvl="1"/>
            <a:r>
              <a:rPr lang="en-US" dirty="0" smtClean="0"/>
              <a:t>Calls open action on an application.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X10 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MS-Word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/>
          <a:lstStyle/>
          <a:p>
            <a:r>
              <a:rPr lang="en-US" sz="2400" dirty="0" smtClean="0"/>
              <a:t>Generic Command Pattern UML Class Diagram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>
              <a:solidFill>
                <a:srgbClr val="5600AC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467600" cy="488858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086600" y="48768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runs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124200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Creates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1985" y="4114800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Execute/undo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1107" y="1894704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manages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933" y="123086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CommandApp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6975" y="306114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RobotCleanComand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CarStartCommand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3199646"/>
            <a:ext cx="172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Robot, Car,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2499" y="465769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scrub(), start(),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5943600"/>
            <a:ext cx="3031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ar.start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robot.scrub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43800" cy="411162"/>
          </a:xfrm>
        </p:spPr>
        <p:txBody>
          <a:bodyPr/>
          <a:lstStyle/>
          <a:p>
            <a:r>
              <a:rPr lang="en-US" dirty="0" smtClean="0"/>
              <a:t>Command Pattern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19" y="1447800"/>
            <a:ext cx="915181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The client is responsible for creating concrete </a:t>
            </a:r>
            <a:r>
              <a:rPr lang="en-US" b="1" dirty="0" smtClean="0"/>
              <a:t>Command</a:t>
            </a:r>
            <a:r>
              <a:rPr lang="en-US" dirty="0" smtClean="0"/>
              <a:t> objects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Command objects consists of a set of actions on a </a:t>
            </a:r>
            <a:r>
              <a:rPr lang="en-US" b="1" dirty="0" smtClean="0"/>
              <a:t>Receiver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Which means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calls various </a:t>
            </a:r>
            <a:r>
              <a:rPr lang="en-US" b="1" dirty="0" smtClean="0">
                <a:solidFill>
                  <a:srgbClr val="0070C0"/>
                </a:solidFill>
              </a:rPr>
              <a:t>Receiver</a:t>
            </a:r>
            <a:r>
              <a:rPr lang="en-US" dirty="0" smtClean="0">
                <a:solidFill>
                  <a:srgbClr val="0070C0"/>
                </a:solidFill>
              </a:rPr>
              <a:t> methods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Receiver</a:t>
            </a:r>
            <a:r>
              <a:rPr lang="en-US" dirty="0" smtClean="0">
                <a:solidFill>
                  <a:srgbClr val="0070C0"/>
                </a:solidFill>
              </a:rPr>
              <a:t> is also stored in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object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client calls an invocation method on an </a:t>
            </a:r>
            <a:r>
              <a:rPr lang="en-US" b="1" dirty="0" smtClean="0"/>
              <a:t>Invoker</a:t>
            </a:r>
            <a:r>
              <a:rPr lang="en-US" dirty="0" smtClean="0"/>
              <a:t> object and passes it the </a:t>
            </a:r>
            <a:r>
              <a:rPr lang="en-US" b="1" dirty="0" smtClean="0"/>
              <a:t>Command</a:t>
            </a:r>
            <a:r>
              <a:rPr lang="en-US" dirty="0" smtClean="0"/>
              <a:t> object, where it gets stored until it is needed.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Invoker</a:t>
            </a:r>
            <a:r>
              <a:rPr lang="en-US" dirty="0" smtClean="0">
                <a:solidFill>
                  <a:srgbClr val="0070C0"/>
                </a:solidFill>
              </a:rPr>
              <a:t> may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execute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immediately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queue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for execution on another thread (perhaps at a later time)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wait until the client requests for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to be executed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Execution of a </a:t>
            </a:r>
            <a:r>
              <a:rPr lang="en-US" b="1" dirty="0" smtClean="0"/>
              <a:t>Command</a:t>
            </a:r>
            <a:r>
              <a:rPr lang="en-US" dirty="0" smtClean="0"/>
              <a:t> means calling the Command’s execute() method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This results in the actions being invoked on the </a:t>
            </a:r>
            <a:r>
              <a:rPr lang="en-US" b="1" dirty="0" smtClean="0">
                <a:solidFill>
                  <a:srgbClr val="0070C0"/>
                </a:solidFill>
              </a:rPr>
              <a:t>Receiver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487362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Implementing “Undo”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19" y="1447800"/>
            <a:ext cx="915181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16605</TotalTime>
  <Words>387</Words>
  <Application>Microsoft Office PowerPoint</Application>
  <PresentationFormat>On-screen Show (4:3)</PresentationFormat>
  <Paragraphs>85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2_Network</vt:lpstr>
      <vt:lpstr>The  Command Pattern</vt:lpstr>
      <vt:lpstr>Consider the following application</vt:lpstr>
      <vt:lpstr>Command Pattern</vt:lpstr>
      <vt:lpstr>Example</vt:lpstr>
      <vt:lpstr>The Different Players</vt:lpstr>
      <vt:lpstr>Generic Command Pattern UML Class Diagram </vt:lpstr>
      <vt:lpstr>Command Pattern Example</vt:lpstr>
      <vt:lpstr>Sequence of Events</vt:lpstr>
      <vt:lpstr>Implementing “Undo”</vt:lpstr>
      <vt:lpstr>UNDO: Sequence of Events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911</cp:revision>
  <cp:lastPrinted>1601-01-01T00:00:00Z</cp:lastPrinted>
  <dcterms:created xsi:type="dcterms:W3CDTF">1999-09-06T21:32:20Z</dcterms:created>
  <dcterms:modified xsi:type="dcterms:W3CDTF">2017-01-27T14:52:16Z</dcterms:modified>
</cp:coreProperties>
</file>