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2"/>
  </p:notesMasterIdLst>
  <p:handoutMasterIdLst>
    <p:handoutMasterId r:id="rId13"/>
  </p:handoutMasterIdLst>
  <p:sldIdLst>
    <p:sldId id="320" r:id="rId2"/>
    <p:sldId id="321" r:id="rId3"/>
    <p:sldId id="322" r:id="rId4"/>
    <p:sldId id="328" r:id="rId5"/>
    <p:sldId id="329" r:id="rId6"/>
    <p:sldId id="326" r:id="rId7"/>
    <p:sldId id="323" r:id="rId8"/>
    <p:sldId id="324" r:id="rId9"/>
    <p:sldId id="325" r:id="rId10"/>
    <p:sldId id="327" r:id="rId1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3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9A0075"/>
    <a:srgbClr val="5600AC"/>
    <a:srgbClr val="34006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90" autoAdjust="0"/>
    <p:restoredTop sz="94689" autoAdjust="0"/>
  </p:normalViewPr>
  <p:slideViewPr>
    <p:cSldViewPr>
      <p:cViewPr varScale="1">
        <p:scale>
          <a:sx n="64" d="100"/>
          <a:sy n="64" d="100"/>
        </p:scale>
        <p:origin x="104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3023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t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8 February 2017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b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6388" y="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2/8/2017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6388" y="914400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685800"/>
            <a:ext cx="5029200" cy="3771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5F125-33CE-4280-A2D8-382BBAA78A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93BA9-EED0-4C55-A7BC-486A0027BA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EFCFE5EE-A509-49E6-A5D7-7FDEAE1D54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Visitor Pattern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0153" y="3886200"/>
            <a:ext cx="3096672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20762"/>
          </a:xfrm>
        </p:spPr>
        <p:txBody>
          <a:bodyPr/>
          <a:lstStyle/>
          <a:p>
            <a:r>
              <a:rPr lang="en-US" sz="3600" dirty="0" smtClean="0">
                <a:solidFill>
                  <a:srgbClr val="FF0000"/>
                </a:solidFill>
              </a:rPr>
              <a:t>Disadvantages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87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229600" cy="4876800"/>
          </a:xfrm>
        </p:spPr>
        <p:txBody>
          <a:bodyPr>
            <a:normAutofit fontScale="70000" lnSpcReduction="20000"/>
          </a:bodyPr>
          <a:lstStyle/>
          <a:p>
            <a:pPr marL="858837" lvl="1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 lot of code has to be written to prepare for the Visitor pattern: </a:t>
            </a:r>
          </a:p>
          <a:p>
            <a:pPr lvl="2"/>
            <a:r>
              <a:rPr lang="en-US" dirty="0" smtClean="0"/>
              <a:t>The Visitor class/interface with one abstract “</a:t>
            </a:r>
            <a:r>
              <a:rPr lang="en-US" dirty="0" err="1" smtClean="0"/>
              <a:t>visit_xxx</a:t>
            </a:r>
            <a:r>
              <a:rPr lang="en-US" dirty="0" smtClean="0"/>
              <a:t>” method per </a:t>
            </a:r>
            <a:r>
              <a:rPr lang="en-US" dirty="0" err="1" smtClean="0"/>
              <a:t>ConcreteElement</a:t>
            </a:r>
            <a:r>
              <a:rPr lang="en-US" dirty="0" smtClean="0"/>
              <a:t> class to be visited must be defined.</a:t>
            </a:r>
          </a:p>
          <a:p>
            <a:pPr lvl="2"/>
            <a:r>
              <a:rPr lang="en-US" b="1" dirty="0" smtClean="0"/>
              <a:t>An accept() method has to be added </a:t>
            </a:r>
            <a:r>
              <a:rPr lang="en-US" dirty="0" smtClean="0"/>
              <a:t>to each </a:t>
            </a:r>
            <a:r>
              <a:rPr lang="en-US" dirty="0" err="1" smtClean="0"/>
              <a:t>ConcreteElement</a:t>
            </a:r>
            <a:r>
              <a:rPr lang="en-US" dirty="0" smtClean="0"/>
              <a:t> class to be </a:t>
            </a:r>
            <a:r>
              <a:rPr lang="en-US" dirty="0" smtClean="0"/>
              <a:t>visited</a:t>
            </a:r>
          </a:p>
          <a:p>
            <a:pPr lvl="3"/>
            <a:r>
              <a:rPr lang="en-US" dirty="0" smtClean="0">
                <a:solidFill>
                  <a:srgbClr val="FF0000"/>
                </a:solidFill>
              </a:rPr>
              <a:t>Modification means additional testing and maintenance</a:t>
            </a:r>
            <a:endParaRPr lang="en-US" dirty="0" smtClean="0">
              <a:solidFill>
                <a:srgbClr val="FF0000"/>
              </a:solidFill>
            </a:endParaRPr>
          </a:p>
          <a:p>
            <a:pPr lvl="2"/>
            <a:r>
              <a:rPr lang="en-US" b="1" dirty="0" smtClean="0"/>
              <a:t>Public methods must be provided</a:t>
            </a:r>
            <a:r>
              <a:rPr lang="en-US" dirty="0" smtClean="0"/>
              <a:t> on each </a:t>
            </a:r>
            <a:r>
              <a:rPr lang="en-US" dirty="0" err="1" smtClean="0"/>
              <a:t>ConcreteElement</a:t>
            </a:r>
            <a:r>
              <a:rPr lang="en-US" dirty="0" smtClean="0"/>
              <a:t> to provide Visitor </a:t>
            </a:r>
            <a:r>
              <a:rPr lang="en-US" dirty="0" smtClean="0"/>
              <a:t>access</a:t>
            </a:r>
          </a:p>
          <a:p>
            <a:pPr lvl="3"/>
            <a:r>
              <a:rPr lang="en-US" dirty="0" smtClean="0">
                <a:solidFill>
                  <a:srgbClr val="FF0000"/>
                </a:solidFill>
              </a:rPr>
              <a:t>Or, the Visitor may access package-visible methods </a:t>
            </a:r>
            <a:r>
              <a:rPr lang="en-US" b="1" dirty="0" smtClean="0">
                <a:solidFill>
                  <a:srgbClr val="FF0000"/>
                </a:solidFill>
              </a:rPr>
              <a:t>or data </a:t>
            </a:r>
            <a:r>
              <a:rPr lang="en-US" dirty="0" smtClean="0">
                <a:solidFill>
                  <a:srgbClr val="FF0000"/>
                </a:solidFill>
              </a:rPr>
              <a:t>if the Visitor is in the same package as the </a:t>
            </a:r>
            <a:r>
              <a:rPr lang="en-US" dirty="0" err="1" smtClean="0">
                <a:solidFill>
                  <a:srgbClr val="FF0000"/>
                </a:solidFill>
              </a:rPr>
              <a:t>ConcreteElement</a:t>
            </a:r>
            <a:r>
              <a:rPr lang="en-US" dirty="0" smtClean="0">
                <a:solidFill>
                  <a:srgbClr val="FF0000"/>
                </a:solidFill>
              </a:rPr>
              <a:t> (but is this reasonable??)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858837" lvl="1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Arguments and the return type of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visit_xxx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() methods have to be known in advance</a:t>
            </a:r>
          </a:p>
          <a:p>
            <a:pPr lvl="2"/>
            <a:r>
              <a:rPr lang="en-US" b="1" dirty="0" err="1" smtClean="0"/>
              <a:t>ConcreteElements</a:t>
            </a:r>
            <a:r>
              <a:rPr lang="en-US" b="1" dirty="0" smtClean="0"/>
              <a:t> must be modified</a:t>
            </a:r>
            <a:r>
              <a:rPr lang="en-US" dirty="0" smtClean="0"/>
              <a:t> to accommodate the pattern as well</a:t>
            </a:r>
          </a:p>
          <a:p>
            <a:pPr lvl="2"/>
            <a:r>
              <a:rPr lang="en-US" b="1" dirty="0" smtClean="0"/>
              <a:t>Encapsulation is compromised </a:t>
            </a:r>
            <a:r>
              <a:rPr lang="en-US" dirty="0" smtClean="0"/>
              <a:t>– </a:t>
            </a:r>
            <a:r>
              <a:rPr lang="en-US" dirty="0" smtClean="0"/>
              <a:t>public/package methods or data </a:t>
            </a:r>
            <a:r>
              <a:rPr lang="en-US" dirty="0" smtClean="0"/>
              <a:t>must be provide sufficient access to </a:t>
            </a:r>
            <a:r>
              <a:rPr lang="en-US" dirty="0" err="1" smtClean="0"/>
              <a:t>ConcreteElement</a:t>
            </a:r>
            <a:r>
              <a:rPr lang="en-US" dirty="0" smtClean="0"/>
              <a:t> to let the Visitor perform its function; </a:t>
            </a:r>
            <a:r>
              <a:rPr lang="en-US" b="1" dirty="0" smtClean="0"/>
              <a:t>thereby exposing internal implementation</a:t>
            </a:r>
            <a:br>
              <a:rPr lang="en-US" b="1" dirty="0" smtClean="0"/>
            </a:br>
            <a:endParaRPr lang="en-US" b="1" dirty="0" smtClean="0"/>
          </a:p>
          <a:p>
            <a:pPr marL="858837" lvl="1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The code is more obscure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7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87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87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87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87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87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87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87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87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87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707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/>
          <a:lstStyle/>
          <a:p>
            <a:r>
              <a:rPr lang="en-US" dirty="0"/>
              <a:t>Visitor </a:t>
            </a:r>
            <a:r>
              <a:rPr lang="en-US" dirty="0" smtClean="0"/>
              <a:t>pattern context </a:t>
            </a:r>
            <a:endParaRPr lang="en-US" dirty="0"/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411662"/>
          </a:xfrm>
        </p:spPr>
        <p:txBody>
          <a:bodyPr/>
          <a:lstStyle/>
          <a:p>
            <a:pPr>
              <a:buNone/>
            </a:pPr>
            <a:r>
              <a:rPr lang="en-US" b="1" dirty="0"/>
              <a:t>Problem</a:t>
            </a:r>
          </a:p>
          <a:p>
            <a:pPr lvl="1"/>
            <a:r>
              <a:rPr lang="en-US" dirty="0"/>
              <a:t>Different operations </a:t>
            </a:r>
            <a:r>
              <a:rPr lang="en-US" dirty="0" smtClean="0"/>
              <a:t>(algorithms) need </a:t>
            </a:r>
            <a:r>
              <a:rPr lang="en-US" dirty="0"/>
              <a:t>to be performed on </a:t>
            </a:r>
            <a:r>
              <a:rPr lang="en-US" dirty="0" smtClean="0"/>
              <a:t>an object structure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the object structure may be a composite hierarchy but any structure is applicable</a:t>
            </a:r>
            <a:endParaRPr lang="en-US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b="1" dirty="0"/>
              <a:t>Solution</a:t>
            </a:r>
          </a:p>
          <a:p>
            <a:pPr lvl="1"/>
            <a:r>
              <a:rPr lang="en-US" i="1" dirty="0">
                <a:solidFill>
                  <a:srgbClr val="00B050"/>
                </a:solidFill>
              </a:rPr>
              <a:t>Define </a:t>
            </a:r>
            <a:r>
              <a:rPr lang="en-US" i="1" dirty="0" smtClean="0">
                <a:solidFill>
                  <a:srgbClr val="00B050"/>
                </a:solidFill>
              </a:rPr>
              <a:t>operations as separate classes </a:t>
            </a:r>
            <a:r>
              <a:rPr lang="en-US" u="sng" dirty="0"/>
              <a:t>without changing the classes</a:t>
            </a:r>
            <a:r>
              <a:rPr lang="en-US" dirty="0"/>
              <a:t> on which </a:t>
            </a:r>
            <a:r>
              <a:rPr lang="en-US" dirty="0" smtClean="0"/>
              <a:t>the operations are carried out</a:t>
            </a:r>
          </a:p>
          <a:p>
            <a:pPr lvl="2"/>
            <a:r>
              <a:rPr lang="en-US" i="1" dirty="0" smtClean="0">
                <a:solidFill>
                  <a:srgbClr val="0070C0"/>
                </a:solidFill>
              </a:rPr>
              <a:t>That is, implement algorithms as classes – these classes are known as </a:t>
            </a:r>
            <a:r>
              <a:rPr lang="en-US" b="1" i="1" dirty="0" smtClean="0">
                <a:solidFill>
                  <a:srgbClr val="0070C0"/>
                </a:solidFill>
              </a:rPr>
              <a:t>Visitors</a:t>
            </a:r>
            <a:endParaRPr lang="en-US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4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84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84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84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84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84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400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Builder visitor example</a:t>
            </a:r>
            <a:endParaRPr lang="en-US" dirty="0"/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dirty="0" smtClean="0"/>
              <a:t>Structure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Computer System as a collection of Components (Parts &amp; Composites)</a:t>
            </a:r>
            <a:endParaRPr lang="en-US" dirty="0"/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Operations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Compute </a:t>
            </a:r>
            <a:r>
              <a:rPr lang="en-US" dirty="0" smtClean="0"/>
              <a:t>highest-cost Part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Compute total number of faults recorded by various Parts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6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86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86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86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86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605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7543800" cy="838200"/>
          </a:xfrm>
        </p:spPr>
        <p:txBody>
          <a:bodyPr/>
          <a:lstStyle/>
          <a:p>
            <a:r>
              <a:rPr lang="en-US" dirty="0" smtClean="0"/>
              <a:t>Example – no Visitor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838199"/>
            <a:ext cx="8001000" cy="5912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r>
              <a:rPr lang="en-US" dirty="0" smtClean="0"/>
              <a:t>Example with Visitor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430" y="825720"/>
            <a:ext cx="7907339" cy="565128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563562"/>
          </a:xfrm>
        </p:spPr>
        <p:txBody>
          <a:bodyPr/>
          <a:lstStyle/>
          <a:p>
            <a:r>
              <a:rPr lang="en-US" dirty="0" smtClean="0"/>
              <a:t>Simple Visitor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pic>
        <p:nvPicPr>
          <p:cNvPr id="6" name="Picture 5" descr="VisitorClassDiagra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609600"/>
            <a:ext cx="7848600" cy="589770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86000" y="3733800"/>
            <a:ext cx="29718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7030A0"/>
                </a:solidFill>
              </a:rPr>
              <a:t>Only a single </a:t>
            </a:r>
            <a:r>
              <a:rPr lang="en-US" sz="1400" dirty="0" err="1" smtClean="0">
                <a:solidFill>
                  <a:srgbClr val="7030A0"/>
                </a:solidFill>
              </a:rPr>
              <a:t>ConcreteElement</a:t>
            </a:r>
            <a:r>
              <a:rPr lang="en-US" sz="1400" dirty="0" smtClean="0">
                <a:solidFill>
                  <a:srgbClr val="7030A0"/>
                </a:solidFill>
              </a:rPr>
              <a:t> is shown here – the simplest case of a hierarchy. Note that the Element interface must be modified to accommodate</a:t>
            </a:r>
            <a:br>
              <a:rPr lang="en-US" sz="1400" dirty="0" smtClean="0">
                <a:solidFill>
                  <a:srgbClr val="7030A0"/>
                </a:solidFill>
              </a:rPr>
            </a:br>
            <a:r>
              <a:rPr lang="en-US" sz="1400" dirty="0" smtClean="0">
                <a:solidFill>
                  <a:srgbClr val="7030A0"/>
                </a:solidFill>
              </a:rPr>
              <a:t>a Visitor.</a:t>
            </a:r>
            <a:br>
              <a:rPr lang="en-US" sz="1400" dirty="0" smtClean="0">
                <a:solidFill>
                  <a:srgbClr val="7030A0"/>
                </a:solidFill>
              </a:rPr>
            </a:br>
            <a:r>
              <a:rPr lang="en-US" sz="1400" dirty="0" smtClean="0">
                <a:solidFill>
                  <a:srgbClr val="7030A0"/>
                </a:solidFill>
              </a:rPr>
              <a:t/>
            </a:r>
            <a:br>
              <a:rPr lang="en-US" sz="1400" dirty="0" smtClean="0">
                <a:solidFill>
                  <a:srgbClr val="7030A0"/>
                </a:solidFill>
              </a:rPr>
            </a:br>
            <a:r>
              <a:rPr lang="en-US" sz="1400" dirty="0" smtClean="0">
                <a:solidFill>
                  <a:srgbClr val="7030A0"/>
                </a:solidFill>
              </a:rPr>
              <a:t>Also, a </a:t>
            </a:r>
            <a:r>
              <a:rPr lang="en-US" sz="1400" dirty="0" err="1" smtClean="0">
                <a:solidFill>
                  <a:srgbClr val="7030A0"/>
                </a:solidFill>
              </a:rPr>
              <a:t>ConcreteElement</a:t>
            </a:r>
            <a:r>
              <a:rPr lang="en-US" sz="1400" dirty="0" smtClean="0">
                <a:solidFill>
                  <a:srgbClr val="7030A0"/>
                </a:solidFill>
              </a:rPr>
              <a:t> must provide public methods that the Visitor can invoke in order to perform its operations</a:t>
            </a:r>
            <a:endParaRPr lang="en-US" sz="1400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67400" y="4419600"/>
            <a:ext cx="2895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6600"/>
                </a:solidFill>
              </a:rPr>
              <a:t>This </a:t>
            </a:r>
            <a:r>
              <a:rPr lang="en-US" sz="1400" dirty="0" err="1" smtClean="0">
                <a:solidFill>
                  <a:srgbClr val="006600"/>
                </a:solidFill>
              </a:rPr>
              <a:t>ConcreteVisitor</a:t>
            </a:r>
            <a:r>
              <a:rPr lang="en-US" sz="1400" dirty="0" smtClean="0">
                <a:solidFill>
                  <a:srgbClr val="006600"/>
                </a:solidFill>
              </a:rPr>
              <a:t> is designed to perform only one specific function for each </a:t>
            </a:r>
            <a:r>
              <a:rPr lang="en-US" sz="1400" dirty="0" err="1" smtClean="0">
                <a:solidFill>
                  <a:srgbClr val="006600"/>
                </a:solidFill>
              </a:rPr>
              <a:t>ConcreteElement</a:t>
            </a:r>
            <a:r>
              <a:rPr lang="en-US" sz="1400" dirty="0" smtClean="0">
                <a:solidFill>
                  <a:srgbClr val="006600"/>
                </a:solidFill>
              </a:rPr>
              <a:t> it visits (e.g. computing the element’s cost). The </a:t>
            </a:r>
            <a:r>
              <a:rPr lang="en-US" sz="1400" dirty="0" err="1" smtClean="0">
                <a:solidFill>
                  <a:srgbClr val="006600"/>
                </a:solidFill>
              </a:rPr>
              <a:t>ConcreteVisitor</a:t>
            </a:r>
            <a:r>
              <a:rPr lang="en-US" sz="1400" dirty="0" smtClean="0">
                <a:solidFill>
                  <a:srgbClr val="006600"/>
                </a:solidFill>
              </a:rPr>
              <a:t> often keeps a running tab on data it gathers from all visited elements.</a:t>
            </a:r>
            <a:endParaRPr lang="en-US" sz="1400" dirty="0">
              <a:solidFill>
                <a:srgbClr val="0066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05000" y="1676400"/>
            <a:ext cx="30480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The Client creates a Visitor to acquire information from Elements controlled by the Client. The Client “introduces” the Visitor to each element (by calling an Element’s accept() method passing a Visitor reference to the Element.</a:t>
            </a:r>
            <a:endParaRPr lang="en-US" sz="1400" dirty="0">
              <a:solidFill>
                <a:srgbClr val="0070C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 rot="10800000" flipV="1">
            <a:off x="2209800" y="1828800"/>
            <a:ext cx="3276600" cy="1828800"/>
          </a:xfrm>
          <a:prstGeom prst="bentConnector3">
            <a:avLst>
              <a:gd name="adj1" fmla="val -31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arrow"/>
            <a:tailEnd type="arrow"/>
          </a:ln>
          <a:effectLst/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UML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80161"/>
            <a:ext cx="6803959" cy="571104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609600" y="5867400"/>
            <a:ext cx="3886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7030A0"/>
                </a:solidFill>
              </a:rPr>
              <a:t>Note that each </a:t>
            </a:r>
            <a:r>
              <a:rPr lang="en-US" sz="1400" dirty="0" err="1" smtClean="0">
                <a:solidFill>
                  <a:srgbClr val="7030A0"/>
                </a:solidFill>
              </a:rPr>
              <a:t>ConcreteElement</a:t>
            </a:r>
            <a:r>
              <a:rPr lang="en-US" sz="1400" dirty="0" smtClean="0">
                <a:solidFill>
                  <a:srgbClr val="7030A0"/>
                </a:solidFill>
              </a:rPr>
              <a:t> provides a specific public method that the Visitors invoke in order to perform their operations</a:t>
            </a:r>
            <a:endParaRPr lang="en-US" sz="1400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53000" y="2057400"/>
            <a:ext cx="3886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6600"/>
                </a:solidFill>
              </a:rPr>
              <a:t>Note that each Visitor has specific methods that target each type of </a:t>
            </a:r>
            <a:r>
              <a:rPr lang="en-US" sz="1400" dirty="0" err="1" smtClean="0">
                <a:solidFill>
                  <a:srgbClr val="006600"/>
                </a:solidFill>
              </a:rPr>
              <a:t>ConcreteElement</a:t>
            </a:r>
            <a:r>
              <a:rPr lang="en-US" sz="1400" dirty="0" smtClean="0">
                <a:solidFill>
                  <a:srgbClr val="006600"/>
                </a:solidFill>
              </a:rPr>
              <a:t> to be visited.</a:t>
            </a:r>
            <a:endParaRPr lang="en-US" sz="1400" dirty="0">
              <a:solidFill>
                <a:srgbClr val="0066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0" y="2667000"/>
            <a:ext cx="3048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Note that the object hierarchy may implement the Composite pattern (but this is not required). The Client knows how to traverse the hierarchy and “introduce” the Visitor to each element</a:t>
            </a:r>
            <a:endParaRPr lang="en-US" sz="1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Collaborations</a:t>
            </a:r>
          </a:p>
        </p:txBody>
      </p:sp>
      <p:sp>
        <p:nvSpPr>
          <p:cNvPr id="390147" name="Rectangle 3"/>
          <p:cNvSpPr>
            <a:spLocks noChangeArrowheads="1"/>
          </p:cNvSpPr>
          <p:nvPr/>
        </p:nvSpPr>
        <p:spPr bwMode="auto">
          <a:xfrm>
            <a:off x="990600" y="1905001"/>
            <a:ext cx="575799" cy="276999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200" dirty="0" smtClean="0"/>
              <a:t>Client</a:t>
            </a:r>
            <a:endParaRPr lang="en-US" sz="1200" dirty="0"/>
          </a:p>
        </p:txBody>
      </p:sp>
      <p:sp>
        <p:nvSpPr>
          <p:cNvPr id="390149" name="Rectangle 5"/>
          <p:cNvSpPr>
            <a:spLocks noChangeArrowheads="1"/>
          </p:cNvSpPr>
          <p:nvPr/>
        </p:nvSpPr>
        <p:spPr bwMode="auto">
          <a:xfrm>
            <a:off x="2362200" y="1905000"/>
            <a:ext cx="1471878" cy="276999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 dirty="0" err="1" smtClean="0"/>
              <a:t>ConcreteElementA</a:t>
            </a:r>
            <a:endParaRPr lang="en-US" sz="1200" dirty="0"/>
          </a:p>
        </p:txBody>
      </p:sp>
      <p:sp>
        <p:nvSpPr>
          <p:cNvPr id="390150" name="Rectangle 6"/>
          <p:cNvSpPr>
            <a:spLocks noChangeArrowheads="1"/>
          </p:cNvSpPr>
          <p:nvPr/>
        </p:nvSpPr>
        <p:spPr bwMode="auto">
          <a:xfrm>
            <a:off x="4114800" y="1909763"/>
            <a:ext cx="1471878" cy="276999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 dirty="0" err="1" smtClean="0"/>
              <a:t>ConcreteElementB</a:t>
            </a:r>
            <a:endParaRPr lang="en-US" sz="1200" dirty="0"/>
          </a:p>
        </p:txBody>
      </p:sp>
      <p:sp>
        <p:nvSpPr>
          <p:cNvPr id="390151" name="Rectangle 7"/>
          <p:cNvSpPr>
            <a:spLocks noChangeArrowheads="1"/>
          </p:cNvSpPr>
          <p:nvPr/>
        </p:nvSpPr>
        <p:spPr bwMode="auto">
          <a:xfrm>
            <a:off x="6858000" y="2362200"/>
            <a:ext cx="1332865" cy="276999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 dirty="0" err="1" smtClean="0"/>
              <a:t>ConcreteVisitorA</a:t>
            </a:r>
            <a:endParaRPr lang="en-US" sz="1200" dirty="0"/>
          </a:p>
        </p:txBody>
      </p:sp>
      <p:sp>
        <p:nvSpPr>
          <p:cNvPr id="390152" name="Line 8"/>
          <p:cNvSpPr>
            <a:spLocks noChangeShapeType="1"/>
          </p:cNvSpPr>
          <p:nvPr/>
        </p:nvSpPr>
        <p:spPr bwMode="auto">
          <a:xfrm>
            <a:off x="1295399" y="2209800"/>
            <a:ext cx="45719" cy="3657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90153" name="Line 9"/>
          <p:cNvSpPr>
            <a:spLocks noChangeShapeType="1"/>
          </p:cNvSpPr>
          <p:nvPr/>
        </p:nvSpPr>
        <p:spPr bwMode="auto">
          <a:xfrm>
            <a:off x="3124200" y="2209800"/>
            <a:ext cx="0" cy="2743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90154" name="Line 10"/>
          <p:cNvSpPr>
            <a:spLocks noChangeShapeType="1"/>
          </p:cNvSpPr>
          <p:nvPr/>
        </p:nvSpPr>
        <p:spPr bwMode="auto">
          <a:xfrm>
            <a:off x="4876800" y="2209800"/>
            <a:ext cx="0" cy="3657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90155" name="Line 11"/>
          <p:cNvSpPr>
            <a:spLocks noChangeShapeType="1"/>
          </p:cNvSpPr>
          <p:nvPr/>
        </p:nvSpPr>
        <p:spPr bwMode="auto">
          <a:xfrm>
            <a:off x="7543800" y="2667000"/>
            <a:ext cx="0" cy="3505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90156" name="Line 12"/>
          <p:cNvSpPr>
            <a:spLocks noChangeShapeType="1"/>
          </p:cNvSpPr>
          <p:nvPr/>
        </p:nvSpPr>
        <p:spPr bwMode="auto">
          <a:xfrm>
            <a:off x="1295400" y="2971800"/>
            <a:ext cx="1828800" cy="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90157" name="Line 13"/>
          <p:cNvSpPr>
            <a:spLocks noChangeShapeType="1"/>
          </p:cNvSpPr>
          <p:nvPr/>
        </p:nvSpPr>
        <p:spPr bwMode="auto">
          <a:xfrm>
            <a:off x="1295400" y="4572000"/>
            <a:ext cx="3581400" cy="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90158" name="Text Box 14"/>
          <p:cNvSpPr txBox="1">
            <a:spLocks noChangeArrowheads="1"/>
          </p:cNvSpPr>
          <p:nvPr/>
        </p:nvSpPr>
        <p:spPr bwMode="auto">
          <a:xfrm>
            <a:off x="1524000" y="2667000"/>
            <a:ext cx="1247906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CC0000"/>
                </a:solidFill>
              </a:rPr>
              <a:t>accept(</a:t>
            </a:r>
            <a:r>
              <a:rPr lang="en-US" sz="1200" dirty="0" err="1" smtClean="0">
                <a:solidFill>
                  <a:srgbClr val="CC0000"/>
                </a:solidFill>
              </a:rPr>
              <a:t>aVisitor</a:t>
            </a:r>
            <a:r>
              <a:rPr lang="en-US" sz="1200" dirty="0">
                <a:solidFill>
                  <a:srgbClr val="CC0000"/>
                </a:solidFill>
              </a:rPr>
              <a:t>)</a:t>
            </a:r>
          </a:p>
        </p:txBody>
      </p:sp>
      <p:sp>
        <p:nvSpPr>
          <p:cNvPr id="390159" name="Text Box 15"/>
          <p:cNvSpPr txBox="1">
            <a:spLocks noChangeArrowheads="1"/>
          </p:cNvSpPr>
          <p:nvPr/>
        </p:nvSpPr>
        <p:spPr bwMode="auto">
          <a:xfrm>
            <a:off x="1524000" y="4297363"/>
            <a:ext cx="1247906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CC0000"/>
                </a:solidFill>
              </a:rPr>
              <a:t>a</a:t>
            </a:r>
            <a:r>
              <a:rPr lang="en-US" sz="1200" dirty="0" smtClean="0">
                <a:solidFill>
                  <a:srgbClr val="CC0000"/>
                </a:solidFill>
              </a:rPr>
              <a:t>ccept(</a:t>
            </a:r>
            <a:r>
              <a:rPr lang="en-US" sz="1200" dirty="0" err="1" smtClean="0">
                <a:solidFill>
                  <a:srgbClr val="CC0000"/>
                </a:solidFill>
              </a:rPr>
              <a:t>aVisitor</a:t>
            </a:r>
            <a:r>
              <a:rPr lang="en-US" sz="1200" dirty="0">
                <a:solidFill>
                  <a:srgbClr val="CC0000"/>
                </a:solidFill>
              </a:rPr>
              <a:t>)</a:t>
            </a:r>
          </a:p>
        </p:txBody>
      </p:sp>
      <p:sp>
        <p:nvSpPr>
          <p:cNvPr id="390160" name="Line 16"/>
          <p:cNvSpPr>
            <a:spLocks noChangeShapeType="1"/>
          </p:cNvSpPr>
          <p:nvPr/>
        </p:nvSpPr>
        <p:spPr bwMode="auto">
          <a:xfrm>
            <a:off x="3124200" y="3352800"/>
            <a:ext cx="4419600" cy="0"/>
          </a:xfrm>
          <a:prstGeom prst="line">
            <a:avLst/>
          </a:prstGeom>
          <a:noFill/>
          <a:ln w="25400">
            <a:solidFill>
              <a:srgbClr val="6600FF"/>
            </a:solidFill>
            <a:round/>
            <a:headEnd/>
            <a:tailEnd type="triangl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90161" name="Line 17"/>
          <p:cNvSpPr>
            <a:spLocks noChangeShapeType="1"/>
          </p:cNvSpPr>
          <p:nvPr/>
        </p:nvSpPr>
        <p:spPr bwMode="auto">
          <a:xfrm flipH="1">
            <a:off x="3124200" y="3733800"/>
            <a:ext cx="4419600" cy="0"/>
          </a:xfrm>
          <a:prstGeom prst="line">
            <a:avLst/>
          </a:prstGeom>
          <a:noFill/>
          <a:ln w="25400">
            <a:solidFill>
              <a:schemeClr val="accent2">
                <a:lumMod val="7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90162" name="Text Box 18"/>
          <p:cNvSpPr txBox="1">
            <a:spLocks noChangeArrowheads="1"/>
          </p:cNvSpPr>
          <p:nvPr/>
        </p:nvSpPr>
        <p:spPr bwMode="auto">
          <a:xfrm>
            <a:off x="3600450" y="3086100"/>
            <a:ext cx="2077813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err="1" smtClean="0">
                <a:solidFill>
                  <a:srgbClr val="6600FF"/>
                </a:solidFill>
              </a:rPr>
              <a:t>visitConcreteElementA</a:t>
            </a:r>
            <a:r>
              <a:rPr lang="en-US" sz="1200" dirty="0" smtClean="0">
                <a:solidFill>
                  <a:srgbClr val="6600FF"/>
                </a:solidFill>
              </a:rPr>
              <a:t>(this)</a:t>
            </a:r>
            <a:endParaRPr lang="en-US" sz="1200" dirty="0">
              <a:solidFill>
                <a:srgbClr val="6600FF"/>
              </a:solidFill>
            </a:endParaRPr>
          </a:p>
        </p:txBody>
      </p:sp>
      <p:sp>
        <p:nvSpPr>
          <p:cNvPr id="390163" name="Text Box 19"/>
          <p:cNvSpPr txBox="1">
            <a:spLocks noChangeArrowheads="1"/>
          </p:cNvSpPr>
          <p:nvPr/>
        </p:nvSpPr>
        <p:spPr bwMode="auto">
          <a:xfrm>
            <a:off x="6477000" y="3429000"/>
            <a:ext cx="1027845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err="1">
                <a:solidFill>
                  <a:schemeClr val="accent6">
                    <a:lumMod val="75000"/>
                  </a:schemeClr>
                </a:solidFill>
              </a:rPr>
              <a:t>operationA</a:t>
            </a:r>
            <a:r>
              <a:rPr lang="en-US" sz="1200" dirty="0">
                <a:solidFill>
                  <a:schemeClr val="accent6">
                    <a:lumMod val="75000"/>
                  </a:schemeClr>
                </a:solidFill>
              </a:rPr>
              <a:t>()</a:t>
            </a:r>
          </a:p>
        </p:txBody>
      </p:sp>
      <p:sp>
        <p:nvSpPr>
          <p:cNvPr id="390164" name="Line 20"/>
          <p:cNvSpPr>
            <a:spLocks noChangeShapeType="1"/>
          </p:cNvSpPr>
          <p:nvPr/>
        </p:nvSpPr>
        <p:spPr bwMode="auto">
          <a:xfrm>
            <a:off x="4876800" y="5029200"/>
            <a:ext cx="2667000" cy="0"/>
          </a:xfrm>
          <a:prstGeom prst="line">
            <a:avLst/>
          </a:prstGeom>
          <a:noFill/>
          <a:ln w="25400">
            <a:solidFill>
              <a:srgbClr val="6600FF"/>
            </a:solidFill>
            <a:round/>
            <a:headEnd/>
            <a:tailEnd type="triangl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90165" name="Line 21"/>
          <p:cNvSpPr>
            <a:spLocks noChangeShapeType="1"/>
          </p:cNvSpPr>
          <p:nvPr/>
        </p:nvSpPr>
        <p:spPr bwMode="auto">
          <a:xfrm flipH="1">
            <a:off x="4876800" y="5410200"/>
            <a:ext cx="2667000" cy="1"/>
          </a:xfrm>
          <a:prstGeom prst="line">
            <a:avLst/>
          </a:prstGeom>
          <a:noFill/>
          <a:ln w="25400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90166" name="Text Box 22"/>
          <p:cNvSpPr txBox="1">
            <a:spLocks noChangeArrowheads="1"/>
          </p:cNvSpPr>
          <p:nvPr/>
        </p:nvSpPr>
        <p:spPr bwMode="auto">
          <a:xfrm>
            <a:off x="4343400" y="4724400"/>
            <a:ext cx="3305175" cy="274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err="1">
                <a:solidFill>
                  <a:srgbClr val="6600FF"/>
                </a:solidFill>
              </a:rPr>
              <a:t>visitConcreteElementB</a:t>
            </a:r>
            <a:r>
              <a:rPr lang="en-US" sz="1200" dirty="0">
                <a:solidFill>
                  <a:srgbClr val="6600FF"/>
                </a:solidFill>
              </a:rPr>
              <a:t>(</a:t>
            </a:r>
            <a:r>
              <a:rPr lang="en-US" sz="1200" dirty="0" err="1">
                <a:solidFill>
                  <a:srgbClr val="6600FF"/>
                </a:solidFill>
              </a:rPr>
              <a:t>aConcreteElementB</a:t>
            </a:r>
            <a:r>
              <a:rPr lang="en-US" sz="1200" dirty="0">
                <a:solidFill>
                  <a:srgbClr val="6600FF"/>
                </a:solidFill>
              </a:rPr>
              <a:t>)</a:t>
            </a:r>
          </a:p>
        </p:txBody>
      </p:sp>
      <p:sp>
        <p:nvSpPr>
          <p:cNvPr id="390167" name="Text Box 23"/>
          <p:cNvSpPr txBox="1">
            <a:spLocks noChangeArrowheads="1"/>
          </p:cNvSpPr>
          <p:nvPr/>
        </p:nvSpPr>
        <p:spPr bwMode="auto">
          <a:xfrm>
            <a:off x="6484938" y="5135565"/>
            <a:ext cx="1060450" cy="274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err="1">
                <a:solidFill>
                  <a:schemeClr val="accent6">
                    <a:lumMod val="75000"/>
                  </a:schemeClr>
                </a:solidFill>
              </a:rPr>
              <a:t>operationB</a:t>
            </a:r>
            <a:r>
              <a:rPr lang="en-US" sz="1200" dirty="0">
                <a:solidFill>
                  <a:schemeClr val="accent6">
                    <a:lumMod val="75000"/>
                  </a:schemeClr>
                </a:solidFill>
              </a:rPr>
              <a:t>()</a:t>
            </a:r>
          </a:p>
        </p:txBody>
      </p:sp>
      <p:sp>
        <p:nvSpPr>
          <p:cNvPr id="23" name="Line 12"/>
          <p:cNvSpPr>
            <a:spLocks noChangeShapeType="1"/>
          </p:cNvSpPr>
          <p:nvPr/>
        </p:nvSpPr>
        <p:spPr bwMode="auto">
          <a:xfrm>
            <a:off x="1295400" y="2514598"/>
            <a:ext cx="5562600" cy="45719"/>
          </a:xfrm>
          <a:prstGeom prst="line">
            <a:avLst/>
          </a:prstGeom>
          <a:noFill/>
          <a:ln w="25400">
            <a:solidFill>
              <a:srgbClr val="006600"/>
            </a:solidFill>
            <a:round/>
            <a:headEnd/>
            <a:tailEnd type="triangl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4" name="Text Box 14"/>
          <p:cNvSpPr txBox="1">
            <a:spLocks noChangeArrowheads="1"/>
          </p:cNvSpPr>
          <p:nvPr/>
        </p:nvSpPr>
        <p:spPr bwMode="auto">
          <a:xfrm>
            <a:off x="3662167" y="2209800"/>
            <a:ext cx="2357633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err="1" smtClean="0">
                <a:solidFill>
                  <a:srgbClr val="006600"/>
                </a:solidFill>
              </a:rPr>
              <a:t>aVisitor</a:t>
            </a:r>
            <a:r>
              <a:rPr lang="en-US" sz="1200" dirty="0" smtClean="0">
                <a:solidFill>
                  <a:srgbClr val="006600"/>
                </a:solidFill>
              </a:rPr>
              <a:t>=new </a:t>
            </a:r>
            <a:r>
              <a:rPr lang="en-US" sz="1200" dirty="0" err="1" smtClean="0">
                <a:solidFill>
                  <a:srgbClr val="006600"/>
                </a:solidFill>
              </a:rPr>
              <a:t>ConcreteVisitorA</a:t>
            </a:r>
            <a:r>
              <a:rPr lang="en-US" sz="1200" dirty="0" smtClean="0">
                <a:solidFill>
                  <a:srgbClr val="006600"/>
                </a:solidFill>
              </a:rPr>
              <a:t>()</a:t>
            </a:r>
            <a:endParaRPr lang="en-US" sz="1200" dirty="0">
              <a:solidFill>
                <a:srgbClr val="006600"/>
              </a:solidFill>
            </a:endParaRPr>
          </a:p>
        </p:txBody>
      </p:sp>
      <p:sp>
        <p:nvSpPr>
          <p:cNvPr id="25" name="Line 12"/>
          <p:cNvSpPr>
            <a:spLocks noChangeShapeType="1"/>
          </p:cNvSpPr>
          <p:nvPr/>
        </p:nvSpPr>
        <p:spPr bwMode="auto">
          <a:xfrm>
            <a:off x="1295400" y="4114800"/>
            <a:ext cx="6248400" cy="0"/>
          </a:xfrm>
          <a:prstGeom prst="line">
            <a:avLst/>
          </a:prstGeom>
          <a:noFill/>
          <a:ln w="25400">
            <a:solidFill>
              <a:schemeClr val="accent1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1676400" y="3810000"/>
            <a:ext cx="1037463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getResultA</a:t>
            </a:r>
            <a:r>
              <a:rPr lang="en-US" sz="1200" dirty="0" smtClean="0">
                <a:solidFill>
                  <a:srgbClr val="CC0000"/>
                </a:solidFill>
              </a:rPr>
              <a:t>()</a:t>
            </a:r>
            <a:endParaRPr lang="en-US" sz="1200" dirty="0">
              <a:solidFill>
                <a:srgbClr val="CC0000"/>
              </a:solidFill>
            </a:endParaRPr>
          </a:p>
        </p:txBody>
      </p:sp>
      <p:sp>
        <p:nvSpPr>
          <p:cNvPr id="27" name="Line 12"/>
          <p:cNvSpPr>
            <a:spLocks noChangeShapeType="1"/>
          </p:cNvSpPr>
          <p:nvPr/>
        </p:nvSpPr>
        <p:spPr bwMode="auto">
          <a:xfrm>
            <a:off x="1295400" y="5791200"/>
            <a:ext cx="6248400" cy="0"/>
          </a:xfrm>
          <a:prstGeom prst="line">
            <a:avLst/>
          </a:prstGeom>
          <a:noFill/>
          <a:ln w="25400">
            <a:solidFill>
              <a:schemeClr val="accent1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1676400" y="5486400"/>
            <a:ext cx="1037463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getResultB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()</a:t>
            </a:r>
            <a:endParaRPr lang="en-US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Advantages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87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Visitor </a:t>
            </a:r>
            <a:r>
              <a:rPr lang="en-US" dirty="0"/>
              <a:t>makes adding new operations </a:t>
            </a:r>
            <a:r>
              <a:rPr lang="en-US" dirty="0" smtClean="0"/>
              <a:t>relatively easy</a:t>
            </a:r>
            <a:endParaRPr lang="en-US" dirty="0"/>
          </a:p>
          <a:p>
            <a:pPr lvl="2"/>
            <a:r>
              <a:rPr lang="en-US" dirty="0" smtClean="0"/>
              <a:t>If a new operation </a:t>
            </a:r>
            <a:r>
              <a:rPr lang="en-US" dirty="0"/>
              <a:t>over the object </a:t>
            </a:r>
            <a:r>
              <a:rPr lang="en-US" dirty="0" smtClean="0"/>
              <a:t>structure is needed, just create another type of </a:t>
            </a:r>
            <a:r>
              <a:rPr lang="en-US" dirty="0" err="1" smtClean="0"/>
              <a:t>ConcreteVisitor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pPr lvl="1"/>
            <a:r>
              <a:rPr lang="en-US" dirty="0" smtClean="0"/>
              <a:t>Each Visitor gathers </a:t>
            </a:r>
            <a:r>
              <a:rPr lang="en-US" dirty="0"/>
              <a:t>related operations and separates unrelated ones.</a:t>
            </a:r>
          </a:p>
          <a:p>
            <a:pPr lvl="2"/>
            <a:r>
              <a:rPr lang="en-US" dirty="0"/>
              <a:t>Unrelated behaviors </a:t>
            </a:r>
            <a:r>
              <a:rPr lang="en-US" dirty="0" smtClean="0"/>
              <a:t>are implemented in their </a:t>
            </a:r>
            <a:r>
              <a:rPr lang="en-US" dirty="0"/>
              <a:t>own </a:t>
            </a:r>
            <a:r>
              <a:rPr lang="en-US" dirty="0" smtClean="0"/>
              <a:t>Visitors.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7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87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87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87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7075" grpId="0" build="p"/>
    </p:bldLst>
  </p:timing>
</p:sld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17814</TotalTime>
  <Words>456</Words>
  <Application>Microsoft Office PowerPoint</Application>
  <PresentationFormat>On-screen Show (4:3)</PresentationFormat>
  <Paragraphs>66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Tahoma</vt:lpstr>
      <vt:lpstr>Times New Roman</vt:lpstr>
      <vt:lpstr>Wingdings</vt:lpstr>
      <vt:lpstr>2_Network</vt:lpstr>
      <vt:lpstr>The Visitor Pattern</vt:lpstr>
      <vt:lpstr>Visitor pattern context </vt:lpstr>
      <vt:lpstr>Computer Builder visitor example</vt:lpstr>
      <vt:lpstr>Example – no Visitor</vt:lpstr>
      <vt:lpstr>Example with Visitor</vt:lpstr>
      <vt:lpstr>Simple Visitor</vt:lpstr>
      <vt:lpstr>UML</vt:lpstr>
      <vt:lpstr>Collaborations</vt:lpstr>
      <vt:lpstr>Advantages</vt:lpstr>
      <vt:lpstr>Disadvantages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Hornick, Dr. Mark</cp:lastModifiedBy>
  <cp:revision>920</cp:revision>
  <cp:lastPrinted>1601-01-01T00:00:00Z</cp:lastPrinted>
  <dcterms:created xsi:type="dcterms:W3CDTF">1999-09-06T21:32:20Z</dcterms:created>
  <dcterms:modified xsi:type="dcterms:W3CDTF">2017-02-09T14:56:37Z</dcterms:modified>
</cp:coreProperties>
</file>