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3" r:id="rId1"/>
  </p:sldMasterIdLst>
  <p:notesMasterIdLst>
    <p:notesMasterId r:id="rId29"/>
  </p:notesMasterIdLst>
  <p:handoutMasterIdLst>
    <p:handoutMasterId r:id="rId30"/>
  </p:handoutMasterIdLst>
  <p:sldIdLst>
    <p:sldId id="353" r:id="rId2"/>
    <p:sldId id="635" r:id="rId3"/>
    <p:sldId id="636" r:id="rId4"/>
    <p:sldId id="637" r:id="rId5"/>
    <p:sldId id="630" r:id="rId6"/>
    <p:sldId id="632" r:id="rId7"/>
    <p:sldId id="633" r:id="rId8"/>
    <p:sldId id="634" r:id="rId9"/>
    <p:sldId id="638" r:id="rId10"/>
    <p:sldId id="639" r:id="rId11"/>
    <p:sldId id="640" r:id="rId12"/>
    <p:sldId id="641" r:id="rId13"/>
    <p:sldId id="642" r:id="rId14"/>
    <p:sldId id="658" r:id="rId15"/>
    <p:sldId id="659" r:id="rId16"/>
    <p:sldId id="660" r:id="rId17"/>
    <p:sldId id="645" r:id="rId18"/>
    <p:sldId id="651" r:id="rId19"/>
    <p:sldId id="652" r:id="rId20"/>
    <p:sldId id="646" r:id="rId21"/>
    <p:sldId id="653" r:id="rId22"/>
    <p:sldId id="647" r:id="rId23"/>
    <p:sldId id="643" r:id="rId24"/>
    <p:sldId id="654" r:id="rId25"/>
    <p:sldId id="655" r:id="rId26"/>
    <p:sldId id="656" r:id="rId27"/>
    <p:sldId id="657" r:id="rId28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00" autoAdjust="0"/>
    <p:restoredTop sz="94660"/>
  </p:normalViewPr>
  <p:slideViewPr>
    <p:cSldViewPr>
      <p:cViewPr varScale="1">
        <p:scale>
          <a:sx n="82" d="100"/>
          <a:sy n="82" d="100"/>
        </p:scale>
        <p:origin x="928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42F63297-A6C8-48CC-8BBF-FDF40B093BF9}" type="datetimeFigureOut">
              <a:rPr lang="en-US" smtClean="0"/>
              <a:pPr/>
              <a:t>12/20/2017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F6A41313-9599-4195-A6D2-EB63AB3A93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299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587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CD1AE3DD-CE7C-4419-AAC9-E6E1D993FD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6728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6B8A31-6648-4D96-BC76-0EFC9507215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423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8A7C65-73B8-4611-BB72-E596D4A50C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076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F1625C-C86A-4445-81A3-4448BCB166D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462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B05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9CD408-C075-4421-A804-24FA24D41B8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397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EE69CC-03BF-4470-98FF-0652575E7D9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721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C1B8E6-579C-44CC-BC51-71410ABC71D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650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8D40A1-BA39-4973-8536-071A081F3CA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070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04D44A-9513-474D-9562-25A54D93107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396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B2C364-168A-41A5-ADCD-50F32182E4C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375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352644-2DD0-4A7F-84FD-B2DEF09A60F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073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54D421-0C1F-4A6B-AD9E-5132E221AE9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757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8F1625C-C86A-4445-81A3-4448BCB166D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771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developer.mozilla.org/en-US/docs/HTML/Canvas/Tutorial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chromeexperiments.com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chrome.angrybirds.com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tml5rocks.com/en/tutorials/" TargetMode="External"/><Relationship Id="rId2" Type="http://schemas.openxmlformats.org/officeDocument/2006/relationships/hyperlink" Target="http://html5rocks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http://studio.html5rocks.com/samples/globe/index.html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3schools.com/tags/ref_canvas.asp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422ED6-05CF-4E2E-9EDF-0E955A66950E}" type="slidenum">
              <a:rPr lang="en-US" altLang="en-US"/>
              <a:pPr>
                <a:defRPr/>
              </a:pPr>
              <a:t>1</a:t>
            </a:fld>
            <a:endParaRPr lang="en-US" altLang="en-US"/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685800"/>
            <a:ext cx="7772400" cy="1141413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HTML5 Canvas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3505200"/>
            <a:ext cx="8382000" cy="2819400"/>
          </a:xfrm>
        </p:spPr>
        <p:txBody>
          <a:bodyPr>
            <a:normAutofit/>
          </a:bodyPr>
          <a:lstStyle/>
          <a:p>
            <a:pPr eaLnBrk="1" hangingPunct="1"/>
            <a:endParaRPr lang="en-US" dirty="0"/>
          </a:p>
          <a:p>
            <a:r>
              <a:rPr lang="en-US" dirty="0" smtClean="0">
                <a:solidFill>
                  <a:schemeClr val="tx1"/>
                </a:solidFill>
              </a:rPr>
              <a:t>Slides by Jay </a:t>
            </a:r>
            <a:r>
              <a:rPr lang="en-US" dirty="0">
                <a:solidFill>
                  <a:schemeClr val="tx1"/>
                </a:solidFill>
              </a:rPr>
              <a:t>Urbain, Ph.D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pPr algn="l"/>
            <a:r>
              <a:rPr lang="en-US" sz="2000" dirty="0" smtClean="0">
                <a:solidFill>
                  <a:schemeClr val="tx1"/>
                </a:solidFill>
              </a:rPr>
              <a:t>Credits: </a:t>
            </a:r>
          </a:p>
          <a:p>
            <a:pPr algn="l"/>
            <a:r>
              <a:rPr lang="en-US" sz="2000" dirty="0" smtClean="0">
                <a:hlinkClick r:id="rId2"/>
              </a:rPr>
              <a:t>https</a:t>
            </a:r>
            <a:r>
              <a:rPr lang="en-US" sz="2000" dirty="0">
                <a:hlinkClick r:id="rId2"/>
              </a:rPr>
              <a:t>://</a:t>
            </a:r>
            <a:r>
              <a:rPr lang="en-US" sz="2000" dirty="0" smtClean="0">
                <a:hlinkClick r:id="rId2"/>
              </a:rPr>
              <a:t>developer.mozilla.org/en-US/docs/HTML/Canvas/Tutorial</a:t>
            </a:r>
            <a:endParaRPr lang="en-US" sz="2000" dirty="0" smtClean="0"/>
          </a:p>
          <a:p>
            <a:pPr algn="l"/>
            <a:r>
              <a:rPr lang="en-US" sz="2000" dirty="0">
                <a:solidFill>
                  <a:schemeClr val="tx1"/>
                </a:solidFill>
              </a:rPr>
              <a:t>Core HTML5 Canvas, David </a:t>
            </a:r>
            <a:r>
              <a:rPr lang="en-US" sz="2000" dirty="0" smtClean="0">
                <a:solidFill>
                  <a:schemeClr val="tx1"/>
                </a:solidFill>
              </a:rPr>
              <a:t>Geary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676400"/>
            <a:ext cx="3219450" cy="237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9298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&lt;canvas&gt;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2D drawing platform for the browser</a:t>
            </a:r>
          </a:p>
          <a:p>
            <a:r>
              <a:rPr lang="en-US" sz="2400" dirty="0" smtClean="0"/>
              <a:t>No plugins needed: just HTML and JavaScript</a:t>
            </a:r>
          </a:p>
          <a:p>
            <a:r>
              <a:rPr lang="en-US" sz="2400" dirty="0" smtClean="0"/>
              <a:t>Represented by </a:t>
            </a:r>
            <a:r>
              <a:rPr lang="en-US" sz="2400" dirty="0">
                <a:solidFill>
                  <a:srgbClr val="002060"/>
                </a:solidFill>
              </a:rPr>
              <a:t>&lt;canvas&gt; </a:t>
            </a:r>
            <a:r>
              <a:rPr lang="en-US" sz="2400" dirty="0" smtClean="0"/>
              <a:t>element in an HTML5 document</a:t>
            </a:r>
          </a:p>
          <a:p>
            <a:r>
              <a:rPr lang="en-US" sz="2400" dirty="0">
                <a:solidFill>
                  <a:srgbClr val="002060"/>
                </a:solidFill>
              </a:rPr>
              <a:t>&lt;canvas&gt; </a:t>
            </a:r>
            <a:r>
              <a:rPr lang="en-US" sz="2400" dirty="0" smtClean="0"/>
              <a:t>element is only a container for graphics</a:t>
            </a:r>
          </a:p>
          <a:p>
            <a:pPr lvl="1"/>
            <a:r>
              <a:rPr lang="en-US" sz="2000" dirty="0" smtClean="0">
                <a:solidFill>
                  <a:srgbClr val="00B050"/>
                </a:solidFill>
              </a:rPr>
              <a:t>You must use a script to actually draw the graphics</a:t>
            </a:r>
          </a:p>
          <a:p>
            <a:pPr marL="457200" lvl="1" indent="0">
              <a:buNone/>
            </a:pPr>
            <a:r>
              <a:rPr lang="en-US" sz="2000" dirty="0" smtClean="0">
                <a:solidFill>
                  <a:srgbClr val="002060"/>
                </a:solidFill>
              </a:rPr>
              <a:t>&lt;canvas id=“</a:t>
            </a:r>
            <a:r>
              <a:rPr lang="en-US" sz="2000" dirty="0" err="1" smtClean="0">
                <a:solidFill>
                  <a:srgbClr val="002060"/>
                </a:solidFill>
              </a:rPr>
              <a:t>my_canvas_id</a:t>
            </a:r>
            <a:r>
              <a:rPr lang="en-US" sz="2000" dirty="0" smtClean="0">
                <a:solidFill>
                  <a:srgbClr val="002060"/>
                </a:solidFill>
              </a:rPr>
              <a:t>” width=“150” height”150”&gt;&lt;/canvas&gt;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9CD408-C075-4421-A804-24FA24D41B80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154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Rendering Context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002060"/>
                </a:solidFill>
              </a:rPr>
              <a:t>&lt;canvas&gt; </a:t>
            </a:r>
            <a:r>
              <a:rPr lang="en-US" sz="2000" dirty="0" smtClean="0"/>
              <a:t>creates a fixed size drawing surface that exposes one or more rendering </a:t>
            </a:r>
            <a:r>
              <a:rPr lang="en-US" sz="2000" i="1" dirty="0" smtClean="0"/>
              <a:t>contexts</a:t>
            </a:r>
            <a:r>
              <a:rPr lang="en-US" sz="2000" dirty="0" smtClean="0"/>
              <a:t>, which are used to create and manipulate the content:</a:t>
            </a:r>
          </a:p>
          <a:p>
            <a:pPr lvl="1"/>
            <a:r>
              <a:rPr lang="en-US" sz="2000" i="1" dirty="0" smtClean="0">
                <a:solidFill>
                  <a:srgbClr val="002060"/>
                </a:solidFill>
              </a:rPr>
              <a:t>2d context, 3d context</a:t>
            </a:r>
          </a:p>
          <a:p>
            <a:r>
              <a:rPr lang="en-US" sz="2000" dirty="0" smtClean="0"/>
              <a:t>The </a:t>
            </a:r>
            <a:r>
              <a:rPr lang="en-US" sz="2000" dirty="0">
                <a:solidFill>
                  <a:srgbClr val="002060"/>
                </a:solidFill>
              </a:rPr>
              <a:t>&lt;canvas&gt; </a:t>
            </a:r>
            <a:r>
              <a:rPr lang="en-US" sz="2000" dirty="0" smtClean="0"/>
              <a:t>is initially blank. To draw something, a script needs to access the rendering context and draw on it.</a:t>
            </a:r>
          </a:p>
          <a:p>
            <a:r>
              <a:rPr lang="en-US" sz="2000" dirty="0"/>
              <a:t>The &lt;canvas</a:t>
            </a:r>
            <a:r>
              <a:rPr lang="en-US" sz="2000" dirty="0" smtClean="0"/>
              <a:t>&gt; element has a DOM method called </a:t>
            </a:r>
            <a:r>
              <a:rPr lang="en-US" sz="2000" i="1" dirty="0" err="1" smtClean="0">
                <a:solidFill>
                  <a:srgbClr val="002060"/>
                </a:solidFill>
              </a:rPr>
              <a:t>getContext</a:t>
            </a:r>
            <a:r>
              <a:rPr lang="en-US" sz="2000" i="1" dirty="0" smtClean="0">
                <a:solidFill>
                  <a:srgbClr val="002060"/>
                </a:solidFill>
              </a:rPr>
              <a:t>() </a:t>
            </a:r>
            <a:r>
              <a:rPr lang="en-US" sz="2000" dirty="0" smtClean="0"/>
              <a:t>used to obtain the rendering context and its drawing functions:</a:t>
            </a:r>
          </a:p>
          <a:p>
            <a:endParaRPr lang="en-US" sz="2000" dirty="0" smtClean="0"/>
          </a:p>
          <a:p>
            <a:pPr marL="457200" lvl="1" indent="0">
              <a:buNone/>
            </a:pPr>
            <a:r>
              <a:rPr lang="en-US" sz="2000" dirty="0" smtClean="0">
                <a:solidFill>
                  <a:srgbClr val="002060"/>
                </a:solidFill>
              </a:rPr>
              <a:t>// get reference to &lt;canvas&gt; element</a:t>
            </a:r>
          </a:p>
          <a:p>
            <a:pPr marL="457200" lvl="1" indent="0">
              <a:buNone/>
            </a:pPr>
            <a:r>
              <a:rPr lang="en-US" sz="2000" dirty="0" err="1">
                <a:solidFill>
                  <a:srgbClr val="002060"/>
                </a:solidFill>
              </a:rPr>
              <a:t>v</a:t>
            </a:r>
            <a:r>
              <a:rPr lang="en-US" sz="2000" dirty="0" err="1" smtClean="0">
                <a:solidFill>
                  <a:srgbClr val="002060"/>
                </a:solidFill>
              </a:rPr>
              <a:t>ar</a:t>
            </a:r>
            <a:r>
              <a:rPr lang="en-US" sz="2000" dirty="0" smtClean="0">
                <a:solidFill>
                  <a:srgbClr val="002060"/>
                </a:solidFill>
              </a:rPr>
              <a:t> canvas = </a:t>
            </a:r>
            <a:r>
              <a:rPr lang="en-US" sz="2000" dirty="0" err="1" smtClean="0">
                <a:solidFill>
                  <a:srgbClr val="002060"/>
                </a:solidFill>
              </a:rPr>
              <a:t>document.getElementById</a:t>
            </a:r>
            <a:r>
              <a:rPr lang="en-US" sz="2000" dirty="0" smtClean="0">
                <a:solidFill>
                  <a:srgbClr val="002060"/>
                </a:solidFill>
              </a:rPr>
              <a:t>(‘</a:t>
            </a:r>
            <a:r>
              <a:rPr lang="en-US" sz="2000" dirty="0" err="1" smtClean="0">
                <a:solidFill>
                  <a:srgbClr val="002060"/>
                </a:solidFill>
              </a:rPr>
              <a:t>my_canvas</a:t>
            </a:r>
            <a:r>
              <a:rPr lang="en-US" sz="2000" dirty="0" smtClean="0">
                <a:solidFill>
                  <a:srgbClr val="002060"/>
                </a:solidFill>
              </a:rPr>
              <a:t>’);</a:t>
            </a:r>
          </a:p>
          <a:p>
            <a:pPr marL="457200" lvl="1" indent="0">
              <a:buNone/>
            </a:pPr>
            <a:r>
              <a:rPr lang="en-US" sz="2000" dirty="0" smtClean="0">
                <a:solidFill>
                  <a:srgbClr val="002060"/>
                </a:solidFill>
              </a:rPr>
              <a:t>// get rendering context</a:t>
            </a:r>
          </a:p>
          <a:p>
            <a:pPr marL="457200" lvl="1" indent="0">
              <a:buNone/>
            </a:pPr>
            <a:r>
              <a:rPr lang="en-US" sz="2000" dirty="0" err="1">
                <a:solidFill>
                  <a:srgbClr val="002060"/>
                </a:solidFill>
              </a:rPr>
              <a:t>v</a:t>
            </a:r>
            <a:r>
              <a:rPr lang="en-US" sz="2000" dirty="0" err="1" smtClean="0">
                <a:solidFill>
                  <a:srgbClr val="002060"/>
                </a:solidFill>
              </a:rPr>
              <a:t>ar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ctx</a:t>
            </a:r>
            <a:r>
              <a:rPr lang="en-US" sz="2000" dirty="0" smtClean="0">
                <a:solidFill>
                  <a:srgbClr val="002060"/>
                </a:solidFill>
              </a:rPr>
              <a:t> = </a:t>
            </a:r>
            <a:r>
              <a:rPr lang="en-US" sz="2000" dirty="0" err="1" smtClean="0">
                <a:solidFill>
                  <a:srgbClr val="002060"/>
                </a:solidFill>
              </a:rPr>
              <a:t>canvas.getContet</a:t>
            </a:r>
            <a:r>
              <a:rPr lang="en-US" sz="2000" dirty="0" smtClean="0">
                <a:solidFill>
                  <a:srgbClr val="002060"/>
                </a:solidFill>
              </a:rPr>
              <a:t>(‘2d’);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9CD408-C075-4421-A804-24FA24D41B80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94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Fallback for Old Browsers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100" dirty="0"/>
              <a:t>Fallback content can be </a:t>
            </a:r>
            <a:r>
              <a:rPr lang="en-US" sz="2100" dirty="0" smtClean="0"/>
              <a:t>displayed </a:t>
            </a:r>
            <a:r>
              <a:rPr lang="en-US" sz="2100" dirty="0"/>
              <a:t>in </a:t>
            </a:r>
            <a:r>
              <a:rPr lang="en-US" sz="2100" dirty="0" smtClean="0"/>
              <a:t>browsers that do </a:t>
            </a:r>
            <a:r>
              <a:rPr lang="en-US" sz="2100" dirty="0"/>
              <a:t>not support &lt;canvas&gt;:</a:t>
            </a:r>
          </a:p>
          <a:p>
            <a:pPr marL="457200" lvl="1" indent="0">
              <a:buNone/>
            </a:pPr>
            <a:r>
              <a:rPr lang="en-US" sz="2000" dirty="0">
                <a:solidFill>
                  <a:srgbClr val="002060"/>
                </a:solidFill>
              </a:rPr>
              <a:t>&lt;canvas id=“</a:t>
            </a:r>
            <a:r>
              <a:rPr lang="en-US" sz="2000" dirty="0" err="1">
                <a:solidFill>
                  <a:srgbClr val="002060"/>
                </a:solidFill>
              </a:rPr>
              <a:t>my_canvas_id</a:t>
            </a:r>
            <a:r>
              <a:rPr lang="en-US" sz="2000" dirty="0">
                <a:solidFill>
                  <a:srgbClr val="002060"/>
                </a:solidFill>
              </a:rPr>
              <a:t>” width=“150” height”150</a:t>
            </a:r>
            <a:r>
              <a:rPr lang="en-US" sz="2000" dirty="0" smtClean="0">
                <a:solidFill>
                  <a:srgbClr val="002060"/>
                </a:solidFill>
              </a:rPr>
              <a:t>”&gt;</a:t>
            </a:r>
          </a:p>
          <a:p>
            <a:pPr marL="457200" lvl="1" indent="0">
              <a:buNone/>
            </a:pPr>
            <a:r>
              <a:rPr lang="en-US" sz="2000" dirty="0" smtClean="0">
                <a:solidFill>
                  <a:srgbClr val="002060"/>
                </a:solidFill>
              </a:rPr>
              <a:t>	&lt;</a:t>
            </a:r>
            <a:r>
              <a:rPr lang="en-US" sz="2000" dirty="0" err="1" smtClean="0">
                <a:solidFill>
                  <a:srgbClr val="002060"/>
                </a:solidFill>
              </a:rPr>
              <a:t>img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src</a:t>
            </a:r>
            <a:r>
              <a:rPr lang="en-US" sz="2000" dirty="0" smtClean="0">
                <a:solidFill>
                  <a:srgbClr val="002060"/>
                </a:solidFill>
              </a:rPr>
              <a:t>=“images/nocanvas.png” </a:t>
            </a:r>
            <a:r>
              <a:rPr lang="en-US" sz="2000" dirty="0">
                <a:solidFill>
                  <a:srgbClr val="002060"/>
                </a:solidFill>
              </a:rPr>
              <a:t>width=“150” height”150</a:t>
            </a:r>
            <a:r>
              <a:rPr lang="en-US" sz="2000" dirty="0" smtClean="0">
                <a:solidFill>
                  <a:srgbClr val="002060"/>
                </a:solidFill>
              </a:rPr>
              <a:t>” alt=“” /&gt;</a:t>
            </a:r>
          </a:p>
          <a:p>
            <a:pPr marL="457200" lvl="1" indent="0">
              <a:buNone/>
            </a:pPr>
            <a:r>
              <a:rPr lang="en-US" sz="2000" dirty="0" smtClean="0">
                <a:solidFill>
                  <a:srgbClr val="002060"/>
                </a:solidFill>
              </a:rPr>
              <a:t>	&lt;</a:t>
            </a:r>
            <a:r>
              <a:rPr lang="en-US" sz="2000" dirty="0" err="1" smtClean="0">
                <a:solidFill>
                  <a:srgbClr val="002060"/>
                </a:solidFill>
              </a:rPr>
              <a:t>em</a:t>
            </a:r>
            <a:r>
              <a:rPr lang="en-US" sz="2000" dirty="0" smtClean="0">
                <a:solidFill>
                  <a:srgbClr val="002060"/>
                </a:solidFill>
              </a:rPr>
              <a:t>&gt;Canvas is not supported!&lt;/</a:t>
            </a:r>
            <a:r>
              <a:rPr lang="en-US" sz="2000" dirty="0" err="1" smtClean="0">
                <a:solidFill>
                  <a:srgbClr val="002060"/>
                </a:solidFill>
              </a:rPr>
              <a:t>em</a:t>
            </a:r>
            <a:r>
              <a:rPr lang="en-US" sz="2000" dirty="0" smtClean="0">
                <a:solidFill>
                  <a:srgbClr val="002060"/>
                </a:solidFill>
              </a:rPr>
              <a:t>&gt;</a:t>
            </a:r>
          </a:p>
          <a:p>
            <a:pPr marL="457200" lvl="1" indent="0">
              <a:buNone/>
            </a:pPr>
            <a:r>
              <a:rPr lang="en-US" sz="2000" dirty="0" smtClean="0">
                <a:solidFill>
                  <a:srgbClr val="002060"/>
                </a:solidFill>
              </a:rPr>
              <a:t>&lt;/</a:t>
            </a:r>
            <a:r>
              <a:rPr lang="en-US" sz="2000" dirty="0">
                <a:solidFill>
                  <a:srgbClr val="002060"/>
                </a:solidFill>
              </a:rPr>
              <a:t>canvas</a:t>
            </a:r>
            <a:r>
              <a:rPr lang="en-US" sz="2000" dirty="0" smtClean="0">
                <a:solidFill>
                  <a:srgbClr val="002060"/>
                </a:solidFill>
              </a:rPr>
              <a:t>&gt;</a:t>
            </a:r>
          </a:p>
          <a:p>
            <a:pPr marL="457200" lvl="1" indent="0">
              <a:buNone/>
            </a:pPr>
            <a:endParaRPr lang="en-US" sz="2000" dirty="0">
              <a:solidFill>
                <a:srgbClr val="002060"/>
              </a:solidFill>
            </a:endParaRPr>
          </a:p>
          <a:p>
            <a:r>
              <a:rPr lang="en-US" sz="2000" dirty="0" smtClean="0"/>
              <a:t>Scripts can also check for &lt;canvas</a:t>
            </a:r>
            <a:r>
              <a:rPr lang="en-US" sz="2000" dirty="0"/>
              <a:t>&gt; </a:t>
            </a:r>
            <a:r>
              <a:rPr lang="en-US" sz="2000" dirty="0" smtClean="0"/>
              <a:t>support:</a:t>
            </a:r>
          </a:p>
          <a:p>
            <a:pPr marL="0" indent="0">
              <a:buNone/>
            </a:pPr>
            <a:endParaRPr lang="en-US" sz="2000" dirty="0" smtClean="0"/>
          </a:p>
          <a:p>
            <a:pPr marL="457200" lvl="1" indent="0">
              <a:buNone/>
            </a:pPr>
            <a:r>
              <a:rPr lang="en-US" sz="2000" dirty="0" smtClean="0">
                <a:solidFill>
                  <a:srgbClr val="002060"/>
                </a:solidFill>
              </a:rPr>
              <a:t>// get reference to &lt;canvas&gt; element</a:t>
            </a:r>
          </a:p>
          <a:p>
            <a:pPr marL="457200" lvl="1" indent="0">
              <a:buNone/>
            </a:pPr>
            <a:r>
              <a:rPr lang="en-US" sz="2000" dirty="0" err="1">
                <a:solidFill>
                  <a:srgbClr val="002060"/>
                </a:solidFill>
              </a:rPr>
              <a:t>v</a:t>
            </a:r>
            <a:r>
              <a:rPr lang="en-US" sz="2000" dirty="0" err="1" smtClean="0">
                <a:solidFill>
                  <a:srgbClr val="002060"/>
                </a:solidFill>
              </a:rPr>
              <a:t>ar</a:t>
            </a:r>
            <a:r>
              <a:rPr lang="en-US" sz="2000" dirty="0" smtClean="0">
                <a:solidFill>
                  <a:srgbClr val="002060"/>
                </a:solidFill>
              </a:rPr>
              <a:t> canvas = </a:t>
            </a:r>
            <a:r>
              <a:rPr lang="en-US" sz="2000" dirty="0" err="1" smtClean="0">
                <a:solidFill>
                  <a:srgbClr val="002060"/>
                </a:solidFill>
              </a:rPr>
              <a:t>document.getElementById</a:t>
            </a:r>
            <a:r>
              <a:rPr lang="en-US" sz="2000" dirty="0" smtClean="0">
                <a:solidFill>
                  <a:srgbClr val="002060"/>
                </a:solidFill>
              </a:rPr>
              <a:t>(‘</a:t>
            </a:r>
            <a:r>
              <a:rPr lang="en-US" sz="2000" dirty="0" err="1" smtClean="0">
                <a:solidFill>
                  <a:srgbClr val="002060"/>
                </a:solidFill>
              </a:rPr>
              <a:t>my_canvas</a:t>
            </a:r>
            <a:r>
              <a:rPr lang="en-US" sz="2000" dirty="0" smtClean="0">
                <a:solidFill>
                  <a:srgbClr val="002060"/>
                </a:solidFill>
              </a:rPr>
              <a:t>’);</a:t>
            </a:r>
          </a:p>
          <a:p>
            <a:pPr marL="457200" lvl="1" indent="0">
              <a:buNone/>
            </a:pPr>
            <a:r>
              <a:rPr lang="en-US" sz="2000" dirty="0" smtClean="0">
                <a:solidFill>
                  <a:srgbClr val="002060"/>
                </a:solidFill>
              </a:rPr>
              <a:t>if(  </a:t>
            </a:r>
            <a:r>
              <a:rPr lang="en-US" sz="2000" dirty="0" err="1" smtClean="0">
                <a:solidFill>
                  <a:srgbClr val="002060"/>
                </a:solidFill>
              </a:rPr>
              <a:t>canvas.getContext</a:t>
            </a:r>
            <a:r>
              <a:rPr lang="en-US" sz="2000" dirty="0" smtClean="0">
                <a:solidFill>
                  <a:srgbClr val="002060"/>
                </a:solidFill>
              </a:rPr>
              <a:t>() ) {</a:t>
            </a:r>
          </a:p>
          <a:p>
            <a:pPr marL="457200" lvl="1" indent="0">
              <a:buNone/>
            </a:pPr>
            <a:r>
              <a:rPr lang="en-US" sz="2000" dirty="0" smtClean="0">
                <a:solidFill>
                  <a:srgbClr val="002060"/>
                </a:solidFill>
              </a:rPr>
              <a:t>	</a:t>
            </a:r>
            <a:r>
              <a:rPr lang="en-US" sz="2000" dirty="0" err="1" smtClean="0">
                <a:solidFill>
                  <a:srgbClr val="002060"/>
                </a:solidFill>
              </a:rPr>
              <a:t>var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ctx</a:t>
            </a:r>
            <a:r>
              <a:rPr lang="en-US" sz="2000" dirty="0" smtClean="0">
                <a:solidFill>
                  <a:srgbClr val="002060"/>
                </a:solidFill>
              </a:rPr>
              <a:t> = </a:t>
            </a:r>
            <a:r>
              <a:rPr lang="en-US" sz="2000" dirty="0" err="1" smtClean="0">
                <a:solidFill>
                  <a:srgbClr val="002060"/>
                </a:solidFill>
              </a:rPr>
              <a:t>canvas.getContet</a:t>
            </a:r>
            <a:r>
              <a:rPr lang="en-US" sz="2000" dirty="0" smtClean="0">
                <a:solidFill>
                  <a:srgbClr val="002060"/>
                </a:solidFill>
              </a:rPr>
              <a:t>(‘2d’);</a:t>
            </a:r>
          </a:p>
          <a:p>
            <a:pPr marL="457200" lvl="1" indent="0">
              <a:buNone/>
            </a:pPr>
            <a:r>
              <a:rPr lang="en-US" sz="2000" dirty="0" smtClean="0">
                <a:solidFill>
                  <a:srgbClr val="002060"/>
                </a:solidFill>
              </a:rPr>
              <a:t>	// drawing code…</a:t>
            </a:r>
          </a:p>
          <a:p>
            <a:pPr marL="457200" lvl="1" indent="0">
              <a:buNone/>
            </a:pPr>
            <a:r>
              <a:rPr lang="en-US" sz="2000" dirty="0" smtClean="0">
                <a:solidFill>
                  <a:srgbClr val="002060"/>
                </a:solidFill>
              </a:rPr>
              <a:t>} else {</a:t>
            </a:r>
          </a:p>
          <a:p>
            <a:pPr marL="457200" lvl="1" indent="0">
              <a:buNone/>
            </a:pPr>
            <a:r>
              <a:rPr lang="en-US" sz="2000" dirty="0" smtClean="0">
                <a:solidFill>
                  <a:srgbClr val="002060"/>
                </a:solidFill>
              </a:rPr>
              <a:t>	// canvas unsupported code</a:t>
            </a:r>
            <a:r>
              <a:rPr lang="en-US" sz="2000" dirty="0">
                <a:solidFill>
                  <a:srgbClr val="002060"/>
                </a:solidFill>
              </a:rPr>
              <a:t>…</a:t>
            </a:r>
          </a:p>
          <a:p>
            <a:pPr marL="457200" lvl="1" indent="0">
              <a:buNone/>
            </a:pPr>
            <a:r>
              <a:rPr lang="en-US" sz="2000" dirty="0" smtClean="0">
                <a:solidFill>
                  <a:srgbClr val="002060"/>
                </a:solidFill>
              </a:rPr>
              <a:t>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9CD408-C075-4421-A804-24FA24D41B80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79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C</a:t>
            </a:r>
            <a:r>
              <a:rPr lang="en-US" dirty="0" smtClean="0">
                <a:solidFill>
                  <a:srgbClr val="002060"/>
                </a:solidFill>
              </a:rPr>
              <a:t>anvas </a:t>
            </a:r>
            <a:r>
              <a:rPr lang="en-US" dirty="0">
                <a:solidFill>
                  <a:srgbClr val="002060"/>
                </a:solidFill>
              </a:rPr>
              <a:t>grid or </a:t>
            </a:r>
            <a:r>
              <a:rPr lang="en-US" i="1" dirty="0">
                <a:solidFill>
                  <a:srgbClr val="002060"/>
                </a:solidFill>
              </a:rPr>
              <a:t>coordinate space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Normally 1 unit in the grid corresponds to 1 pixel on the canvas.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9CD408-C075-4421-A804-24FA24D41B80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286000"/>
            <a:ext cx="41910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009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Drawing </a:t>
            </a:r>
            <a:r>
              <a:rPr lang="en-US" dirty="0" smtClean="0">
                <a:solidFill>
                  <a:srgbClr val="002060"/>
                </a:solidFill>
              </a:rPr>
              <a:t>Rectangles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Canvas only supports one geometric </a:t>
            </a:r>
            <a:r>
              <a:rPr lang="en-US" sz="2400" u="sng" dirty="0" smtClean="0"/>
              <a:t>shape</a:t>
            </a:r>
            <a:r>
              <a:rPr lang="en-US" sz="2400" dirty="0" smtClean="0"/>
              <a:t> – rectangles.</a:t>
            </a:r>
          </a:p>
          <a:p>
            <a:pPr lvl="1"/>
            <a:r>
              <a:rPr lang="en-US" sz="2000" dirty="0" smtClean="0"/>
              <a:t>All other shapes must be created by combining one or more </a:t>
            </a:r>
            <a:r>
              <a:rPr lang="en-US" sz="2000" b="1" dirty="0" smtClean="0"/>
              <a:t>paths</a:t>
            </a:r>
            <a:r>
              <a:rPr lang="en-US" sz="2000" dirty="0" smtClean="0"/>
              <a:t>, and adding lines or curves to the path.</a:t>
            </a:r>
          </a:p>
          <a:p>
            <a:pPr lvl="1"/>
            <a:r>
              <a:rPr lang="en-US" sz="2000" dirty="0" smtClean="0"/>
              <a:t>Canvas provides a collection of path drawing function which make it possible to compose very complex shapes.</a:t>
            </a:r>
          </a:p>
          <a:p>
            <a:r>
              <a:rPr lang="en-US" sz="2400" dirty="0" smtClean="0"/>
              <a:t>Functions that draw Rectangles – all three rectangle functions draw immediately to the canvas (unlike path functions).</a:t>
            </a:r>
          </a:p>
          <a:p>
            <a:pPr lvl="1"/>
            <a:r>
              <a:rPr lang="en-US" sz="2000" i="1" dirty="0" err="1" smtClean="0"/>
              <a:t>fillRect</a:t>
            </a:r>
            <a:r>
              <a:rPr lang="en-US" sz="2000" i="1" dirty="0" smtClean="0"/>
              <a:t>(x, y, width, height): </a:t>
            </a:r>
            <a:r>
              <a:rPr lang="en-US" sz="2000" dirty="0" smtClean="0"/>
              <a:t>Draws a filled rectangle</a:t>
            </a:r>
          </a:p>
          <a:p>
            <a:pPr lvl="1"/>
            <a:r>
              <a:rPr lang="en-US" sz="2000" i="1" dirty="0" err="1" smtClean="0"/>
              <a:t>strokeRect</a:t>
            </a:r>
            <a:r>
              <a:rPr lang="en-US" sz="2000" i="1" dirty="0" smtClean="0"/>
              <a:t>(x, y, width, height): </a:t>
            </a:r>
            <a:r>
              <a:rPr lang="en-US" sz="2000" dirty="0" smtClean="0"/>
              <a:t>Draws a rectangular outline</a:t>
            </a:r>
          </a:p>
          <a:p>
            <a:pPr lvl="1"/>
            <a:r>
              <a:rPr lang="en-US" sz="2000" i="1" dirty="0" err="1" smtClean="0"/>
              <a:t>clearRect</a:t>
            </a:r>
            <a:r>
              <a:rPr lang="en-US" sz="2000" i="1" dirty="0" smtClean="0"/>
              <a:t>(x, u, width, height):</a:t>
            </a:r>
            <a:r>
              <a:rPr lang="en-US" sz="2000" dirty="0" smtClean="0"/>
              <a:t> Clears the specified area and makes it fully transparent.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9CD408-C075-4421-A804-24FA24D41B80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38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Drawing </a:t>
            </a:r>
            <a:r>
              <a:rPr lang="en-US" dirty="0" smtClean="0">
                <a:solidFill>
                  <a:srgbClr val="002060"/>
                </a:solidFill>
              </a:rPr>
              <a:t>Rectangles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86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/>
              <a:t>&lt;!DOCTYPE html&gt;</a:t>
            </a:r>
          </a:p>
          <a:p>
            <a:pPr marL="0" indent="0">
              <a:buNone/>
            </a:pPr>
            <a:r>
              <a:rPr lang="en-US" sz="1800" dirty="0"/>
              <a:t>&lt;html&gt;</a:t>
            </a:r>
          </a:p>
          <a:p>
            <a:pPr marL="0" indent="0">
              <a:buNone/>
            </a:pPr>
            <a:r>
              <a:rPr lang="en-US" sz="1800" dirty="0"/>
              <a:t>&lt;body</a:t>
            </a:r>
            <a:r>
              <a:rPr lang="en-US" sz="1800" dirty="0" smtClean="0"/>
              <a:t>&gt;</a:t>
            </a:r>
            <a:endParaRPr lang="en-US" sz="1800" dirty="0"/>
          </a:p>
          <a:p>
            <a:pPr marL="0" indent="0">
              <a:buNone/>
            </a:pPr>
            <a:r>
              <a:rPr lang="en-US" sz="1800" dirty="0"/>
              <a:t>&lt;canvas id="</a:t>
            </a:r>
            <a:r>
              <a:rPr lang="en-US" sz="1800" dirty="0" err="1"/>
              <a:t>myCanvas</a:t>
            </a:r>
            <a:r>
              <a:rPr lang="en-US" sz="1800" dirty="0"/>
              <a:t>" width="150" height="150" style="border:1px solid #000000;"&gt;</a:t>
            </a:r>
          </a:p>
          <a:p>
            <a:pPr marL="0" indent="0">
              <a:buNone/>
            </a:pPr>
            <a:r>
              <a:rPr lang="en-US" sz="1800" dirty="0"/>
              <a:t>Your browser does not support the HTML5 canvas tag.</a:t>
            </a:r>
          </a:p>
          <a:p>
            <a:pPr marL="0" indent="0">
              <a:buNone/>
            </a:pPr>
            <a:r>
              <a:rPr lang="en-US" sz="1800" dirty="0"/>
              <a:t>&lt;/canvas</a:t>
            </a:r>
            <a:r>
              <a:rPr lang="en-US" sz="1800" dirty="0" smtClean="0"/>
              <a:t>&gt;</a:t>
            </a:r>
            <a:endParaRPr lang="en-US" sz="1800" dirty="0"/>
          </a:p>
          <a:p>
            <a:pPr marL="0" indent="0">
              <a:buNone/>
            </a:pPr>
            <a:r>
              <a:rPr lang="en-US" sz="1800" dirty="0"/>
              <a:t>&lt;script&gt;</a:t>
            </a:r>
          </a:p>
          <a:p>
            <a:pPr marL="0" indent="0">
              <a:buNone/>
            </a:pPr>
            <a:r>
              <a:rPr lang="en-US" sz="1800" dirty="0"/>
              <a:t>function draw() {</a:t>
            </a:r>
          </a:p>
          <a:p>
            <a:pPr marL="0" indent="0">
              <a:buNone/>
            </a:pPr>
            <a:r>
              <a:rPr lang="en-US" sz="1800" dirty="0"/>
              <a:t>  </a:t>
            </a:r>
            <a:r>
              <a:rPr lang="en-US" sz="1800" dirty="0" err="1"/>
              <a:t>var</a:t>
            </a:r>
            <a:r>
              <a:rPr lang="en-US" sz="1800" dirty="0"/>
              <a:t> </a:t>
            </a:r>
            <a:r>
              <a:rPr lang="en-US" sz="1800" dirty="0" err="1"/>
              <a:t>ctx</a:t>
            </a:r>
            <a:r>
              <a:rPr lang="en-US" sz="1800" dirty="0"/>
              <a:t> = </a:t>
            </a:r>
            <a:r>
              <a:rPr lang="en-US" sz="1800" dirty="0" err="1"/>
              <a:t>document.getElementById</a:t>
            </a:r>
            <a:r>
              <a:rPr lang="en-US" sz="1800" dirty="0"/>
              <a:t>('</a:t>
            </a:r>
            <a:r>
              <a:rPr lang="en-US" sz="1800" dirty="0" err="1"/>
              <a:t>myCanvas</a:t>
            </a:r>
            <a:r>
              <a:rPr lang="en-US" sz="1800" dirty="0"/>
              <a:t>').</a:t>
            </a:r>
            <a:r>
              <a:rPr lang="en-US" sz="1800" dirty="0" err="1"/>
              <a:t>getContext</a:t>
            </a:r>
            <a:r>
              <a:rPr lang="en-US" sz="1800" dirty="0"/>
              <a:t>('2d');</a:t>
            </a:r>
          </a:p>
          <a:p>
            <a:pPr marL="0" indent="0">
              <a:buNone/>
            </a:pPr>
            <a:r>
              <a:rPr lang="en-US" sz="1800" dirty="0"/>
              <a:t>  </a:t>
            </a:r>
            <a:r>
              <a:rPr lang="en-US" sz="1800" dirty="0" err="1"/>
              <a:t>ctx.fillRect</a:t>
            </a:r>
            <a:r>
              <a:rPr lang="en-US" sz="1800" dirty="0"/>
              <a:t>(25,25,100,100);</a:t>
            </a:r>
          </a:p>
          <a:p>
            <a:pPr marL="0" indent="0">
              <a:buNone/>
            </a:pPr>
            <a:r>
              <a:rPr lang="en-US" sz="1800" dirty="0"/>
              <a:t>  </a:t>
            </a:r>
            <a:r>
              <a:rPr lang="en-US" sz="1800" dirty="0" err="1"/>
              <a:t>ctx.clearRect</a:t>
            </a:r>
            <a:r>
              <a:rPr lang="en-US" sz="1800" dirty="0"/>
              <a:t>(45,45,60,60);</a:t>
            </a:r>
          </a:p>
          <a:p>
            <a:pPr marL="0" indent="0">
              <a:buNone/>
            </a:pPr>
            <a:r>
              <a:rPr lang="en-US" sz="1800" dirty="0"/>
              <a:t>  </a:t>
            </a:r>
            <a:r>
              <a:rPr lang="en-US" sz="1800" dirty="0" err="1"/>
              <a:t>ctx.strokeRect</a:t>
            </a:r>
            <a:r>
              <a:rPr lang="en-US" sz="1800" dirty="0"/>
              <a:t>(55, 55, 40, 40);</a:t>
            </a:r>
          </a:p>
          <a:p>
            <a:pPr marL="0" indent="0">
              <a:buNone/>
            </a:pPr>
            <a:r>
              <a:rPr lang="en-US" sz="1800" dirty="0" smtClean="0"/>
              <a:t>}</a:t>
            </a:r>
            <a:endParaRPr lang="en-US" sz="1800" dirty="0"/>
          </a:p>
          <a:p>
            <a:pPr marL="0" indent="0">
              <a:buNone/>
            </a:pPr>
            <a:r>
              <a:rPr lang="en-US" sz="1800" dirty="0"/>
              <a:t>draw();</a:t>
            </a:r>
          </a:p>
          <a:p>
            <a:pPr marL="0" indent="0">
              <a:buNone/>
            </a:pPr>
            <a:r>
              <a:rPr lang="en-US" sz="1800" dirty="0"/>
              <a:t>&lt;/script</a:t>
            </a:r>
            <a:r>
              <a:rPr lang="en-US" sz="1800" dirty="0" smtClean="0"/>
              <a:t>&gt;</a:t>
            </a:r>
            <a:endParaRPr lang="en-US" sz="1800" dirty="0"/>
          </a:p>
          <a:p>
            <a:pPr marL="0" indent="0">
              <a:buNone/>
            </a:pPr>
            <a:r>
              <a:rPr lang="en-US" sz="1800" dirty="0"/>
              <a:t>&lt;/body&gt;</a:t>
            </a:r>
          </a:p>
          <a:p>
            <a:pPr marL="0" indent="0">
              <a:buNone/>
            </a:pPr>
            <a:r>
              <a:rPr lang="en-US" sz="1800" dirty="0"/>
              <a:t>&lt;/html&gt;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9CD408-C075-4421-A804-24FA24D41B80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25" y="4876800"/>
            <a:ext cx="155257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3124200" y="4419600"/>
            <a:ext cx="2895600" cy="838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248400" y="2514600"/>
            <a:ext cx="762000" cy="2362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124200" y="4724400"/>
            <a:ext cx="3124200" cy="685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895600" y="5067300"/>
            <a:ext cx="3429000" cy="5810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223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Intersecting rectangles with alpha transparency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791200"/>
          </a:xfrm>
        </p:spPr>
        <p:txBody>
          <a:bodyPr>
            <a:noAutofit/>
          </a:bodyPr>
          <a:lstStyle/>
          <a:p>
            <a:pPr marL="0" indent="0" fontAlgn="base">
              <a:buNone/>
            </a:pPr>
            <a:r>
              <a:rPr lang="en-US" sz="1800" dirty="0"/>
              <a:t>&lt;html&gt;</a:t>
            </a:r>
          </a:p>
          <a:p>
            <a:pPr marL="0" indent="0" fontAlgn="base">
              <a:buNone/>
            </a:pPr>
            <a:r>
              <a:rPr lang="en-US" sz="1800" dirty="0"/>
              <a:t> &lt;head&gt;</a:t>
            </a:r>
          </a:p>
          <a:p>
            <a:pPr marL="0" indent="0" fontAlgn="base">
              <a:buNone/>
            </a:pPr>
            <a:r>
              <a:rPr lang="en-US" sz="1800" dirty="0"/>
              <a:t>  &lt;script type="application/</a:t>
            </a:r>
            <a:r>
              <a:rPr lang="en-US" sz="1800" dirty="0" err="1"/>
              <a:t>javascript</a:t>
            </a:r>
            <a:r>
              <a:rPr lang="en-US" sz="1800" dirty="0"/>
              <a:t>"&gt;</a:t>
            </a:r>
          </a:p>
          <a:p>
            <a:pPr marL="0" indent="0" fontAlgn="base">
              <a:buNone/>
            </a:pPr>
            <a:r>
              <a:rPr lang="en-US" sz="1800" dirty="0"/>
              <a:t>    function draw() {</a:t>
            </a:r>
          </a:p>
          <a:p>
            <a:pPr marL="0" indent="0" fontAlgn="base">
              <a:buNone/>
            </a:pPr>
            <a:r>
              <a:rPr lang="en-US" sz="1800" dirty="0"/>
              <a:t>      </a:t>
            </a:r>
            <a:r>
              <a:rPr lang="en-US" sz="1800" dirty="0" err="1"/>
              <a:t>var</a:t>
            </a:r>
            <a:r>
              <a:rPr lang="en-US" sz="1800" dirty="0"/>
              <a:t> canvas = </a:t>
            </a:r>
            <a:r>
              <a:rPr lang="en-US" sz="1800" dirty="0" err="1"/>
              <a:t>document.getElementById</a:t>
            </a:r>
            <a:r>
              <a:rPr lang="en-US" sz="1800" dirty="0"/>
              <a:t>('canvas');</a:t>
            </a:r>
          </a:p>
          <a:p>
            <a:pPr marL="0" indent="0" fontAlgn="base">
              <a:buNone/>
            </a:pPr>
            <a:r>
              <a:rPr lang="en-US" sz="1800" dirty="0"/>
              <a:t>      if (</a:t>
            </a:r>
            <a:r>
              <a:rPr lang="en-US" sz="1800" dirty="0" err="1"/>
              <a:t>canvas.getContext</a:t>
            </a:r>
            <a:r>
              <a:rPr lang="en-US" sz="1800" dirty="0"/>
              <a:t>) {</a:t>
            </a:r>
          </a:p>
          <a:p>
            <a:pPr marL="0" indent="0" fontAlgn="base">
              <a:buNone/>
            </a:pPr>
            <a:r>
              <a:rPr lang="en-US" sz="1800" dirty="0"/>
              <a:t>        </a:t>
            </a:r>
            <a:r>
              <a:rPr lang="en-US" sz="1800" dirty="0" err="1"/>
              <a:t>var</a:t>
            </a:r>
            <a:r>
              <a:rPr lang="en-US" sz="1800" dirty="0"/>
              <a:t> </a:t>
            </a:r>
            <a:r>
              <a:rPr lang="en-US" sz="1800" dirty="0" err="1"/>
              <a:t>ctx</a:t>
            </a:r>
            <a:r>
              <a:rPr lang="en-US" sz="1800" dirty="0"/>
              <a:t> = </a:t>
            </a:r>
            <a:r>
              <a:rPr lang="en-US" sz="1800" dirty="0" err="1"/>
              <a:t>canvas.getContext</a:t>
            </a:r>
            <a:r>
              <a:rPr lang="en-US" sz="1800" dirty="0"/>
              <a:t>("2d</a:t>
            </a:r>
            <a:r>
              <a:rPr lang="en-US" sz="1800" dirty="0" smtClean="0"/>
              <a:t>");</a:t>
            </a:r>
            <a:endParaRPr lang="en-US" sz="1800" dirty="0"/>
          </a:p>
          <a:p>
            <a:pPr marL="0" indent="0" fontAlgn="base">
              <a:buNone/>
            </a:pPr>
            <a:r>
              <a:rPr lang="en-US" sz="1800" dirty="0"/>
              <a:t>        </a:t>
            </a:r>
            <a:r>
              <a:rPr lang="en-US" sz="1800" dirty="0" err="1"/>
              <a:t>ctx.fillStyle</a:t>
            </a:r>
            <a:r>
              <a:rPr lang="en-US" sz="1800" dirty="0"/>
              <a:t> = "</a:t>
            </a:r>
            <a:r>
              <a:rPr lang="en-US" sz="1800" dirty="0" err="1"/>
              <a:t>rgb</a:t>
            </a:r>
            <a:r>
              <a:rPr lang="en-US" sz="1800" dirty="0"/>
              <a:t>(200,0,0)";</a:t>
            </a:r>
          </a:p>
          <a:p>
            <a:pPr marL="0" indent="0" fontAlgn="base">
              <a:buNone/>
            </a:pPr>
            <a:r>
              <a:rPr lang="en-US" sz="1800" dirty="0"/>
              <a:t>        </a:t>
            </a:r>
            <a:r>
              <a:rPr lang="en-US" sz="1800" dirty="0" err="1"/>
              <a:t>ctx.fillRect</a:t>
            </a:r>
            <a:r>
              <a:rPr lang="en-US" sz="1800" dirty="0"/>
              <a:t> (10, 10, 55, 50</a:t>
            </a:r>
            <a:r>
              <a:rPr lang="en-US" sz="1800" dirty="0" smtClean="0"/>
              <a:t>);</a:t>
            </a:r>
            <a:endParaRPr lang="en-US" sz="1800" dirty="0"/>
          </a:p>
          <a:p>
            <a:pPr marL="0" indent="0" fontAlgn="base">
              <a:buNone/>
            </a:pPr>
            <a:r>
              <a:rPr lang="en-US" sz="1800" dirty="0"/>
              <a:t>        </a:t>
            </a:r>
            <a:r>
              <a:rPr lang="en-US" sz="1800" dirty="0" err="1"/>
              <a:t>ctx.fillStyle</a:t>
            </a:r>
            <a:r>
              <a:rPr lang="en-US" sz="1800" dirty="0"/>
              <a:t> = "</a:t>
            </a:r>
            <a:r>
              <a:rPr lang="en-US" sz="1800" dirty="0" err="1"/>
              <a:t>rgba</a:t>
            </a:r>
            <a:r>
              <a:rPr lang="en-US" sz="1800" dirty="0"/>
              <a:t>(0, 0, 200, 0.5)";</a:t>
            </a:r>
          </a:p>
          <a:p>
            <a:pPr marL="0" indent="0" fontAlgn="base">
              <a:buNone/>
            </a:pPr>
            <a:r>
              <a:rPr lang="en-US" sz="1800" dirty="0"/>
              <a:t>        </a:t>
            </a:r>
            <a:r>
              <a:rPr lang="en-US" sz="1800" dirty="0" err="1"/>
              <a:t>ctx.fillRect</a:t>
            </a:r>
            <a:r>
              <a:rPr lang="en-US" sz="1800" dirty="0"/>
              <a:t> (30, 30, 55, 50);</a:t>
            </a:r>
          </a:p>
          <a:p>
            <a:pPr marL="0" indent="0" fontAlgn="base">
              <a:buNone/>
            </a:pPr>
            <a:r>
              <a:rPr lang="en-US" sz="1800" dirty="0"/>
              <a:t>      }</a:t>
            </a:r>
          </a:p>
          <a:p>
            <a:pPr marL="0" indent="0" fontAlgn="base">
              <a:buNone/>
            </a:pPr>
            <a:r>
              <a:rPr lang="en-US" sz="1800" dirty="0"/>
              <a:t>    }</a:t>
            </a:r>
          </a:p>
          <a:p>
            <a:pPr marL="0" indent="0" fontAlgn="base">
              <a:buNone/>
            </a:pPr>
            <a:r>
              <a:rPr lang="en-US" sz="1800" dirty="0"/>
              <a:t>  &lt;/script</a:t>
            </a:r>
            <a:r>
              <a:rPr lang="en-US" sz="1800" dirty="0" smtClean="0"/>
              <a:t>&gt;&lt;/</a:t>
            </a:r>
            <a:r>
              <a:rPr lang="en-US" sz="1800" dirty="0"/>
              <a:t>head&gt;</a:t>
            </a:r>
          </a:p>
          <a:p>
            <a:pPr marL="0" indent="0" fontAlgn="base">
              <a:buNone/>
            </a:pPr>
            <a:r>
              <a:rPr lang="en-US" sz="1800" dirty="0"/>
              <a:t> &lt;body </a:t>
            </a:r>
            <a:r>
              <a:rPr lang="en-US" sz="1800" dirty="0" err="1"/>
              <a:t>onload</a:t>
            </a:r>
            <a:r>
              <a:rPr lang="en-US" sz="1800" dirty="0"/>
              <a:t>="draw();"&gt;</a:t>
            </a:r>
          </a:p>
          <a:p>
            <a:pPr marL="0" indent="0" fontAlgn="base">
              <a:buNone/>
            </a:pPr>
            <a:r>
              <a:rPr lang="en-US" sz="1800" dirty="0"/>
              <a:t> </a:t>
            </a:r>
            <a:r>
              <a:rPr lang="en-US" sz="1800" dirty="0" smtClean="0"/>
              <a:t>&lt;</a:t>
            </a:r>
            <a:r>
              <a:rPr lang="en-US" sz="1800" dirty="0"/>
              <a:t>canvas id="canvas" width="150" height="150"&gt;&lt;/canvas&gt;</a:t>
            </a:r>
          </a:p>
          <a:p>
            <a:pPr marL="0" indent="0" fontAlgn="base">
              <a:buNone/>
            </a:pPr>
            <a:r>
              <a:rPr lang="en-US" sz="1800" dirty="0"/>
              <a:t> &lt;/body&gt;</a:t>
            </a:r>
          </a:p>
          <a:p>
            <a:pPr marL="0" indent="0" fontAlgn="base">
              <a:buNone/>
            </a:pPr>
            <a:r>
              <a:rPr lang="en-US" sz="1800" dirty="0"/>
              <a:t>&lt;/html&gt;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9CD408-C075-4421-A804-24FA24D41B80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929187"/>
            <a:ext cx="8858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3124200" y="4519612"/>
            <a:ext cx="3352800" cy="11191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429000" y="3748087"/>
            <a:ext cx="2819400" cy="128111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424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Drawing </a:t>
            </a:r>
            <a:r>
              <a:rPr lang="en-US" dirty="0" smtClean="0">
                <a:solidFill>
                  <a:srgbClr val="002060"/>
                </a:solidFill>
              </a:rPr>
              <a:t>with Paths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054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Internally, </a:t>
            </a:r>
            <a:r>
              <a:rPr lang="en-US" sz="2000" i="1" dirty="0" smtClean="0">
                <a:solidFill>
                  <a:srgbClr val="002060"/>
                </a:solidFill>
              </a:rPr>
              <a:t>paths</a:t>
            </a:r>
            <a:r>
              <a:rPr lang="en-US" sz="2000" dirty="0" smtClean="0"/>
              <a:t> are stored as a list of </a:t>
            </a:r>
            <a:r>
              <a:rPr lang="en-US" sz="2000" i="1" dirty="0" smtClean="0">
                <a:solidFill>
                  <a:srgbClr val="002060"/>
                </a:solidFill>
              </a:rPr>
              <a:t>sub-paths</a:t>
            </a:r>
            <a:r>
              <a:rPr lang="en-US" sz="2000" dirty="0" smtClean="0"/>
              <a:t> (lines, arcs, etc.) which together form a shape.</a:t>
            </a:r>
          </a:p>
          <a:p>
            <a:r>
              <a:rPr lang="en-US" sz="2000" dirty="0" smtClean="0"/>
              <a:t>Steps for drawing paths: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i="1" dirty="0" err="1" smtClean="0">
                <a:solidFill>
                  <a:srgbClr val="002060"/>
                </a:solidFill>
              </a:rPr>
              <a:t>beginPath</a:t>
            </a:r>
            <a:r>
              <a:rPr lang="en-US" sz="2000" i="1" dirty="0" smtClean="0">
                <a:solidFill>
                  <a:srgbClr val="002060"/>
                </a:solidFill>
              </a:rPr>
              <a:t>() </a:t>
            </a:r>
            <a:r>
              <a:rPr lang="en-US" sz="2000" dirty="0" smtClean="0"/>
              <a:t>– Resets lists of sub-paths.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i="1" dirty="0" err="1" smtClean="0">
                <a:solidFill>
                  <a:srgbClr val="002060"/>
                </a:solidFill>
              </a:rPr>
              <a:t>moveTo</a:t>
            </a:r>
            <a:r>
              <a:rPr lang="en-US" sz="2000" i="1" dirty="0" smtClean="0">
                <a:solidFill>
                  <a:srgbClr val="002060"/>
                </a:solidFill>
              </a:rPr>
              <a:t>() </a:t>
            </a:r>
            <a:r>
              <a:rPr lang="en-US" sz="2000" dirty="0" smtClean="0"/>
              <a:t>and a set of </a:t>
            </a:r>
            <a:r>
              <a:rPr lang="en-US" sz="2000" i="1" dirty="0" err="1" smtClean="0"/>
              <a:t>lineTo</a:t>
            </a:r>
            <a:r>
              <a:rPr lang="en-US" sz="2000" i="1" dirty="0" smtClean="0"/>
              <a:t>() </a:t>
            </a:r>
            <a:r>
              <a:rPr lang="en-US" sz="2000" dirty="0" smtClean="0"/>
              <a:t>methods – Specify the paths to be drawn by creating a list of coordinates.</a:t>
            </a:r>
          </a:p>
          <a:p>
            <a:pPr marL="857250" lvl="1" indent="-457200"/>
            <a:r>
              <a:rPr lang="en-US" sz="1600" dirty="0" smtClean="0"/>
              <a:t>Besides lines, arcs, </a:t>
            </a:r>
            <a:r>
              <a:rPr lang="en-US" sz="1600" dirty="0" err="1" smtClean="0"/>
              <a:t>bezier</a:t>
            </a:r>
            <a:r>
              <a:rPr lang="en-US" sz="1600" dirty="0" smtClean="0"/>
              <a:t>, and quadratic curves can also be drawn.	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i="1" dirty="0" err="1" smtClean="0">
                <a:solidFill>
                  <a:srgbClr val="002060"/>
                </a:solidFill>
              </a:rPr>
              <a:t>closePath</a:t>
            </a:r>
            <a:r>
              <a:rPr lang="en-US" sz="2000" i="1" dirty="0" smtClean="0">
                <a:solidFill>
                  <a:srgbClr val="002060"/>
                </a:solidFill>
              </a:rPr>
              <a:t>() </a:t>
            </a:r>
            <a:r>
              <a:rPr lang="en-US" sz="2000" dirty="0" smtClean="0"/>
              <a:t>– Tries to close the path by drawing a straight line from the current point to the start. If the shape has already been closed or there’s only one point in the list, this function does nothing.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i="1" dirty="0" smtClean="0">
                <a:solidFill>
                  <a:srgbClr val="002060"/>
                </a:solidFill>
              </a:rPr>
              <a:t>stroke() </a:t>
            </a:r>
            <a:r>
              <a:rPr lang="en-US" sz="2000" dirty="0" smtClean="0"/>
              <a:t>or </a:t>
            </a:r>
            <a:r>
              <a:rPr lang="en-US" sz="2000" i="1" dirty="0" smtClean="0">
                <a:solidFill>
                  <a:srgbClr val="002060"/>
                </a:solidFill>
              </a:rPr>
              <a:t>fill() </a:t>
            </a:r>
            <a:r>
              <a:rPr lang="en-US" sz="2000" dirty="0" smtClean="0"/>
              <a:t>methods = Draws the shape to the canvas. </a:t>
            </a:r>
            <a:r>
              <a:rPr lang="en-US" sz="2000" i="1" dirty="0" smtClean="0">
                <a:solidFill>
                  <a:srgbClr val="002060"/>
                </a:solidFill>
              </a:rPr>
              <a:t>stroke() </a:t>
            </a:r>
            <a:r>
              <a:rPr lang="en-US" sz="2000" dirty="0" smtClean="0"/>
              <a:t>is used to draw an outline shape, </a:t>
            </a:r>
            <a:r>
              <a:rPr lang="en-US" sz="2000" i="1" dirty="0" smtClean="0">
                <a:solidFill>
                  <a:srgbClr val="002060"/>
                </a:solidFill>
              </a:rPr>
              <a:t>fill() </a:t>
            </a:r>
            <a:r>
              <a:rPr lang="en-US" sz="2000" dirty="0" smtClean="0"/>
              <a:t>is used to paint a solid shape.</a:t>
            </a: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9CD408-C075-4421-A804-24FA24D41B80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079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Creating a triangle with Paths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56260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/>
              <a:t>&lt;html&gt;</a:t>
            </a:r>
          </a:p>
          <a:p>
            <a:pPr marL="0" indent="0">
              <a:buNone/>
            </a:pPr>
            <a:r>
              <a:rPr lang="en-US" dirty="0"/>
              <a:t> &lt;head&gt;</a:t>
            </a:r>
          </a:p>
          <a:p>
            <a:pPr marL="0" indent="0">
              <a:buNone/>
            </a:pPr>
            <a:r>
              <a:rPr lang="en-US" dirty="0"/>
              <a:t>  &lt;script type="application/</a:t>
            </a:r>
            <a:r>
              <a:rPr lang="en-US" dirty="0" err="1"/>
              <a:t>javascript</a:t>
            </a:r>
            <a:r>
              <a:rPr lang="en-US" dirty="0"/>
              <a:t>"&gt;</a:t>
            </a:r>
          </a:p>
          <a:p>
            <a:pPr marL="0" indent="0">
              <a:buNone/>
            </a:pPr>
            <a:r>
              <a:rPr lang="en-US" dirty="0"/>
              <a:t>    function draw() {</a:t>
            </a:r>
          </a:p>
          <a:p>
            <a:pPr marL="0" indent="0">
              <a:buNone/>
            </a:pPr>
            <a:r>
              <a:rPr lang="en-US" dirty="0"/>
              <a:t>      </a:t>
            </a:r>
            <a:r>
              <a:rPr lang="en-US" dirty="0" err="1"/>
              <a:t>var</a:t>
            </a:r>
            <a:r>
              <a:rPr lang="en-US" dirty="0"/>
              <a:t> canvas = </a:t>
            </a:r>
            <a:r>
              <a:rPr lang="en-US" dirty="0" err="1"/>
              <a:t>document.getElementById</a:t>
            </a:r>
            <a:r>
              <a:rPr lang="en-US" dirty="0"/>
              <a:t>('canvas');</a:t>
            </a:r>
          </a:p>
          <a:p>
            <a:pPr marL="0" indent="0">
              <a:buNone/>
            </a:pPr>
            <a:r>
              <a:rPr lang="en-US" dirty="0"/>
              <a:t>      if (</a:t>
            </a:r>
            <a:r>
              <a:rPr lang="en-US" dirty="0" err="1"/>
              <a:t>canvas.getContext</a:t>
            </a:r>
            <a:r>
              <a:rPr lang="en-US" dirty="0"/>
              <a:t>) {</a:t>
            </a:r>
          </a:p>
          <a:p>
            <a:pPr marL="0" indent="0">
              <a:buNone/>
            </a:pPr>
            <a:r>
              <a:rPr lang="en-US" dirty="0"/>
              <a:t>        </a:t>
            </a:r>
            <a:r>
              <a:rPr lang="en-US" dirty="0" err="1"/>
              <a:t>var</a:t>
            </a:r>
            <a:r>
              <a:rPr lang="en-US" dirty="0"/>
              <a:t> </a:t>
            </a:r>
            <a:r>
              <a:rPr lang="en-US" dirty="0" err="1"/>
              <a:t>ctx</a:t>
            </a:r>
            <a:r>
              <a:rPr lang="en-US" dirty="0"/>
              <a:t> = </a:t>
            </a:r>
            <a:r>
              <a:rPr lang="en-US" dirty="0" err="1"/>
              <a:t>canvas.getContext</a:t>
            </a:r>
            <a:r>
              <a:rPr lang="en-US" dirty="0"/>
              <a:t>("2d");</a:t>
            </a:r>
          </a:p>
          <a:p>
            <a:pPr marL="0" indent="0">
              <a:buNone/>
            </a:pPr>
            <a:r>
              <a:rPr lang="en-US" dirty="0" smtClean="0"/>
              <a:t>        </a:t>
            </a:r>
            <a:r>
              <a:rPr lang="en-US" dirty="0" err="1" smtClean="0"/>
              <a:t>ctx.beginPath</a:t>
            </a:r>
            <a:r>
              <a:rPr lang="en-US" dirty="0"/>
              <a:t>();</a:t>
            </a:r>
          </a:p>
          <a:p>
            <a:pPr marL="0" indent="0">
              <a:buNone/>
            </a:pPr>
            <a:r>
              <a:rPr lang="en-US" dirty="0" smtClean="0"/>
              <a:t>        </a:t>
            </a:r>
            <a:r>
              <a:rPr lang="en-US" dirty="0" err="1" smtClean="0"/>
              <a:t>ctx.moveTo</a:t>
            </a:r>
            <a:r>
              <a:rPr lang="en-US" dirty="0" smtClean="0"/>
              <a:t>(75,50</a:t>
            </a:r>
            <a:r>
              <a:rPr lang="en-US" dirty="0"/>
              <a:t>);</a:t>
            </a:r>
          </a:p>
          <a:p>
            <a:pPr marL="0" indent="0">
              <a:buNone/>
            </a:pPr>
            <a:r>
              <a:rPr lang="en-US" dirty="0" smtClean="0"/>
              <a:t>        </a:t>
            </a:r>
            <a:r>
              <a:rPr lang="en-US" dirty="0" err="1" smtClean="0"/>
              <a:t>ctx.lineTo</a:t>
            </a:r>
            <a:r>
              <a:rPr lang="en-US" dirty="0" smtClean="0"/>
              <a:t>(100,75</a:t>
            </a:r>
            <a:r>
              <a:rPr lang="en-US" dirty="0"/>
              <a:t>);</a:t>
            </a:r>
          </a:p>
          <a:p>
            <a:pPr marL="0" indent="0">
              <a:buNone/>
            </a:pPr>
            <a:r>
              <a:rPr lang="en-US" dirty="0" smtClean="0"/>
              <a:t>        </a:t>
            </a:r>
            <a:r>
              <a:rPr lang="en-US" dirty="0" err="1" smtClean="0"/>
              <a:t>ctx.lineTo</a:t>
            </a:r>
            <a:r>
              <a:rPr lang="en-US" dirty="0" smtClean="0"/>
              <a:t>(100,25</a:t>
            </a:r>
            <a:r>
              <a:rPr lang="en-US" dirty="0"/>
              <a:t>);</a:t>
            </a:r>
          </a:p>
          <a:p>
            <a:pPr marL="0" indent="0">
              <a:buNone/>
            </a:pPr>
            <a:r>
              <a:rPr lang="en-US" dirty="0" smtClean="0"/>
              <a:t>        </a:t>
            </a:r>
            <a:r>
              <a:rPr lang="en-US" dirty="0" err="1" smtClean="0"/>
              <a:t>ctx.fill</a:t>
            </a:r>
            <a:r>
              <a:rPr lang="en-US" dirty="0"/>
              <a:t>();</a:t>
            </a:r>
          </a:p>
          <a:p>
            <a:pPr marL="0" indent="0">
              <a:buNone/>
            </a:pPr>
            <a:r>
              <a:rPr lang="en-US" dirty="0"/>
              <a:t>      }</a:t>
            </a:r>
          </a:p>
          <a:p>
            <a:pPr marL="0" indent="0">
              <a:buNone/>
            </a:pPr>
            <a:r>
              <a:rPr lang="en-US" dirty="0"/>
              <a:t>    }</a:t>
            </a:r>
          </a:p>
          <a:p>
            <a:pPr marL="0" indent="0">
              <a:buNone/>
            </a:pPr>
            <a:r>
              <a:rPr lang="en-US" dirty="0"/>
              <a:t>  &lt;/script&gt;</a:t>
            </a:r>
          </a:p>
          <a:p>
            <a:pPr marL="0" indent="0">
              <a:buNone/>
            </a:pPr>
            <a:r>
              <a:rPr lang="en-US" dirty="0"/>
              <a:t> &lt;/head&gt;</a:t>
            </a:r>
          </a:p>
          <a:p>
            <a:pPr marL="0" indent="0">
              <a:buNone/>
            </a:pPr>
            <a:r>
              <a:rPr lang="en-US" dirty="0"/>
              <a:t> &lt;body </a:t>
            </a:r>
            <a:r>
              <a:rPr lang="en-US" dirty="0" err="1"/>
              <a:t>onload</a:t>
            </a:r>
            <a:r>
              <a:rPr lang="en-US" dirty="0"/>
              <a:t>="draw();"&gt;</a:t>
            </a:r>
          </a:p>
          <a:p>
            <a:pPr marL="0" indent="0">
              <a:buNone/>
            </a:pPr>
            <a:r>
              <a:rPr lang="en-US" dirty="0"/>
              <a:t>   &lt;canvas id="canvas" width="150" height="150"&gt;&lt;/canvas&gt;</a:t>
            </a:r>
          </a:p>
          <a:p>
            <a:pPr marL="0" indent="0">
              <a:buNone/>
            </a:pPr>
            <a:r>
              <a:rPr lang="en-US" dirty="0"/>
              <a:t> &lt;/body&gt;</a:t>
            </a:r>
          </a:p>
          <a:p>
            <a:pPr marL="0" indent="0">
              <a:buNone/>
            </a:pPr>
            <a:r>
              <a:rPr lang="en-US" dirty="0"/>
              <a:t>&lt;/html&gt;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9CD408-C075-4421-A804-24FA24D41B80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489325"/>
            <a:ext cx="9144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2819400" y="3489325"/>
            <a:ext cx="2819400" cy="4286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743200" y="3825874"/>
            <a:ext cx="3124200" cy="28892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2743200" y="3703637"/>
            <a:ext cx="3048000" cy="41116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158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2060"/>
                </a:solidFill>
              </a:rPr>
              <a:t>Drawing </a:t>
            </a:r>
            <a:r>
              <a:rPr lang="en-US" dirty="0" smtClean="0">
                <a:solidFill>
                  <a:srgbClr val="002060"/>
                </a:solidFill>
              </a:rPr>
              <a:t>a complex shape with Paths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229600" cy="510540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dirty="0"/>
              <a:t>&lt;html&gt;</a:t>
            </a:r>
          </a:p>
          <a:p>
            <a:pPr marL="0" indent="0">
              <a:buNone/>
            </a:pPr>
            <a:r>
              <a:rPr lang="en-US" dirty="0"/>
              <a:t> &lt;head&gt;</a:t>
            </a:r>
          </a:p>
          <a:p>
            <a:pPr marL="0" indent="0">
              <a:buNone/>
            </a:pPr>
            <a:r>
              <a:rPr lang="en-US" dirty="0"/>
              <a:t>  &lt;script type="application/</a:t>
            </a:r>
            <a:r>
              <a:rPr lang="en-US" dirty="0" err="1"/>
              <a:t>javascript</a:t>
            </a:r>
            <a:r>
              <a:rPr lang="en-US" dirty="0"/>
              <a:t>"&gt;</a:t>
            </a:r>
          </a:p>
          <a:p>
            <a:pPr marL="0" indent="0">
              <a:buNone/>
            </a:pPr>
            <a:r>
              <a:rPr lang="en-US" dirty="0"/>
              <a:t>    function draw() {</a:t>
            </a:r>
          </a:p>
          <a:p>
            <a:pPr marL="0" indent="0">
              <a:buNone/>
            </a:pPr>
            <a:r>
              <a:rPr lang="en-US" dirty="0"/>
              <a:t>      </a:t>
            </a:r>
            <a:r>
              <a:rPr lang="en-US" dirty="0" err="1"/>
              <a:t>var</a:t>
            </a:r>
            <a:r>
              <a:rPr lang="en-US" dirty="0"/>
              <a:t> canvas = </a:t>
            </a:r>
            <a:r>
              <a:rPr lang="en-US" dirty="0" err="1"/>
              <a:t>document.getElementById</a:t>
            </a:r>
            <a:r>
              <a:rPr lang="en-US" dirty="0"/>
              <a:t>('canvas');</a:t>
            </a:r>
          </a:p>
          <a:p>
            <a:pPr marL="0" indent="0">
              <a:buNone/>
            </a:pPr>
            <a:r>
              <a:rPr lang="en-US" dirty="0"/>
              <a:t>      if (</a:t>
            </a:r>
            <a:r>
              <a:rPr lang="en-US" dirty="0" err="1"/>
              <a:t>canvas.getContext</a:t>
            </a:r>
            <a:r>
              <a:rPr lang="en-US" dirty="0"/>
              <a:t>) {</a:t>
            </a:r>
          </a:p>
          <a:p>
            <a:pPr marL="0" indent="0">
              <a:buNone/>
            </a:pPr>
            <a:r>
              <a:rPr lang="en-US" dirty="0"/>
              <a:t>  </a:t>
            </a:r>
            <a:r>
              <a:rPr lang="en-US" dirty="0" smtClean="0"/>
              <a:t>       </a:t>
            </a:r>
            <a:r>
              <a:rPr lang="en-US" dirty="0" err="1" smtClean="0"/>
              <a:t>var</a:t>
            </a:r>
            <a:r>
              <a:rPr lang="en-US" dirty="0" smtClean="0"/>
              <a:t> </a:t>
            </a:r>
            <a:r>
              <a:rPr lang="en-US" dirty="0" err="1"/>
              <a:t>ctx</a:t>
            </a:r>
            <a:r>
              <a:rPr lang="en-US" dirty="0"/>
              <a:t> = </a:t>
            </a:r>
            <a:r>
              <a:rPr lang="en-US" dirty="0" err="1"/>
              <a:t>document.getElementById</a:t>
            </a:r>
            <a:r>
              <a:rPr lang="en-US" dirty="0"/>
              <a:t>('canvas').</a:t>
            </a:r>
            <a:r>
              <a:rPr lang="en-US" dirty="0" err="1"/>
              <a:t>getContext</a:t>
            </a:r>
            <a:r>
              <a:rPr lang="en-US" dirty="0"/>
              <a:t>('2d');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 smtClean="0"/>
              <a:t>     </a:t>
            </a:r>
            <a:r>
              <a:rPr lang="en-US" dirty="0" err="1" smtClean="0"/>
              <a:t>ctx.beginPath</a:t>
            </a:r>
            <a:r>
              <a:rPr lang="en-US" dirty="0"/>
              <a:t>();</a:t>
            </a:r>
          </a:p>
          <a:p>
            <a:pPr marL="0" indent="0">
              <a:buNone/>
            </a:pPr>
            <a:r>
              <a:rPr lang="en-US" dirty="0"/>
              <a:t>  </a:t>
            </a:r>
            <a:r>
              <a:rPr lang="en-US" dirty="0" smtClean="0"/>
              <a:t>       ctx.arc(75,75,50,0,Math.PI*2,true</a:t>
            </a:r>
            <a:r>
              <a:rPr lang="en-US" dirty="0"/>
              <a:t>); // Outer circle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</a:t>
            </a:r>
            <a:r>
              <a:rPr lang="en-US" dirty="0" err="1" smtClean="0"/>
              <a:t>ctx.moveTo</a:t>
            </a:r>
            <a:r>
              <a:rPr lang="en-US" dirty="0" smtClean="0"/>
              <a:t>(110,75</a:t>
            </a:r>
            <a:r>
              <a:rPr lang="en-US" dirty="0"/>
              <a:t>);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ctx.arc(75,75,35,0,Math.PI,false</a:t>
            </a:r>
            <a:r>
              <a:rPr lang="en-US" dirty="0"/>
              <a:t>);  // Mouth (clockwise)</a:t>
            </a:r>
          </a:p>
          <a:p>
            <a:pPr marL="0" indent="0">
              <a:buNone/>
            </a:pPr>
            <a:r>
              <a:rPr lang="en-US" dirty="0"/>
              <a:t>  </a:t>
            </a:r>
            <a:r>
              <a:rPr lang="en-US" dirty="0" smtClean="0"/>
              <a:t>       </a:t>
            </a:r>
            <a:r>
              <a:rPr lang="en-US" dirty="0" err="1" smtClean="0"/>
              <a:t>ctx.moveTo</a:t>
            </a:r>
            <a:r>
              <a:rPr lang="en-US" dirty="0" smtClean="0"/>
              <a:t>(65,65</a:t>
            </a:r>
            <a:r>
              <a:rPr lang="en-US" dirty="0"/>
              <a:t>);</a:t>
            </a:r>
          </a:p>
          <a:p>
            <a:pPr marL="0" indent="0">
              <a:buNone/>
            </a:pPr>
            <a:r>
              <a:rPr lang="en-US" dirty="0"/>
              <a:t>  </a:t>
            </a:r>
            <a:r>
              <a:rPr lang="en-US" dirty="0" smtClean="0"/>
              <a:t>       ctx.arc(60,65,5,0,Math.PI*2,true</a:t>
            </a:r>
            <a:r>
              <a:rPr lang="en-US" dirty="0"/>
              <a:t>);  // Left eye</a:t>
            </a:r>
          </a:p>
          <a:p>
            <a:pPr marL="0" indent="0">
              <a:buNone/>
            </a:pPr>
            <a:r>
              <a:rPr lang="en-US" dirty="0"/>
              <a:t>  </a:t>
            </a:r>
            <a:r>
              <a:rPr lang="en-US" dirty="0" smtClean="0"/>
              <a:t>       </a:t>
            </a:r>
            <a:r>
              <a:rPr lang="en-US" dirty="0" err="1" smtClean="0"/>
              <a:t>ctx.moveTo</a:t>
            </a:r>
            <a:r>
              <a:rPr lang="en-US" dirty="0" smtClean="0"/>
              <a:t>(95,65</a:t>
            </a:r>
            <a:r>
              <a:rPr lang="en-US" dirty="0"/>
              <a:t>);</a:t>
            </a:r>
          </a:p>
          <a:p>
            <a:pPr marL="0" indent="0">
              <a:buNone/>
            </a:pPr>
            <a:r>
              <a:rPr lang="en-US" dirty="0"/>
              <a:t>  </a:t>
            </a:r>
            <a:r>
              <a:rPr lang="en-US" dirty="0" smtClean="0"/>
              <a:t>       ctx.arc(90,65,5,0,Math.PI*2,true</a:t>
            </a:r>
            <a:r>
              <a:rPr lang="en-US" dirty="0"/>
              <a:t>);  // Right eye</a:t>
            </a:r>
          </a:p>
          <a:p>
            <a:pPr marL="0" indent="0">
              <a:buNone/>
            </a:pPr>
            <a:r>
              <a:rPr lang="en-US" dirty="0"/>
              <a:t>  </a:t>
            </a:r>
            <a:r>
              <a:rPr lang="en-US" dirty="0" smtClean="0"/>
              <a:t>       </a:t>
            </a:r>
            <a:r>
              <a:rPr lang="en-US" dirty="0" err="1" smtClean="0"/>
              <a:t>ctx.stroke</a:t>
            </a:r>
            <a:r>
              <a:rPr lang="en-US" dirty="0"/>
              <a:t>();</a:t>
            </a:r>
          </a:p>
          <a:p>
            <a:pPr marL="0" indent="0">
              <a:buNone/>
            </a:pPr>
            <a:r>
              <a:rPr lang="en-US" dirty="0"/>
              <a:t>      }</a:t>
            </a:r>
          </a:p>
          <a:p>
            <a:pPr marL="0" indent="0">
              <a:buNone/>
            </a:pPr>
            <a:r>
              <a:rPr lang="en-US" dirty="0"/>
              <a:t>    }</a:t>
            </a:r>
          </a:p>
          <a:p>
            <a:pPr marL="0" indent="0">
              <a:buNone/>
            </a:pPr>
            <a:r>
              <a:rPr lang="en-US" dirty="0"/>
              <a:t>  &lt;/script&gt;</a:t>
            </a:r>
          </a:p>
          <a:p>
            <a:pPr marL="0" indent="0">
              <a:buNone/>
            </a:pPr>
            <a:r>
              <a:rPr lang="en-US" dirty="0"/>
              <a:t> &lt;/head&gt;</a:t>
            </a:r>
          </a:p>
          <a:p>
            <a:pPr marL="0" indent="0">
              <a:buNone/>
            </a:pPr>
            <a:r>
              <a:rPr lang="en-US" dirty="0"/>
              <a:t> &lt;body </a:t>
            </a:r>
            <a:r>
              <a:rPr lang="en-US" dirty="0" err="1"/>
              <a:t>onload</a:t>
            </a:r>
            <a:r>
              <a:rPr lang="en-US" dirty="0"/>
              <a:t>="draw();"&gt;&lt;canvas id="canvas" width="150" height="150"&gt;&lt;/canvas&gt;</a:t>
            </a:r>
          </a:p>
          <a:p>
            <a:pPr marL="0" indent="0">
              <a:buNone/>
            </a:pPr>
            <a:r>
              <a:rPr lang="en-US" dirty="0"/>
              <a:t> &lt;/body&gt;&lt;/html&gt;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9CD408-C075-4421-A804-24FA24D41B80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495800"/>
            <a:ext cx="14382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486400" y="1371600"/>
            <a:ext cx="3429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arc</a:t>
            </a:r>
            <a:r>
              <a:rPr lang="en-US" dirty="0">
                <a:solidFill>
                  <a:srgbClr val="FF0000"/>
                </a:solidFill>
              </a:rPr>
              <a:t>(x, y, radius, </a:t>
            </a:r>
            <a:r>
              <a:rPr lang="en-US" dirty="0" err="1">
                <a:solidFill>
                  <a:srgbClr val="FF0000"/>
                </a:solidFill>
              </a:rPr>
              <a:t>startAngle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endAngle</a:t>
            </a:r>
            <a:r>
              <a:rPr lang="en-US" dirty="0">
                <a:solidFill>
                  <a:srgbClr val="FF0000"/>
                </a:solidFill>
              </a:rPr>
              <a:t>, anticlockwise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Angles in the arc function are measured in radians, not degrees. To convert degrees to </a:t>
            </a:r>
            <a:r>
              <a:rPr lang="en-US" dirty="0" smtClean="0">
                <a:solidFill>
                  <a:srgbClr val="FF0000"/>
                </a:solidFill>
              </a:rPr>
              <a:t>radians:</a:t>
            </a:r>
            <a:r>
              <a:rPr lang="en-US" dirty="0">
                <a:solidFill>
                  <a:srgbClr val="FF0000"/>
                </a:solidFill>
              </a:rPr>
              <a:t> 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err="1" smtClean="0">
                <a:solidFill>
                  <a:srgbClr val="FF0000"/>
                </a:solidFill>
              </a:rPr>
              <a:t>var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radians = (</a:t>
            </a:r>
            <a:r>
              <a:rPr lang="en-US" dirty="0" err="1">
                <a:solidFill>
                  <a:srgbClr val="FF0000"/>
                </a:solidFill>
              </a:rPr>
              <a:t>Math.PI</a:t>
            </a:r>
            <a:r>
              <a:rPr lang="en-US" dirty="0">
                <a:solidFill>
                  <a:srgbClr val="FF0000"/>
                </a:solidFill>
              </a:rPr>
              <a:t>/180)*degrees.</a:t>
            </a:r>
          </a:p>
        </p:txBody>
      </p:sp>
    </p:spTree>
    <p:extLst>
      <p:ext uri="{BB962C8B-B14F-4D97-AF65-F5344CB8AC3E}">
        <p14:creationId xmlns:p14="http://schemas.microsoft.com/office/powerpoint/2010/main" val="106957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HTML5 Graphics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i="1" dirty="0"/>
              <a:t>The web has always been a visual medium, but a restricted one at best. </a:t>
            </a:r>
            <a:endParaRPr lang="en-US" sz="2800" i="1" dirty="0" smtClean="0"/>
          </a:p>
          <a:p>
            <a:r>
              <a:rPr lang="en-US" sz="2800" dirty="0" smtClean="0"/>
              <a:t>HTML </a:t>
            </a:r>
            <a:r>
              <a:rPr lang="en-US" sz="2800" dirty="0"/>
              <a:t>developers </a:t>
            </a:r>
            <a:r>
              <a:rPr lang="en-US" sz="2800" i="1" dirty="0"/>
              <a:t>were</a:t>
            </a:r>
            <a:r>
              <a:rPr lang="en-US" sz="2800" dirty="0"/>
              <a:t> limited to CSS and JavaScript in order to produce animations or visual </a:t>
            </a:r>
            <a:r>
              <a:rPr lang="en-US" sz="2800" dirty="0" smtClean="0"/>
              <a:t>effects, </a:t>
            </a:r>
            <a:r>
              <a:rPr lang="en-US" sz="2800" dirty="0"/>
              <a:t>or they would have to rely on a plugin like Flash</a:t>
            </a:r>
            <a:r>
              <a:rPr lang="en-US" sz="2800" dirty="0" smtClean="0"/>
              <a:t>.</a:t>
            </a:r>
          </a:p>
          <a:p>
            <a:pPr lvl="1"/>
            <a:r>
              <a:rPr lang="en-US" sz="2400" dirty="0" smtClean="0">
                <a:solidFill>
                  <a:srgbClr val="0070C0"/>
                </a:solidFill>
              </a:rPr>
              <a:t>HTML5 made the need for visual plugins obsolete</a:t>
            </a:r>
          </a:p>
          <a:p>
            <a:pPr lvl="1"/>
            <a:r>
              <a:rPr lang="en-US" sz="2400" dirty="0" smtClean="0">
                <a:solidFill>
                  <a:srgbClr val="0070C0"/>
                </a:solidFill>
              </a:rPr>
              <a:t>Flash has been declared dead by Adobe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9CD408-C075-4421-A804-24FA24D41B8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46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Draw Text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86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/>
              <a:t>&lt;!DOCTYPE html&gt;</a:t>
            </a:r>
          </a:p>
          <a:p>
            <a:pPr marL="0" indent="0">
              <a:buNone/>
            </a:pPr>
            <a:r>
              <a:rPr lang="en-US" sz="1800" dirty="0"/>
              <a:t>&lt;html&gt;</a:t>
            </a:r>
          </a:p>
          <a:p>
            <a:pPr marL="0" indent="0">
              <a:buNone/>
            </a:pPr>
            <a:r>
              <a:rPr lang="en-US" sz="1800" dirty="0"/>
              <a:t>&lt;body&gt;</a:t>
            </a:r>
          </a:p>
          <a:p>
            <a:pPr marL="0" indent="0">
              <a:buNone/>
            </a:pPr>
            <a:r>
              <a:rPr lang="en-US" sz="1800" dirty="0"/>
              <a:t>&lt;canvas id="</a:t>
            </a:r>
            <a:r>
              <a:rPr lang="en-US" sz="1800" dirty="0" err="1"/>
              <a:t>myCanvas</a:t>
            </a:r>
            <a:r>
              <a:rPr lang="en-US" sz="1800" dirty="0"/>
              <a:t>" width="150" height="150" style="border:1px solid #000000;"&gt;</a:t>
            </a:r>
          </a:p>
          <a:p>
            <a:pPr marL="0" indent="0">
              <a:buNone/>
            </a:pPr>
            <a:r>
              <a:rPr lang="en-US" sz="1800" dirty="0"/>
              <a:t>Your browser does not support the HTML5 canvas tag.</a:t>
            </a:r>
          </a:p>
          <a:p>
            <a:pPr marL="0" indent="0">
              <a:buNone/>
            </a:pPr>
            <a:r>
              <a:rPr lang="en-US" sz="1800" dirty="0"/>
              <a:t>&lt;/canvas&gt;</a:t>
            </a:r>
          </a:p>
          <a:p>
            <a:pPr marL="0" indent="0">
              <a:buNone/>
            </a:pPr>
            <a:r>
              <a:rPr lang="en-US" sz="1800" dirty="0"/>
              <a:t>&lt;script&gt;</a:t>
            </a:r>
          </a:p>
          <a:p>
            <a:pPr marL="0" indent="0">
              <a:buNone/>
            </a:pPr>
            <a:r>
              <a:rPr lang="en-US" sz="1800" dirty="0"/>
              <a:t>function draw() {</a:t>
            </a:r>
          </a:p>
          <a:p>
            <a:pPr marL="0" indent="0">
              <a:buNone/>
            </a:pPr>
            <a:r>
              <a:rPr lang="en-US" sz="1800" dirty="0" smtClean="0"/>
              <a:t>  </a:t>
            </a:r>
            <a:r>
              <a:rPr lang="en-US" sz="1800" dirty="0" err="1" smtClean="0"/>
              <a:t>ctx.font</a:t>
            </a:r>
            <a:r>
              <a:rPr lang="en-US" sz="1800" dirty="0"/>
              <a:t>="20px Arial";</a:t>
            </a:r>
          </a:p>
          <a:p>
            <a:pPr marL="0" indent="0">
              <a:buNone/>
            </a:pPr>
            <a:r>
              <a:rPr lang="en-US" sz="1800" dirty="0" smtClean="0"/>
              <a:t>  </a:t>
            </a:r>
            <a:r>
              <a:rPr lang="en-US" sz="1800" dirty="0" err="1" smtClean="0"/>
              <a:t>ctx.fillText</a:t>
            </a:r>
            <a:r>
              <a:rPr lang="en-US" sz="1800" dirty="0"/>
              <a:t>("SE2840 Rocks!", 7, 50);</a:t>
            </a:r>
          </a:p>
          <a:p>
            <a:pPr marL="0" indent="0">
              <a:buNone/>
            </a:pPr>
            <a:r>
              <a:rPr lang="en-US" sz="1800" dirty="0" smtClean="0"/>
              <a:t>  </a:t>
            </a:r>
            <a:r>
              <a:rPr lang="en-US" sz="1800" dirty="0" err="1" smtClean="0"/>
              <a:t>ctx.strokeText</a:t>
            </a:r>
            <a:r>
              <a:rPr lang="en-US" sz="1800" dirty="0"/>
              <a:t>("Mother would be proud", 7, 100);</a:t>
            </a:r>
          </a:p>
          <a:p>
            <a:pPr marL="0" indent="0">
              <a:buNone/>
            </a:pPr>
            <a:r>
              <a:rPr lang="en-US" sz="1800" dirty="0"/>
              <a:t>}</a:t>
            </a:r>
          </a:p>
          <a:p>
            <a:pPr marL="0" indent="0">
              <a:buNone/>
            </a:pPr>
            <a:r>
              <a:rPr lang="en-US" sz="1800" dirty="0"/>
              <a:t>draw();</a:t>
            </a:r>
          </a:p>
          <a:p>
            <a:pPr marL="0" indent="0">
              <a:buNone/>
            </a:pPr>
            <a:r>
              <a:rPr lang="en-US" sz="1800" dirty="0"/>
              <a:t>&lt;/script&gt;</a:t>
            </a:r>
          </a:p>
          <a:p>
            <a:pPr marL="0" indent="0">
              <a:buNone/>
            </a:pPr>
            <a:r>
              <a:rPr lang="en-US" sz="1800" dirty="0"/>
              <a:t>&lt;/body&gt;</a:t>
            </a:r>
          </a:p>
          <a:p>
            <a:pPr marL="0" indent="0">
              <a:buNone/>
            </a:pPr>
            <a:r>
              <a:rPr lang="en-US" sz="1800" dirty="0"/>
              <a:t>&lt;/html&gt;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9CD408-C075-4421-A804-24FA24D41B80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175" y="4838700"/>
            <a:ext cx="15240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3581400" y="4476750"/>
            <a:ext cx="2895600" cy="838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248400" y="2514600"/>
            <a:ext cx="762000" cy="2362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1905000" y="4838700"/>
            <a:ext cx="4572000" cy="9525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637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Other graphics primitives…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/>
              <a:t>Bezier and quadratic curves</a:t>
            </a:r>
          </a:p>
          <a:p>
            <a:r>
              <a:rPr lang="en-US" sz="2000" dirty="0"/>
              <a:t>U</a:t>
            </a:r>
            <a:r>
              <a:rPr lang="en-US" sz="2000" dirty="0" smtClean="0"/>
              <a:t>sed </a:t>
            </a:r>
            <a:r>
              <a:rPr lang="en-US" sz="2000" dirty="0"/>
              <a:t>to draw complex organic shapes.</a:t>
            </a:r>
          </a:p>
          <a:p>
            <a:r>
              <a:rPr lang="en-US" sz="2000" b="1" dirty="0" err="1"/>
              <a:t>quadraticCurveTo</a:t>
            </a:r>
            <a:r>
              <a:rPr lang="en-US" sz="2000" dirty="0"/>
              <a:t>(cp1x, cp1y, x, y) // BROKEN in Firefox </a:t>
            </a:r>
            <a:r>
              <a:rPr lang="en-US" sz="2000" dirty="0" smtClean="0"/>
              <a:t>1.5</a:t>
            </a:r>
            <a:endParaRPr lang="en-US" sz="2000" dirty="0"/>
          </a:p>
          <a:p>
            <a:r>
              <a:rPr lang="en-US" sz="2000" b="1" dirty="0" err="1" smtClean="0"/>
              <a:t>bezierCurveTo</a:t>
            </a:r>
            <a:r>
              <a:rPr lang="en-US" sz="2000" dirty="0" smtClean="0"/>
              <a:t>(cp1x</a:t>
            </a:r>
            <a:r>
              <a:rPr lang="en-US" sz="2000" dirty="0"/>
              <a:t>, cp1y, cp2x, cp2y, x, y</a:t>
            </a:r>
            <a:r>
              <a:rPr lang="en-US" sz="2000" dirty="0" smtClean="0"/>
              <a:t>)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Rectangles</a:t>
            </a:r>
          </a:p>
          <a:p>
            <a:r>
              <a:rPr lang="en-US" sz="2000" b="1" dirty="0" err="1" smtClean="0"/>
              <a:t>rect</a:t>
            </a:r>
            <a:r>
              <a:rPr lang="en-US" sz="2000" dirty="0" smtClean="0"/>
              <a:t>(x</a:t>
            </a:r>
            <a:r>
              <a:rPr lang="en-US" sz="2000" dirty="0"/>
              <a:t>, y, width, height)</a:t>
            </a:r>
          </a:p>
          <a:p>
            <a:pPr marL="0" indent="0">
              <a:buNone/>
            </a:pPr>
            <a:endParaRPr lang="en-US" sz="2000" b="1" dirty="0" smtClean="0"/>
          </a:p>
          <a:p>
            <a:pPr marL="0" indent="0">
              <a:buNone/>
            </a:pPr>
            <a:r>
              <a:rPr lang="en-US" sz="2000" b="1" dirty="0" smtClean="0"/>
              <a:t>Making </a:t>
            </a:r>
            <a:r>
              <a:rPr lang="en-US" sz="2000" b="1" dirty="0"/>
              <a:t>combinations</a:t>
            </a:r>
          </a:p>
          <a:p>
            <a:r>
              <a:rPr lang="en-US" sz="2000" dirty="0"/>
              <a:t>N</a:t>
            </a:r>
            <a:r>
              <a:rPr lang="en-US" sz="2000" dirty="0" smtClean="0"/>
              <a:t>o </a:t>
            </a:r>
            <a:r>
              <a:rPr lang="en-US" sz="2000" dirty="0"/>
              <a:t>limitation to the amount or type of paths you can use to create a shape. </a:t>
            </a: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9CD408-C075-4421-A804-24FA24D41B80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819400"/>
            <a:ext cx="20915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0110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Importing and Drawing Images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05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Importing images: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Need a reference to a JavaScript Image object or other canvas element as a source. (Note: not possible to use images by simply providing a URL/path to them).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Draw the image on the canvas using the </a:t>
            </a:r>
            <a:r>
              <a:rPr lang="en-US" sz="2400" i="1" dirty="0" err="1" smtClean="0">
                <a:solidFill>
                  <a:srgbClr val="002060"/>
                </a:solidFill>
              </a:rPr>
              <a:t>drawImage</a:t>
            </a:r>
            <a:r>
              <a:rPr lang="en-US" sz="2400" i="1" dirty="0" smtClean="0">
                <a:solidFill>
                  <a:srgbClr val="002060"/>
                </a:solidFill>
              </a:rPr>
              <a:t>() </a:t>
            </a:r>
            <a:r>
              <a:rPr lang="en-US" sz="2400" dirty="0" smtClean="0"/>
              <a:t>function.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9CD408-C075-4421-A804-24FA24D41B80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807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Using Images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/>
              <a:t>Using images on the same page</a:t>
            </a:r>
          </a:p>
          <a:p>
            <a:pPr lvl="1"/>
            <a:r>
              <a:rPr lang="en-US" sz="2000" dirty="0" smtClean="0"/>
              <a:t>Access all images: </a:t>
            </a:r>
            <a:r>
              <a:rPr lang="en-US" sz="2000" i="1" dirty="0" err="1" smtClean="0">
                <a:solidFill>
                  <a:srgbClr val="002060"/>
                </a:solidFill>
              </a:rPr>
              <a:t>document.images</a:t>
            </a:r>
            <a:r>
              <a:rPr lang="en-US" sz="2000" i="1" dirty="0">
                <a:solidFill>
                  <a:srgbClr val="002060"/>
                </a:solidFill>
              </a:rPr>
              <a:t>()</a:t>
            </a:r>
          </a:p>
          <a:p>
            <a:pPr lvl="1"/>
            <a:r>
              <a:rPr lang="en-US" sz="2000" i="1" dirty="0" err="1" smtClean="0">
                <a:solidFill>
                  <a:srgbClr val="002060"/>
                </a:solidFill>
              </a:rPr>
              <a:t>document.getElementsByTagName</a:t>
            </a:r>
            <a:r>
              <a:rPr lang="en-US" sz="2000" i="1" dirty="0">
                <a:solidFill>
                  <a:srgbClr val="002060"/>
                </a:solidFill>
              </a:rPr>
              <a:t>()</a:t>
            </a:r>
          </a:p>
          <a:p>
            <a:pPr lvl="1"/>
            <a:r>
              <a:rPr lang="en-US" sz="2000" i="1" dirty="0" err="1" smtClean="0">
                <a:solidFill>
                  <a:srgbClr val="002060"/>
                </a:solidFill>
              </a:rPr>
              <a:t>document.getElementById</a:t>
            </a:r>
            <a:r>
              <a:rPr lang="en-US" sz="2000" i="1" dirty="0">
                <a:solidFill>
                  <a:srgbClr val="002060"/>
                </a:solidFill>
              </a:rPr>
              <a:t>()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Using </a:t>
            </a:r>
            <a:r>
              <a:rPr lang="en-US" sz="2400" dirty="0"/>
              <a:t>images from other domains</a:t>
            </a:r>
          </a:p>
          <a:p>
            <a:pPr lvl="1"/>
            <a:r>
              <a:rPr lang="en-US" sz="2000" dirty="0" smtClean="0"/>
              <a:t>Use </a:t>
            </a:r>
            <a:r>
              <a:rPr lang="en-US" sz="2000" dirty="0"/>
              <a:t>the </a:t>
            </a:r>
            <a:r>
              <a:rPr lang="en-US" sz="2000" i="1" dirty="0" err="1">
                <a:solidFill>
                  <a:srgbClr val="002060"/>
                </a:solidFill>
              </a:rPr>
              <a:t>crossOrigin</a:t>
            </a:r>
            <a:r>
              <a:rPr lang="en-US" sz="2000" i="1" dirty="0"/>
              <a:t> </a:t>
            </a:r>
            <a:r>
              <a:rPr lang="en-US" sz="2000" dirty="0"/>
              <a:t>attribute on an </a:t>
            </a:r>
            <a:r>
              <a:rPr lang="en-US" sz="2000" i="1" dirty="0">
                <a:solidFill>
                  <a:srgbClr val="002060"/>
                </a:solidFill>
              </a:rPr>
              <a:t>I</a:t>
            </a:r>
            <a:r>
              <a:rPr lang="en-US" sz="2000" i="1" dirty="0" smtClean="0">
                <a:solidFill>
                  <a:srgbClr val="002060"/>
                </a:solidFill>
              </a:rPr>
              <a:t>mage</a:t>
            </a:r>
            <a:r>
              <a:rPr lang="en-US" sz="2000" dirty="0" smtClean="0"/>
              <a:t> </a:t>
            </a:r>
            <a:r>
              <a:rPr lang="en-US" sz="2000" dirty="0"/>
              <a:t>- you can </a:t>
            </a:r>
            <a:r>
              <a:rPr lang="en-US" sz="2000" dirty="0" smtClean="0"/>
              <a:t>request permission </a:t>
            </a:r>
            <a:r>
              <a:rPr lang="en-US" sz="2000" dirty="0"/>
              <a:t>to load an image from another domain for use in </a:t>
            </a:r>
            <a:r>
              <a:rPr lang="en-US" sz="2000" dirty="0" smtClean="0"/>
              <a:t>your call </a:t>
            </a:r>
            <a:r>
              <a:rPr lang="en-US" sz="2000" dirty="0"/>
              <a:t>to </a:t>
            </a:r>
            <a:r>
              <a:rPr lang="en-US" sz="2000" i="1" dirty="0" err="1">
                <a:solidFill>
                  <a:srgbClr val="002060"/>
                </a:solidFill>
              </a:rPr>
              <a:t>drawImage</a:t>
            </a:r>
            <a:r>
              <a:rPr lang="en-US" sz="2000" i="1" dirty="0">
                <a:solidFill>
                  <a:srgbClr val="002060"/>
                </a:solidFill>
              </a:rPr>
              <a:t>()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Using </a:t>
            </a:r>
            <a:r>
              <a:rPr lang="en-US" sz="2400" dirty="0"/>
              <a:t>other canvas elements</a:t>
            </a:r>
          </a:p>
          <a:p>
            <a:pPr lvl="1"/>
            <a:r>
              <a:rPr lang="en-US" sz="2000" i="1" dirty="0" err="1" smtClean="0"/>
              <a:t>document.getElementsByTagName</a:t>
            </a:r>
            <a:r>
              <a:rPr lang="en-US" sz="2000" i="1" dirty="0"/>
              <a:t>()</a:t>
            </a:r>
          </a:p>
          <a:p>
            <a:pPr lvl="1"/>
            <a:r>
              <a:rPr lang="en-US" sz="2000" i="1" dirty="0" err="1" smtClean="0"/>
              <a:t>document.getElementById</a:t>
            </a:r>
            <a:r>
              <a:rPr lang="en-US" sz="2000" i="1" dirty="0"/>
              <a:t>()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Creating </a:t>
            </a:r>
            <a:r>
              <a:rPr lang="en-US" sz="2400" dirty="0"/>
              <a:t>new Image </a:t>
            </a:r>
            <a:r>
              <a:rPr lang="en-US" sz="2400" dirty="0" smtClean="0"/>
              <a:t>object (from scratch) </a:t>
            </a:r>
            <a:r>
              <a:rPr lang="en-US" sz="2400" dirty="0"/>
              <a:t>in our script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9CD408-C075-4421-A804-24FA24D41B80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272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57200" indent="-457200"/>
            <a:r>
              <a:rPr lang="en-US" dirty="0">
                <a:solidFill>
                  <a:srgbClr val="002060"/>
                </a:solidFill>
              </a:rPr>
              <a:t>Creating </a:t>
            </a:r>
            <a:r>
              <a:rPr lang="en-US" dirty="0" smtClean="0">
                <a:solidFill>
                  <a:srgbClr val="002060"/>
                </a:solidFill>
              </a:rPr>
              <a:t>a new image from scratch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Autofit/>
          </a:bodyPr>
          <a:lstStyle/>
          <a:p>
            <a:pPr fontAlgn="base"/>
            <a:r>
              <a:rPr lang="en-US" sz="2000" dirty="0" err="1"/>
              <a:t>var</a:t>
            </a:r>
            <a:r>
              <a:rPr lang="en-US" sz="2000" dirty="0"/>
              <a:t> </a:t>
            </a:r>
            <a:r>
              <a:rPr lang="en-US" sz="2000" dirty="0" err="1"/>
              <a:t>img</a:t>
            </a:r>
            <a:r>
              <a:rPr lang="en-US" sz="2000" dirty="0"/>
              <a:t> = new Image();   // Create new </a:t>
            </a:r>
            <a:r>
              <a:rPr lang="en-US" sz="2000" dirty="0" err="1"/>
              <a:t>img</a:t>
            </a:r>
            <a:r>
              <a:rPr lang="en-US" sz="2000" dirty="0"/>
              <a:t> element</a:t>
            </a:r>
          </a:p>
          <a:p>
            <a:pPr fontAlgn="base"/>
            <a:r>
              <a:rPr lang="en-US" sz="2000" dirty="0" err="1"/>
              <a:t>img.src</a:t>
            </a:r>
            <a:r>
              <a:rPr lang="en-US" sz="2000" dirty="0"/>
              <a:t> = 'myImage.png'; // Set source </a:t>
            </a:r>
            <a:r>
              <a:rPr lang="en-US" sz="2000" dirty="0" smtClean="0"/>
              <a:t>path</a:t>
            </a:r>
          </a:p>
          <a:p>
            <a:pPr fontAlgn="base"/>
            <a:endParaRPr lang="en-US" sz="2000" dirty="0"/>
          </a:p>
          <a:p>
            <a:pPr fontAlgn="base"/>
            <a:r>
              <a:rPr lang="en-US" sz="2000" dirty="0" smtClean="0">
                <a:solidFill>
                  <a:srgbClr val="333333"/>
                </a:solidFill>
                <a:latin typeface="Lucida Grande"/>
                <a:cs typeface="Arial" pitchFamily="34" charset="0"/>
              </a:rPr>
              <a:t>Use </a:t>
            </a:r>
            <a:r>
              <a:rPr lang="en-US" sz="2000" dirty="0" err="1">
                <a:solidFill>
                  <a:srgbClr val="333333"/>
                </a:solidFill>
                <a:latin typeface="Courier New" pitchFamily="49" charset="0"/>
                <a:cs typeface="Courier New" pitchFamily="49" charset="0"/>
              </a:rPr>
              <a:t>onload</a:t>
            </a:r>
            <a:r>
              <a:rPr lang="en-US" sz="2000" dirty="0">
                <a:solidFill>
                  <a:srgbClr val="333333"/>
                </a:solidFill>
                <a:latin typeface="Lucida Grande"/>
                <a:cs typeface="Arial" pitchFamily="34" charset="0"/>
              </a:rPr>
              <a:t> event </a:t>
            </a:r>
            <a:r>
              <a:rPr lang="en-US" sz="2000" dirty="0" smtClean="0">
                <a:solidFill>
                  <a:srgbClr val="333333"/>
                </a:solidFill>
                <a:latin typeface="Lucida Grande"/>
                <a:cs typeface="Arial" pitchFamily="34" charset="0"/>
              </a:rPr>
              <a:t>handler to wait for image to finish loading before calling </a:t>
            </a:r>
            <a:r>
              <a:rPr lang="en-US" sz="2000" dirty="0" err="1" smtClean="0">
                <a:solidFill>
                  <a:srgbClr val="333333"/>
                </a:solidFill>
                <a:latin typeface="Courier New" pitchFamily="49" charset="0"/>
                <a:cs typeface="Courier New" pitchFamily="49" charset="0"/>
              </a:rPr>
              <a:t>drawImage</a:t>
            </a:r>
            <a:r>
              <a:rPr lang="en-US" sz="2000" dirty="0" smtClean="0">
                <a:solidFill>
                  <a:srgbClr val="333333"/>
                </a:solidFill>
                <a:latin typeface="Courier New" pitchFamily="49" charset="0"/>
                <a:cs typeface="Courier New" pitchFamily="49" charset="0"/>
              </a:rPr>
              <a:t>:</a:t>
            </a:r>
          </a:p>
          <a:p>
            <a:pPr marL="0" indent="0" fontAlgn="base">
              <a:buNone/>
            </a:pPr>
            <a:r>
              <a:rPr lang="en-US" sz="2000" dirty="0">
                <a:solidFill>
                  <a:srgbClr val="333333"/>
                </a:solidFill>
                <a:latin typeface="Lucida Grande"/>
                <a:cs typeface="Arial" pitchFamily="34" charset="0"/>
              </a:rPr>
              <a:t> </a:t>
            </a:r>
            <a:endParaRPr lang="en-US" sz="2000" dirty="0" smtClean="0">
              <a:solidFill>
                <a:srgbClr val="333333"/>
              </a:solidFill>
              <a:latin typeface="Lucida Grande"/>
              <a:cs typeface="Arial" pitchFamily="34" charset="0"/>
            </a:endParaRPr>
          </a:p>
          <a:p>
            <a:pPr marL="0" indent="0" fontAlgn="base">
              <a:buNone/>
            </a:pPr>
            <a:r>
              <a:rPr lang="en-US" sz="2000" dirty="0" err="1" smtClean="0"/>
              <a:t>img.onload</a:t>
            </a:r>
            <a:r>
              <a:rPr lang="en-US" sz="2000" dirty="0" smtClean="0"/>
              <a:t> </a:t>
            </a:r>
            <a:r>
              <a:rPr lang="en-US" sz="2000" dirty="0"/>
              <a:t>= function(){</a:t>
            </a:r>
          </a:p>
          <a:p>
            <a:pPr marL="0" indent="0" fontAlgn="base">
              <a:buNone/>
            </a:pPr>
            <a:r>
              <a:rPr lang="en-US" sz="2000" dirty="0"/>
              <a:t>  // execute </a:t>
            </a:r>
            <a:r>
              <a:rPr lang="en-US" sz="2000" dirty="0" err="1"/>
              <a:t>drawImage</a:t>
            </a:r>
            <a:r>
              <a:rPr lang="en-US" sz="2000" dirty="0"/>
              <a:t> statements here</a:t>
            </a:r>
          </a:p>
          <a:p>
            <a:pPr marL="0" indent="0" fontAlgn="base">
              <a:buNone/>
            </a:pPr>
            <a:r>
              <a:rPr lang="en-US" sz="2000" dirty="0"/>
              <a:t>};</a:t>
            </a:r>
          </a:p>
          <a:p>
            <a:pPr marL="0" indent="0" fontAlgn="base">
              <a:buNone/>
            </a:pPr>
            <a:r>
              <a:rPr lang="en-US" sz="2000" dirty="0" err="1"/>
              <a:t>img.src</a:t>
            </a:r>
            <a:r>
              <a:rPr lang="en-US" sz="2000" dirty="0"/>
              <a:t> = 'myImage.png'; // Set source path</a:t>
            </a:r>
          </a:p>
          <a:p>
            <a:pPr marL="0" indent="0" fontAlgn="base">
              <a:buNone/>
            </a:pPr>
            <a:endParaRPr lang="en-US" sz="2400" dirty="0" smtClean="0"/>
          </a:p>
          <a:p>
            <a:pPr fontAlgn="base"/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9CD408-C075-4421-A804-24FA24D41B80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67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2060"/>
                </a:solidFill>
              </a:rPr>
              <a:t>drawImage</a:t>
            </a:r>
            <a:r>
              <a:rPr lang="en-US" dirty="0" smtClean="0">
                <a:solidFill>
                  <a:srgbClr val="002060"/>
                </a:solidFill>
              </a:rPr>
              <a:t>()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94360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    &lt;script type="text/</a:t>
            </a:r>
            <a:r>
              <a:rPr lang="en-US" sz="1600" dirty="0" err="1"/>
              <a:t>javascript</a:t>
            </a:r>
            <a:r>
              <a:rPr lang="en-US" sz="1600" dirty="0"/>
              <a:t>"&gt;</a:t>
            </a:r>
          </a:p>
          <a:p>
            <a:pPr marL="0" indent="0">
              <a:buNone/>
            </a:pPr>
            <a:r>
              <a:rPr lang="en-US" sz="1600" dirty="0"/>
              <a:t>      function draw(){</a:t>
            </a:r>
          </a:p>
          <a:p>
            <a:pPr marL="0" indent="0">
              <a:buNone/>
            </a:pPr>
            <a:r>
              <a:rPr lang="en-US" sz="1600" dirty="0"/>
              <a:t>        </a:t>
            </a:r>
            <a:r>
              <a:rPr lang="en-US" sz="1600" dirty="0" err="1"/>
              <a:t>var</a:t>
            </a:r>
            <a:r>
              <a:rPr lang="en-US" sz="1600" dirty="0"/>
              <a:t> </a:t>
            </a:r>
            <a:r>
              <a:rPr lang="en-US" sz="1600" dirty="0" err="1"/>
              <a:t>ctx</a:t>
            </a:r>
            <a:r>
              <a:rPr lang="en-US" sz="1600" dirty="0"/>
              <a:t> = </a:t>
            </a:r>
            <a:r>
              <a:rPr lang="en-US" sz="1600" dirty="0" err="1"/>
              <a:t>document.getElementById</a:t>
            </a:r>
            <a:r>
              <a:rPr lang="en-US" sz="1600" dirty="0"/>
              <a:t>('canvas').</a:t>
            </a:r>
            <a:r>
              <a:rPr lang="en-US" sz="1600" dirty="0" err="1"/>
              <a:t>getContext</a:t>
            </a:r>
            <a:r>
              <a:rPr lang="en-US" sz="1600" dirty="0"/>
              <a:t>('2d</a:t>
            </a:r>
            <a:r>
              <a:rPr lang="en-US" sz="1600" dirty="0" smtClean="0"/>
              <a:t>');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        // Create image object </a:t>
            </a:r>
            <a:endParaRPr lang="en-US" sz="1600" dirty="0" smtClean="0"/>
          </a:p>
          <a:p>
            <a:pPr marL="0" indent="0">
              <a:buNone/>
            </a:pPr>
            <a:r>
              <a:rPr lang="en-US" sz="1600" dirty="0"/>
              <a:t> </a:t>
            </a:r>
            <a:r>
              <a:rPr lang="en-US" sz="1600" dirty="0" smtClean="0"/>
              <a:t>       </a:t>
            </a:r>
            <a:r>
              <a:rPr lang="en-US" sz="1600" dirty="0" err="1" smtClean="0"/>
              <a:t>var</a:t>
            </a:r>
            <a:r>
              <a:rPr lang="en-US" sz="1600" dirty="0" smtClean="0"/>
              <a:t> </a:t>
            </a:r>
            <a:r>
              <a:rPr lang="en-US" sz="1600" dirty="0" err="1"/>
              <a:t>img</a:t>
            </a:r>
            <a:r>
              <a:rPr lang="en-US" sz="1600" dirty="0"/>
              <a:t> = new Image();</a:t>
            </a:r>
          </a:p>
          <a:p>
            <a:pPr marL="0" indent="0">
              <a:buNone/>
            </a:pPr>
            <a:r>
              <a:rPr lang="en-US" sz="1600" dirty="0"/>
              <a:t>        </a:t>
            </a:r>
            <a:r>
              <a:rPr lang="en-US" sz="1600" dirty="0" err="1"/>
              <a:t>img.src</a:t>
            </a:r>
            <a:r>
              <a:rPr lang="en-US" sz="1600" dirty="0"/>
              <a:t> = 'images/backdrop.png</a:t>
            </a:r>
            <a:r>
              <a:rPr lang="en-US" sz="1600" dirty="0" smtClean="0"/>
              <a:t>'; // backdrop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        // </a:t>
            </a:r>
            <a:r>
              <a:rPr lang="en-US" sz="1600" dirty="0" smtClean="0"/>
              <a:t>Wait for image to load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        </a:t>
            </a:r>
            <a:r>
              <a:rPr lang="en-US" sz="1600" dirty="0" err="1"/>
              <a:t>img.onload</a:t>
            </a:r>
            <a:r>
              <a:rPr lang="en-US" sz="1600" dirty="0"/>
              <a:t> = function</a:t>
            </a:r>
            <a:r>
              <a:rPr lang="en-US" sz="1600" dirty="0" smtClean="0"/>
              <a:t>(){</a:t>
            </a:r>
            <a:endParaRPr lang="en-US" sz="1600" dirty="0"/>
          </a:p>
          <a:p>
            <a:pPr marL="0" indent="0">
              <a:buNone/>
            </a:pPr>
            <a:r>
              <a:rPr lang="en-US" sz="1600" dirty="0" smtClean="0"/>
              <a:t>         </a:t>
            </a:r>
            <a:r>
              <a:rPr lang="en-US" sz="1600" dirty="0" err="1" smtClean="0"/>
              <a:t>ctx.drawImage</a:t>
            </a:r>
            <a:r>
              <a:rPr lang="en-US" sz="1600" dirty="0" smtClean="0"/>
              <a:t>(img,0,0);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          // Draw lines</a:t>
            </a:r>
          </a:p>
          <a:p>
            <a:pPr marL="0" indent="0">
              <a:buNone/>
            </a:pPr>
            <a:r>
              <a:rPr lang="en-US" sz="1600" dirty="0"/>
              <a:t>          </a:t>
            </a:r>
            <a:r>
              <a:rPr lang="en-US" sz="1600" dirty="0" err="1"/>
              <a:t>ctx.beginPath</a:t>
            </a:r>
            <a:r>
              <a:rPr lang="en-US" sz="1600" dirty="0"/>
              <a:t>();</a:t>
            </a:r>
          </a:p>
          <a:p>
            <a:pPr marL="0" indent="0">
              <a:buNone/>
            </a:pPr>
            <a:r>
              <a:rPr lang="en-US" sz="1600" dirty="0"/>
              <a:t>          </a:t>
            </a:r>
            <a:r>
              <a:rPr lang="en-US" sz="1600" dirty="0" err="1"/>
              <a:t>ctx.moveTo</a:t>
            </a:r>
            <a:r>
              <a:rPr lang="en-US" sz="1600" dirty="0"/>
              <a:t>(30,96);</a:t>
            </a:r>
          </a:p>
          <a:p>
            <a:pPr marL="0" indent="0">
              <a:buNone/>
            </a:pPr>
            <a:r>
              <a:rPr lang="en-US" sz="1600" dirty="0"/>
              <a:t>          </a:t>
            </a:r>
            <a:r>
              <a:rPr lang="en-US" sz="1600" dirty="0" err="1"/>
              <a:t>ctx.lineTo</a:t>
            </a:r>
            <a:r>
              <a:rPr lang="en-US" sz="1600" dirty="0"/>
              <a:t>(70,66);</a:t>
            </a:r>
          </a:p>
          <a:p>
            <a:pPr marL="0" indent="0">
              <a:buNone/>
            </a:pPr>
            <a:r>
              <a:rPr lang="en-US" sz="1600" dirty="0"/>
              <a:t>          </a:t>
            </a:r>
            <a:r>
              <a:rPr lang="en-US" sz="1600" dirty="0" err="1"/>
              <a:t>ctx.lineTo</a:t>
            </a:r>
            <a:r>
              <a:rPr lang="en-US" sz="1600" dirty="0"/>
              <a:t>(103,76);</a:t>
            </a:r>
          </a:p>
          <a:p>
            <a:pPr marL="0" indent="0">
              <a:buNone/>
            </a:pPr>
            <a:r>
              <a:rPr lang="en-US" sz="1600" dirty="0"/>
              <a:t>          </a:t>
            </a:r>
            <a:r>
              <a:rPr lang="en-US" sz="1600" dirty="0" err="1"/>
              <a:t>ctx.lineTo</a:t>
            </a:r>
            <a:r>
              <a:rPr lang="en-US" sz="1600" dirty="0"/>
              <a:t>(170,15);</a:t>
            </a:r>
          </a:p>
          <a:p>
            <a:pPr marL="0" indent="0">
              <a:buNone/>
            </a:pPr>
            <a:r>
              <a:rPr lang="en-US" sz="1600" dirty="0"/>
              <a:t>          </a:t>
            </a:r>
            <a:r>
              <a:rPr lang="en-US" sz="1600" dirty="0" err="1"/>
              <a:t>ctx.stroke</a:t>
            </a:r>
            <a:r>
              <a:rPr lang="en-US" sz="1600" dirty="0"/>
              <a:t>();</a:t>
            </a:r>
          </a:p>
          <a:p>
            <a:pPr marL="0" indent="0">
              <a:buNone/>
            </a:pPr>
            <a:r>
              <a:rPr lang="en-US" sz="1600" dirty="0"/>
              <a:t>        };</a:t>
            </a:r>
          </a:p>
          <a:p>
            <a:pPr marL="0" indent="0">
              <a:buNone/>
            </a:pPr>
            <a:r>
              <a:rPr lang="en-US" sz="1600" dirty="0"/>
              <a:t>      }</a:t>
            </a:r>
          </a:p>
          <a:p>
            <a:pPr marL="0" indent="0">
              <a:buNone/>
            </a:pPr>
            <a:r>
              <a:rPr lang="en-US" sz="1600" dirty="0"/>
              <a:t>    &lt;/script&gt;</a:t>
            </a:r>
          </a:p>
          <a:p>
            <a:pPr marL="0" indent="0">
              <a:buNone/>
            </a:pPr>
            <a:r>
              <a:rPr lang="en-US" sz="1600" dirty="0"/>
              <a:t>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9CD408-C075-4421-A804-24FA24D41B80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419600"/>
            <a:ext cx="154305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676400"/>
            <a:ext cx="15621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V="1">
            <a:off x="4724400" y="2590800"/>
            <a:ext cx="1828800" cy="1905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016624" y="4760259"/>
            <a:ext cx="3993776" cy="43086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2133600" y="57912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file://D:/Dropbox/jpassionHTML5/html5_canvas/samples_html5/02b_image_create_Image_object.html </a:t>
            </a:r>
          </a:p>
        </p:txBody>
      </p:sp>
    </p:spTree>
    <p:extLst>
      <p:ext uri="{BB962C8B-B14F-4D97-AF65-F5344CB8AC3E}">
        <p14:creationId xmlns:p14="http://schemas.microsoft.com/office/powerpoint/2010/main" val="202711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Scaling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err="1"/>
              <a:t>D</a:t>
            </a:r>
            <a:r>
              <a:rPr lang="en-US" dirty="0" err="1" smtClean="0"/>
              <a:t>rawImage</a:t>
            </a:r>
            <a:r>
              <a:rPr lang="en-US" dirty="0"/>
              <a:t> method </a:t>
            </a:r>
            <a:r>
              <a:rPr lang="en-US" dirty="0" smtClean="0"/>
              <a:t>variant adds </a:t>
            </a:r>
            <a:r>
              <a:rPr lang="en-US" dirty="0"/>
              <a:t>two new parameters and it allows us to place scaled images on the </a:t>
            </a:r>
            <a:r>
              <a:rPr lang="en-US" dirty="0" smtClean="0"/>
              <a:t>canvas</a:t>
            </a:r>
            <a:r>
              <a:rPr lang="en-US" dirty="0"/>
              <a:t>:</a:t>
            </a:r>
            <a:endParaRPr lang="en-US" dirty="0" smtClean="0"/>
          </a:p>
          <a:p>
            <a:pPr marL="0" indent="0">
              <a:buNone/>
            </a:pPr>
            <a:r>
              <a:rPr lang="en-US" b="1" dirty="0" err="1" smtClean="0"/>
              <a:t>drawImage</a:t>
            </a:r>
            <a:r>
              <a:rPr lang="en-US" dirty="0" smtClean="0"/>
              <a:t>(image</a:t>
            </a:r>
            <a:r>
              <a:rPr lang="en-US" dirty="0"/>
              <a:t>, x, y, width, height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dirty="0"/>
          </a:p>
          <a:p>
            <a:pPr marL="0" indent="0" fontAlgn="base">
              <a:buNone/>
            </a:pPr>
            <a:r>
              <a:rPr lang="en-US" dirty="0"/>
              <a:t>function draw() {</a:t>
            </a:r>
          </a:p>
          <a:p>
            <a:pPr marL="0" indent="0" fontAlgn="base">
              <a:buNone/>
            </a:pPr>
            <a:r>
              <a:rPr lang="en-US" dirty="0"/>
              <a:t>  </a:t>
            </a:r>
            <a:r>
              <a:rPr lang="en-US" dirty="0" err="1"/>
              <a:t>var</a:t>
            </a:r>
            <a:r>
              <a:rPr lang="en-US" dirty="0"/>
              <a:t> </a:t>
            </a:r>
            <a:r>
              <a:rPr lang="en-US" dirty="0" err="1"/>
              <a:t>ctx</a:t>
            </a:r>
            <a:r>
              <a:rPr lang="en-US" dirty="0"/>
              <a:t> = </a:t>
            </a:r>
            <a:r>
              <a:rPr lang="en-US" dirty="0" err="1"/>
              <a:t>document.getElementById</a:t>
            </a:r>
            <a:r>
              <a:rPr lang="en-US" dirty="0"/>
              <a:t>('canvas').</a:t>
            </a:r>
            <a:r>
              <a:rPr lang="en-US" dirty="0" err="1"/>
              <a:t>getContext</a:t>
            </a:r>
            <a:r>
              <a:rPr lang="en-US" dirty="0"/>
              <a:t>('2d');</a:t>
            </a:r>
          </a:p>
          <a:p>
            <a:pPr marL="0" indent="0" fontAlgn="base">
              <a:buNone/>
            </a:pPr>
            <a:r>
              <a:rPr lang="en-US" dirty="0"/>
              <a:t>  </a:t>
            </a:r>
            <a:r>
              <a:rPr lang="en-US" dirty="0" err="1"/>
              <a:t>var</a:t>
            </a:r>
            <a:r>
              <a:rPr lang="en-US" dirty="0"/>
              <a:t> </a:t>
            </a:r>
            <a:r>
              <a:rPr lang="en-US" dirty="0" err="1"/>
              <a:t>img</a:t>
            </a:r>
            <a:r>
              <a:rPr lang="en-US" dirty="0"/>
              <a:t> = new Image();</a:t>
            </a:r>
          </a:p>
          <a:p>
            <a:pPr marL="0" indent="0" fontAlgn="base">
              <a:buNone/>
            </a:pPr>
            <a:r>
              <a:rPr lang="en-US" dirty="0"/>
              <a:t>  </a:t>
            </a:r>
            <a:r>
              <a:rPr lang="en-US" dirty="0" err="1"/>
              <a:t>img.onload</a:t>
            </a:r>
            <a:r>
              <a:rPr lang="en-US" dirty="0"/>
              <a:t> = function(){</a:t>
            </a:r>
          </a:p>
          <a:p>
            <a:pPr marL="0" indent="0" fontAlgn="base">
              <a:buNone/>
            </a:pPr>
            <a:r>
              <a:rPr lang="en-US" dirty="0"/>
              <a:t>    for (</a:t>
            </a:r>
            <a:r>
              <a:rPr lang="en-US" dirty="0" err="1"/>
              <a:t>var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=0;i&lt;4;i++){</a:t>
            </a:r>
          </a:p>
          <a:p>
            <a:pPr marL="0" indent="0" fontAlgn="base">
              <a:buNone/>
            </a:pPr>
            <a:r>
              <a:rPr lang="en-US" dirty="0"/>
              <a:t>      for (</a:t>
            </a:r>
            <a:r>
              <a:rPr lang="en-US" dirty="0" err="1"/>
              <a:t>var</a:t>
            </a:r>
            <a:r>
              <a:rPr lang="en-US" dirty="0"/>
              <a:t> j=0;j&lt;3;j++){</a:t>
            </a:r>
          </a:p>
          <a:p>
            <a:pPr marL="0" indent="0" fontAlgn="base">
              <a:buNone/>
            </a:pPr>
            <a:r>
              <a:rPr lang="en-US" dirty="0"/>
              <a:t>        </a:t>
            </a:r>
            <a:r>
              <a:rPr lang="en-US" dirty="0" err="1"/>
              <a:t>ctx.drawImage</a:t>
            </a:r>
            <a:r>
              <a:rPr lang="en-US" dirty="0"/>
              <a:t>(</a:t>
            </a:r>
            <a:r>
              <a:rPr lang="en-US" dirty="0" err="1"/>
              <a:t>img,j</a:t>
            </a:r>
            <a:r>
              <a:rPr lang="en-US" dirty="0"/>
              <a:t>*50,i*38,50,38);</a:t>
            </a:r>
          </a:p>
          <a:p>
            <a:pPr marL="0" indent="0" fontAlgn="base">
              <a:buNone/>
            </a:pPr>
            <a:r>
              <a:rPr lang="en-US" dirty="0"/>
              <a:t>      }</a:t>
            </a:r>
          </a:p>
          <a:p>
            <a:pPr marL="0" indent="0" fontAlgn="base">
              <a:buNone/>
            </a:pPr>
            <a:r>
              <a:rPr lang="en-US" dirty="0"/>
              <a:t>    }</a:t>
            </a:r>
          </a:p>
          <a:p>
            <a:pPr marL="0" indent="0" fontAlgn="base">
              <a:buNone/>
            </a:pPr>
            <a:r>
              <a:rPr lang="en-US" dirty="0"/>
              <a:t>  };</a:t>
            </a:r>
          </a:p>
          <a:p>
            <a:pPr marL="0" indent="0" fontAlgn="base">
              <a:buNone/>
            </a:pPr>
            <a:r>
              <a:rPr lang="en-US" dirty="0"/>
              <a:t>  </a:t>
            </a:r>
            <a:r>
              <a:rPr lang="en-US" dirty="0" err="1"/>
              <a:t>img.src</a:t>
            </a:r>
            <a:r>
              <a:rPr lang="en-US" dirty="0"/>
              <a:t> = '/files/4533/rhino.jpg';</a:t>
            </a:r>
          </a:p>
          <a:p>
            <a:pPr marL="0" indent="0" fontAlgn="base">
              <a:buNone/>
            </a:pPr>
            <a:r>
              <a:rPr lang="en-US" dirty="0"/>
              <a:t>}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9CD408-C075-4421-A804-24FA24D41B80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352800"/>
            <a:ext cx="3048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744071" y="58674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D:\Dropbox\jpassionHTML5\html5_canvas\samples_html5\02c_image_scaling.html</a:t>
            </a:r>
          </a:p>
        </p:txBody>
      </p:sp>
    </p:spTree>
    <p:extLst>
      <p:ext uri="{BB962C8B-B14F-4D97-AF65-F5344CB8AC3E}">
        <p14:creationId xmlns:p14="http://schemas.microsoft.com/office/powerpoint/2010/main" val="3251527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https://developer.mozilla.org/@api/deki/files/80/=Canvas_drawimage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9959"/>
            <a:ext cx="1809750" cy="18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Slicing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 fontScale="92500"/>
          </a:bodyPr>
          <a:lstStyle/>
          <a:p>
            <a:r>
              <a:rPr lang="en-US" sz="2400" dirty="0" err="1"/>
              <a:t>drawImage</a:t>
            </a:r>
            <a:r>
              <a:rPr lang="en-US" sz="2400" dirty="0"/>
              <a:t> method </a:t>
            </a:r>
            <a:r>
              <a:rPr lang="en-US" sz="2400" dirty="0" smtClean="0"/>
              <a:t>variant has </a:t>
            </a:r>
            <a:r>
              <a:rPr lang="en-US" sz="2400" dirty="0"/>
              <a:t>eight new parameters.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b="1" dirty="0" err="1"/>
              <a:t>drawImage</a:t>
            </a:r>
            <a:r>
              <a:rPr lang="en-US" sz="2400" dirty="0"/>
              <a:t>(image, </a:t>
            </a:r>
            <a:r>
              <a:rPr lang="en-US" sz="2400" dirty="0" err="1"/>
              <a:t>sx</a:t>
            </a:r>
            <a:r>
              <a:rPr lang="en-US" sz="2400" dirty="0"/>
              <a:t>, </a:t>
            </a:r>
            <a:r>
              <a:rPr lang="en-US" sz="2400" dirty="0" err="1"/>
              <a:t>sy</a:t>
            </a:r>
            <a:r>
              <a:rPr lang="en-US" sz="2400" dirty="0"/>
              <a:t>, </a:t>
            </a:r>
            <a:r>
              <a:rPr lang="en-US" sz="2400" dirty="0" err="1"/>
              <a:t>sWidth</a:t>
            </a:r>
            <a:r>
              <a:rPr lang="en-US" sz="2400" dirty="0"/>
              <a:t>, </a:t>
            </a:r>
            <a:r>
              <a:rPr lang="en-US" sz="2400" dirty="0" err="1"/>
              <a:t>sHeight</a:t>
            </a:r>
            <a:r>
              <a:rPr lang="en-US" sz="2400" dirty="0"/>
              <a:t>, dx, </a:t>
            </a:r>
            <a:r>
              <a:rPr lang="en-US" sz="2400" dirty="0" err="1"/>
              <a:t>dy</a:t>
            </a:r>
            <a:r>
              <a:rPr lang="en-US" sz="2400" dirty="0"/>
              <a:t>, </a:t>
            </a:r>
            <a:r>
              <a:rPr lang="en-US" sz="2400" dirty="0" err="1"/>
              <a:t>dWidth</a:t>
            </a:r>
            <a:r>
              <a:rPr lang="en-US" sz="2400" dirty="0"/>
              <a:t>, </a:t>
            </a:r>
            <a:r>
              <a:rPr lang="en-US" sz="2400" dirty="0" err="1"/>
              <a:t>dHeight</a:t>
            </a:r>
            <a:r>
              <a:rPr lang="en-US" sz="2400" dirty="0" smtClean="0"/>
              <a:t>)</a:t>
            </a:r>
            <a:endParaRPr lang="en-US" sz="2400" dirty="0"/>
          </a:p>
          <a:p>
            <a:pPr marL="0" indent="0" fontAlgn="base">
              <a:buNone/>
            </a:pPr>
            <a:r>
              <a:rPr lang="en-US" sz="2400" dirty="0"/>
              <a:t>function draw() {</a:t>
            </a:r>
          </a:p>
          <a:p>
            <a:pPr marL="0" indent="0" fontAlgn="base">
              <a:buNone/>
            </a:pPr>
            <a:r>
              <a:rPr lang="en-US" sz="2400" dirty="0"/>
              <a:t>  </a:t>
            </a:r>
            <a:r>
              <a:rPr lang="en-US" sz="2400" dirty="0" err="1"/>
              <a:t>var</a:t>
            </a:r>
            <a:r>
              <a:rPr lang="en-US" sz="2400" dirty="0"/>
              <a:t> </a:t>
            </a:r>
            <a:r>
              <a:rPr lang="en-US" sz="2400" dirty="0" err="1"/>
              <a:t>ctx</a:t>
            </a:r>
            <a:r>
              <a:rPr lang="en-US" sz="2400" dirty="0"/>
              <a:t> = </a:t>
            </a:r>
            <a:r>
              <a:rPr lang="en-US" sz="2400" dirty="0" err="1"/>
              <a:t>document.getElementById</a:t>
            </a:r>
            <a:r>
              <a:rPr lang="en-US" sz="2400" dirty="0"/>
              <a:t>('canvas').</a:t>
            </a:r>
            <a:r>
              <a:rPr lang="en-US" sz="2400" dirty="0" err="1"/>
              <a:t>getContext</a:t>
            </a:r>
            <a:r>
              <a:rPr lang="en-US" sz="2400" dirty="0"/>
              <a:t>('2d</a:t>
            </a:r>
            <a:r>
              <a:rPr lang="en-US" sz="2400" dirty="0" smtClean="0"/>
              <a:t>');</a:t>
            </a:r>
            <a:endParaRPr lang="en-US" sz="2400" dirty="0"/>
          </a:p>
          <a:p>
            <a:pPr marL="0" indent="0" fontAlgn="base">
              <a:buNone/>
            </a:pPr>
            <a:r>
              <a:rPr lang="en-US" sz="2400" dirty="0"/>
              <a:t>  // Draw slice</a:t>
            </a:r>
          </a:p>
          <a:p>
            <a:pPr marL="0" indent="0" fontAlgn="base">
              <a:buNone/>
            </a:pPr>
            <a:r>
              <a:rPr lang="en-US" sz="2400" dirty="0"/>
              <a:t>  </a:t>
            </a:r>
            <a:r>
              <a:rPr lang="en-US" sz="2400" dirty="0" err="1"/>
              <a:t>ctx.drawImage</a:t>
            </a:r>
            <a:r>
              <a:rPr lang="en-US" sz="2400" dirty="0" smtClean="0"/>
              <a:t>(</a:t>
            </a:r>
          </a:p>
          <a:p>
            <a:pPr marL="0" indent="0" fontAlgn="base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</a:t>
            </a:r>
            <a:r>
              <a:rPr lang="en-US" sz="2400" dirty="0" err="1" smtClean="0"/>
              <a:t>document.getElementById</a:t>
            </a:r>
            <a:r>
              <a:rPr lang="en-US" sz="2400" dirty="0"/>
              <a:t>('source'),33,71,104,124,21,20,87,104</a:t>
            </a:r>
            <a:r>
              <a:rPr lang="en-US" sz="2400" dirty="0" smtClean="0"/>
              <a:t>);</a:t>
            </a:r>
            <a:endParaRPr lang="en-US" sz="2400" dirty="0"/>
          </a:p>
          <a:p>
            <a:pPr marL="0" indent="0" fontAlgn="base">
              <a:buNone/>
            </a:pPr>
            <a:r>
              <a:rPr lang="en-US" sz="2400" dirty="0"/>
              <a:t>  // Draw frame</a:t>
            </a:r>
          </a:p>
          <a:p>
            <a:pPr marL="0" indent="0" fontAlgn="base">
              <a:buNone/>
            </a:pPr>
            <a:r>
              <a:rPr lang="en-US" sz="2400" dirty="0"/>
              <a:t>  </a:t>
            </a:r>
            <a:r>
              <a:rPr lang="en-US" sz="2400" dirty="0" err="1"/>
              <a:t>ctx.drawImage</a:t>
            </a:r>
            <a:r>
              <a:rPr lang="en-US" sz="2400" dirty="0" smtClean="0"/>
              <a:t>(</a:t>
            </a:r>
          </a:p>
          <a:p>
            <a:pPr marL="0" indent="0" fontAlgn="base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</a:t>
            </a:r>
            <a:r>
              <a:rPr lang="en-US" sz="2400" dirty="0" err="1" smtClean="0"/>
              <a:t>document.getElementById</a:t>
            </a:r>
            <a:r>
              <a:rPr lang="en-US" sz="2400" dirty="0"/>
              <a:t>('frame'),0,0);</a:t>
            </a:r>
          </a:p>
          <a:p>
            <a:pPr marL="0" indent="0" fontAlgn="base">
              <a:buNone/>
            </a:pPr>
            <a:r>
              <a:rPr lang="en-US" sz="2400" dirty="0"/>
              <a:t>}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9CD408-C075-4421-A804-24FA24D41B80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44071" y="58674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D:\Dropbox\jpassionHTML5\html5_canvas\samples_html5\02d_image_slicing.html</a:t>
            </a:r>
          </a:p>
        </p:txBody>
      </p:sp>
      <p:pic>
        <p:nvPicPr>
          <p:cNvPr id="17410" name="Picture 2" descr="https://developer.mozilla.org/@api/deki/files/79/=Canvas_drawima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300" y="4081144"/>
            <a:ext cx="2781300" cy="2688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4684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HTML5 Graphics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With </a:t>
            </a:r>
            <a:r>
              <a:rPr lang="en-US" sz="2800" dirty="0"/>
              <a:t>the addition of technologies like the </a:t>
            </a:r>
            <a:r>
              <a:rPr lang="en-US" sz="2800" i="1" dirty="0">
                <a:solidFill>
                  <a:srgbClr val="002060"/>
                </a:solidFill>
              </a:rPr>
              <a:t>canvas</a:t>
            </a:r>
            <a:r>
              <a:rPr lang="en-US" sz="2800" dirty="0"/>
              <a:t> element, </a:t>
            </a:r>
            <a:r>
              <a:rPr lang="en-US" sz="2800" i="1" dirty="0">
                <a:solidFill>
                  <a:srgbClr val="002060"/>
                </a:solidFill>
              </a:rPr>
              <a:t>Web GL</a:t>
            </a:r>
            <a:r>
              <a:rPr lang="en-US" sz="2800" dirty="0"/>
              <a:t>, and </a:t>
            </a:r>
            <a:r>
              <a:rPr lang="en-US" sz="2800" i="1" dirty="0">
                <a:solidFill>
                  <a:srgbClr val="002060"/>
                </a:solidFill>
              </a:rPr>
              <a:t>SVG</a:t>
            </a:r>
            <a:r>
              <a:rPr lang="en-US" sz="2800" dirty="0"/>
              <a:t> images, this is no longer the case! </a:t>
            </a:r>
            <a:endParaRPr lang="en-US" sz="2800" dirty="0" smtClean="0"/>
          </a:p>
          <a:p>
            <a:r>
              <a:rPr lang="en-US" sz="2800" dirty="0"/>
              <a:t>M</a:t>
            </a:r>
            <a:r>
              <a:rPr lang="en-US" sz="2800" dirty="0" smtClean="0"/>
              <a:t>any </a:t>
            </a:r>
            <a:r>
              <a:rPr lang="en-US" sz="2800" dirty="0"/>
              <a:t>new features which deal with graphics on the web: 2D Canvas, </a:t>
            </a:r>
            <a:r>
              <a:rPr lang="en-US" sz="2800" dirty="0" err="1"/>
              <a:t>WebGL</a:t>
            </a:r>
            <a:r>
              <a:rPr lang="en-US" sz="2800" dirty="0"/>
              <a:t>, SVG, 3D CSS transforms, and SMIL.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9CD408-C075-4421-A804-24FA24D41B80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96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JavaScript engines have become fast enough to run 3D games and manipulate video in </a:t>
            </a:r>
            <a:r>
              <a:rPr lang="en-US" sz="2400" i="1" dirty="0" err="1"/>
              <a:t>realtime</a:t>
            </a:r>
            <a:r>
              <a:rPr lang="en-US" sz="2400" dirty="0"/>
              <a:t>. </a:t>
            </a:r>
            <a:endParaRPr lang="en-US" sz="2400" dirty="0" smtClean="0"/>
          </a:p>
          <a:p>
            <a:r>
              <a:rPr lang="en-US" sz="2400" dirty="0" smtClean="0"/>
              <a:t>GPU accelerated </a:t>
            </a:r>
            <a:r>
              <a:rPr lang="en-US" sz="2400" dirty="0"/>
              <a:t>compositing is </a:t>
            </a:r>
            <a:r>
              <a:rPr lang="en-US" sz="2400" dirty="0" smtClean="0"/>
              <a:t>being </a:t>
            </a:r>
            <a:r>
              <a:rPr lang="en-US" sz="2400" dirty="0"/>
              <a:t>implemented in many browsers, meaning that even CSS transitions and transforms </a:t>
            </a:r>
            <a:r>
              <a:rPr lang="en-US" sz="2400" dirty="0" smtClean="0"/>
              <a:t>very smooth.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9CD408-C075-4421-A804-24FA24D41B8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76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HTML5 Showcases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http://html5-showcase.com/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9CD408-C075-4421-A804-24FA24D41B80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301988"/>
            <a:ext cx="6638925" cy="3917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559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hlinkClick r:id="rId2"/>
              </a:rPr>
              <a:t>http://www.chromeexperiments.com/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9CD408-C075-4421-A804-24FA24D41B8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0200"/>
            <a:ext cx="8466407" cy="368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2888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http://chrome.angrybirds.com/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9CD408-C075-4421-A804-24FA24D41B8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80198"/>
            <a:ext cx="8058150" cy="5009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581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Autofit/>
          </a:bodyPr>
          <a:lstStyle/>
          <a:p>
            <a:r>
              <a:rPr lang="en-US" sz="2400" dirty="0">
                <a:hlinkClick r:id="rId2"/>
              </a:rPr>
              <a:t>http://html5rocks.com</a:t>
            </a:r>
            <a:r>
              <a:rPr lang="en-US" sz="2400" dirty="0" smtClean="0">
                <a:hlinkClick r:id="rId2"/>
              </a:rPr>
              <a:t>/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>
                <a:hlinkClick r:id="rId3"/>
              </a:rPr>
              <a:t>http://www.html5rocks.com/en/tutorials/#</a:t>
            </a:r>
            <a:r>
              <a:rPr lang="en-US" sz="2400" dirty="0" smtClean="0">
                <a:hlinkClick r:id="rId3"/>
              </a:rPr>
              <a:t>type:demo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>
                <a:hlinkClick r:id="rId4"/>
              </a:rPr>
              <a:t>http://studio.html5rocks.com/samples/globe/index.html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9CD408-C075-4421-A804-24FA24D41B8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752600"/>
            <a:ext cx="5114925" cy="4937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2003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Canvas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Basic usage</a:t>
            </a:r>
          </a:p>
          <a:p>
            <a:r>
              <a:rPr lang="en-US" sz="2400" dirty="0"/>
              <a:t>Drawing shapes</a:t>
            </a:r>
          </a:p>
          <a:p>
            <a:r>
              <a:rPr lang="en-US" sz="2400" dirty="0"/>
              <a:t>Using images</a:t>
            </a:r>
          </a:p>
          <a:p>
            <a:r>
              <a:rPr lang="en-US" sz="2400" dirty="0"/>
              <a:t>Applying styles and colors</a:t>
            </a:r>
          </a:p>
          <a:p>
            <a:r>
              <a:rPr lang="en-US" sz="2400" dirty="0"/>
              <a:t>Transformations</a:t>
            </a:r>
          </a:p>
          <a:p>
            <a:r>
              <a:rPr lang="en-US" sz="2400" dirty="0"/>
              <a:t>Compositing</a:t>
            </a:r>
          </a:p>
          <a:p>
            <a:r>
              <a:rPr lang="en-US" sz="2400" dirty="0"/>
              <a:t>Basic animations</a:t>
            </a:r>
          </a:p>
          <a:p>
            <a:r>
              <a:rPr lang="en-US" sz="2400" dirty="0"/>
              <a:t>Optimizing the </a:t>
            </a:r>
            <a:r>
              <a:rPr lang="en-US" sz="2400" dirty="0" smtClean="0"/>
              <a:t>canvas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9CD408-C075-4421-A804-24FA24D41B8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752600" y="1066800"/>
            <a:ext cx="7391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http://www.w3schools.com/tags/ref_canvas.asp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4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29138</TotalTime>
  <Words>1390</Words>
  <Application>Microsoft Office PowerPoint</Application>
  <PresentationFormat>On-screen Show (4:3)</PresentationFormat>
  <Paragraphs>302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Courier New</vt:lpstr>
      <vt:lpstr>Lucida Grande</vt:lpstr>
      <vt:lpstr>Office Theme</vt:lpstr>
      <vt:lpstr>HTML5 Canvas</vt:lpstr>
      <vt:lpstr>HTML5 Graphics</vt:lpstr>
      <vt:lpstr>HTML5 Graphics</vt:lpstr>
      <vt:lpstr>Performance</vt:lpstr>
      <vt:lpstr>HTML5 Showcases</vt:lpstr>
      <vt:lpstr>http://www.chromeexperiments.com/</vt:lpstr>
      <vt:lpstr>http://chrome.angrybirds.com/</vt:lpstr>
      <vt:lpstr>http://html5rocks.com/ http://www.html5rocks.com/en/tutorials/#type:demo http://studio.html5rocks.com/samples/globe/index.html</vt:lpstr>
      <vt:lpstr>Canvas</vt:lpstr>
      <vt:lpstr>&lt;canvas&gt;</vt:lpstr>
      <vt:lpstr>Rendering Context</vt:lpstr>
      <vt:lpstr>Fallback for Old Browsers</vt:lpstr>
      <vt:lpstr>Canvas grid or coordinate space</vt:lpstr>
      <vt:lpstr>Drawing Rectangles</vt:lpstr>
      <vt:lpstr>Drawing Rectangles</vt:lpstr>
      <vt:lpstr>Intersecting rectangles with alpha transparency</vt:lpstr>
      <vt:lpstr>Drawing with Paths</vt:lpstr>
      <vt:lpstr>Creating a triangle with Paths</vt:lpstr>
      <vt:lpstr>Drawing a complex shape with Paths</vt:lpstr>
      <vt:lpstr>Draw Text</vt:lpstr>
      <vt:lpstr>Other graphics primitives…</vt:lpstr>
      <vt:lpstr>Importing and Drawing Images</vt:lpstr>
      <vt:lpstr>Using Images</vt:lpstr>
      <vt:lpstr>Creating a new image from scratch</vt:lpstr>
      <vt:lpstr>drawImage()</vt:lpstr>
      <vt:lpstr>Scaling</vt:lpstr>
      <vt:lpstr>Slicing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Web Architecture</dc:title>
  <dc:creator>Chhorn Chamnap</dc:creator>
  <cp:lastModifiedBy>Hornick, Dr. Mark</cp:lastModifiedBy>
  <cp:revision>388</cp:revision>
  <cp:lastPrinted>2013-05-05T21:25:31Z</cp:lastPrinted>
  <dcterms:created xsi:type="dcterms:W3CDTF">2009-08-22T15:16:20Z</dcterms:created>
  <dcterms:modified xsi:type="dcterms:W3CDTF">2017-12-20T14:20:47Z</dcterms:modified>
</cp:coreProperties>
</file>