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5"/>
  </p:notesMasterIdLst>
  <p:handoutMasterIdLst>
    <p:handoutMasterId r:id="rId26"/>
  </p:handoutMasterIdLst>
  <p:sldIdLst>
    <p:sldId id="693" r:id="rId2"/>
    <p:sldId id="353" r:id="rId3"/>
    <p:sldId id="687" r:id="rId4"/>
    <p:sldId id="635" r:id="rId5"/>
    <p:sldId id="662" r:id="rId6"/>
    <p:sldId id="664" r:id="rId7"/>
    <p:sldId id="688" r:id="rId8"/>
    <p:sldId id="636" r:id="rId9"/>
    <p:sldId id="689" r:id="rId10"/>
    <p:sldId id="690" r:id="rId11"/>
    <p:sldId id="663" r:id="rId12"/>
    <p:sldId id="677" r:id="rId13"/>
    <p:sldId id="665" r:id="rId14"/>
    <p:sldId id="667" r:id="rId15"/>
    <p:sldId id="668" r:id="rId16"/>
    <p:sldId id="692" r:id="rId17"/>
    <p:sldId id="676" r:id="rId18"/>
    <p:sldId id="669" r:id="rId19"/>
    <p:sldId id="673" r:id="rId20"/>
    <p:sldId id="672" r:id="rId21"/>
    <p:sldId id="671" r:id="rId22"/>
    <p:sldId id="670" r:id="rId23"/>
    <p:sldId id="674"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4660"/>
  </p:normalViewPr>
  <p:slideViewPr>
    <p:cSldViewPr>
      <p:cViewPr varScale="1">
        <p:scale>
          <a:sx n="84" d="100"/>
          <a:sy n="84" d="100"/>
        </p:scale>
        <p:origin x="1386" y="78"/>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2F63297-A6C8-48CC-8BBF-FDF40B093BF9}" type="datetimeFigureOut">
              <a:rPr lang="en-US" smtClean="0"/>
              <a:pPr/>
              <a:t>2/13/2019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F6A41313-9599-4195-A6D2-EB63AB3A93B0}" type="slidenum">
              <a:rPr lang="en-US" smtClean="0"/>
              <a:pPr/>
              <a:t>‹#›</a:t>
            </a:fld>
            <a:endParaRPr lang="en-US"/>
          </a:p>
        </p:txBody>
      </p:sp>
    </p:spTree>
    <p:extLst>
      <p:ext uri="{BB962C8B-B14F-4D97-AF65-F5344CB8AC3E}">
        <p14:creationId xmlns:p14="http://schemas.microsoft.com/office/powerpoint/2010/main" val="10442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pPr>
              <a:defRPr/>
            </a:pPr>
            <a:endParaRPr lang="en-US"/>
          </a:p>
        </p:txBody>
      </p:sp>
      <p:sp>
        <p:nvSpPr>
          <p:cNvPr id="2048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pPr>
              <a:defRPr/>
            </a:pPr>
            <a:endParaRPr lang="en-US"/>
          </a:p>
        </p:txBody>
      </p:sp>
      <p:sp>
        <p:nvSpPr>
          <p:cNvPr id="2048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CD1AE3DD-CE7C-4419-AAC9-E6E1D993FD2B}" type="slidenum">
              <a:rPr lang="en-US"/>
              <a:pPr>
                <a:defRPr/>
              </a:pPr>
              <a:t>‹#›</a:t>
            </a:fld>
            <a:endParaRPr lang="en-US"/>
          </a:p>
        </p:txBody>
      </p:sp>
    </p:spTree>
    <p:extLst>
      <p:ext uri="{BB962C8B-B14F-4D97-AF65-F5344CB8AC3E}">
        <p14:creationId xmlns:p14="http://schemas.microsoft.com/office/powerpoint/2010/main" val="2626672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06B8A31-6648-4D96-BC76-0EFC9507215D}" type="slidenum">
              <a:rPr lang="en-US" smtClean="0"/>
              <a:pPr>
                <a:defRPr/>
              </a:pPr>
              <a:t>‹#›</a:t>
            </a:fld>
            <a:endParaRPr lang="en-US"/>
          </a:p>
        </p:txBody>
      </p:sp>
    </p:spTree>
    <p:extLst>
      <p:ext uri="{BB962C8B-B14F-4D97-AF65-F5344CB8AC3E}">
        <p14:creationId xmlns:p14="http://schemas.microsoft.com/office/powerpoint/2010/main" val="176342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8A7C65-73B8-4611-BB72-E596D4A50CCF}" type="slidenum">
              <a:rPr lang="en-US" smtClean="0"/>
              <a:pPr>
                <a:defRPr/>
              </a:pPr>
              <a:t>‹#›</a:t>
            </a:fld>
            <a:endParaRPr lang="en-US"/>
          </a:p>
        </p:txBody>
      </p:sp>
    </p:spTree>
    <p:extLst>
      <p:ext uri="{BB962C8B-B14F-4D97-AF65-F5344CB8AC3E}">
        <p14:creationId xmlns:p14="http://schemas.microsoft.com/office/powerpoint/2010/main" val="353007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2" name="Slide Number Placeholder 11"/>
          <p:cNvSpPr>
            <a:spLocks noGrp="1"/>
          </p:cNvSpPr>
          <p:nvPr>
            <p:ph type="sldNum" sz="quarter" idx="12"/>
          </p:nvPr>
        </p:nvSpPr>
        <p:spPr/>
        <p:txBody>
          <a:bodyPr/>
          <a:lstStyle/>
          <a:p>
            <a:pPr>
              <a:defRPr/>
            </a:pPr>
            <a:fld id="{78F1625C-C86A-4445-81A3-4448BCB166D4}" type="slidenum">
              <a:rPr lang="en-US" smtClean="0"/>
              <a:pPr>
                <a:defRPr/>
              </a:pPr>
              <a:t>‹#›</a:t>
            </a:fld>
            <a:endParaRPr lang="en-US"/>
          </a:p>
        </p:txBody>
      </p:sp>
    </p:spTree>
    <p:extLst>
      <p:ext uri="{BB962C8B-B14F-4D97-AF65-F5344CB8AC3E}">
        <p14:creationId xmlns:p14="http://schemas.microsoft.com/office/powerpoint/2010/main" val="377546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9CD408-C075-4421-A804-24FA24D41B80}" type="slidenum">
              <a:rPr lang="en-US" smtClean="0"/>
              <a:pPr>
                <a:defRPr/>
              </a:pPr>
              <a:t>‹#›</a:t>
            </a:fld>
            <a:endParaRPr lang="en-US"/>
          </a:p>
        </p:txBody>
      </p:sp>
    </p:spTree>
    <p:extLst>
      <p:ext uri="{BB962C8B-B14F-4D97-AF65-F5344CB8AC3E}">
        <p14:creationId xmlns:p14="http://schemas.microsoft.com/office/powerpoint/2010/main" val="1740397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2EE69CC-03BF-4470-98FF-0652575E7D96}" type="slidenum">
              <a:rPr lang="en-US" smtClean="0"/>
              <a:pPr>
                <a:defRPr/>
              </a:pPr>
              <a:t>‹#›</a:t>
            </a:fld>
            <a:endParaRPr lang="en-US"/>
          </a:p>
        </p:txBody>
      </p:sp>
    </p:spTree>
    <p:extLst>
      <p:ext uri="{BB962C8B-B14F-4D97-AF65-F5344CB8AC3E}">
        <p14:creationId xmlns:p14="http://schemas.microsoft.com/office/powerpoint/2010/main" val="106072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BC1B8E6-579C-44CC-BC51-71410ABC71DB}" type="slidenum">
              <a:rPr lang="en-US" smtClean="0"/>
              <a:pPr>
                <a:defRPr/>
              </a:pPr>
              <a:t>‹#›</a:t>
            </a:fld>
            <a:endParaRPr lang="en-US"/>
          </a:p>
        </p:txBody>
      </p:sp>
    </p:spTree>
    <p:extLst>
      <p:ext uri="{BB962C8B-B14F-4D97-AF65-F5344CB8AC3E}">
        <p14:creationId xmlns:p14="http://schemas.microsoft.com/office/powerpoint/2010/main" val="105565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58D40A1-BA39-4973-8536-071A081F3CA7}" type="slidenum">
              <a:rPr lang="en-US" smtClean="0"/>
              <a:pPr>
                <a:defRPr/>
              </a:pPr>
              <a:t>‹#›</a:t>
            </a:fld>
            <a:endParaRPr lang="en-US"/>
          </a:p>
        </p:txBody>
      </p:sp>
    </p:spTree>
    <p:extLst>
      <p:ext uri="{BB962C8B-B14F-4D97-AF65-F5344CB8AC3E}">
        <p14:creationId xmlns:p14="http://schemas.microsoft.com/office/powerpoint/2010/main" val="326607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B04D44A-9513-474D-9562-25A54D931078}" type="slidenum">
              <a:rPr lang="en-US" smtClean="0"/>
              <a:pPr>
                <a:defRPr/>
              </a:pPr>
              <a:t>‹#›</a:t>
            </a:fld>
            <a:endParaRPr lang="en-US"/>
          </a:p>
        </p:txBody>
      </p:sp>
    </p:spTree>
    <p:extLst>
      <p:ext uri="{BB962C8B-B14F-4D97-AF65-F5344CB8AC3E}">
        <p14:creationId xmlns:p14="http://schemas.microsoft.com/office/powerpoint/2010/main" val="56039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EB2C364-168A-41A5-ADCD-50F32182E4C5}" type="slidenum">
              <a:rPr lang="en-US" smtClean="0"/>
              <a:pPr>
                <a:defRPr/>
              </a:pPr>
              <a:t>‹#›</a:t>
            </a:fld>
            <a:endParaRPr lang="en-US"/>
          </a:p>
        </p:txBody>
      </p:sp>
    </p:spTree>
    <p:extLst>
      <p:ext uri="{BB962C8B-B14F-4D97-AF65-F5344CB8AC3E}">
        <p14:creationId xmlns:p14="http://schemas.microsoft.com/office/powerpoint/2010/main" val="3743375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352644-2DD0-4A7F-84FD-B2DEF09A60F9}" type="slidenum">
              <a:rPr lang="en-US" smtClean="0"/>
              <a:pPr>
                <a:defRPr/>
              </a:pPr>
              <a:t>‹#›</a:t>
            </a:fld>
            <a:endParaRPr lang="en-US"/>
          </a:p>
        </p:txBody>
      </p:sp>
    </p:spTree>
    <p:extLst>
      <p:ext uri="{BB962C8B-B14F-4D97-AF65-F5344CB8AC3E}">
        <p14:creationId xmlns:p14="http://schemas.microsoft.com/office/powerpoint/2010/main" val="2348073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54D421-0C1F-4A6B-AD9E-5132E221AE9B}" type="slidenum">
              <a:rPr lang="en-US" smtClean="0"/>
              <a:pPr>
                <a:defRPr/>
              </a:pPr>
              <a:t>‹#›</a:t>
            </a:fld>
            <a:endParaRPr lang="en-US"/>
          </a:p>
        </p:txBody>
      </p:sp>
    </p:spTree>
    <p:extLst>
      <p:ext uri="{BB962C8B-B14F-4D97-AF65-F5344CB8AC3E}">
        <p14:creationId xmlns:p14="http://schemas.microsoft.com/office/powerpoint/2010/main" val="228475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8F1625C-C86A-4445-81A3-4448BCB166D4}" type="slidenum">
              <a:rPr lang="en-US" smtClean="0"/>
              <a:pPr>
                <a:defRPr/>
              </a:pPr>
              <a:t>‹#›</a:t>
            </a:fld>
            <a:endParaRPr lang="en-US"/>
          </a:p>
        </p:txBody>
      </p:sp>
    </p:spTree>
    <p:extLst>
      <p:ext uri="{BB962C8B-B14F-4D97-AF65-F5344CB8AC3E}">
        <p14:creationId xmlns:p14="http://schemas.microsoft.com/office/powerpoint/2010/main" val="3624771629"/>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3schools.com/html/tryit.asp?filename=tryhtml5_video_al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3.org/2010/05/video/mediaevent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html5rocks.com/en/tutorials/track/basic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veloper.mozilla.org/en-US/docs/HTML/Using_HTML5_audio_and_video"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3schools.com/html/tryit.asp?filename=tryhtml5_audio_al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Instructor Evaluation Time!</a:t>
            </a:r>
          </a:p>
        </p:txBody>
      </p:sp>
      <p:sp>
        <p:nvSpPr>
          <p:cNvPr id="3" name="Content Placeholder 2"/>
          <p:cNvSpPr>
            <a:spLocks noGrp="1"/>
          </p:cNvSpPr>
          <p:nvPr>
            <p:ph idx="1"/>
          </p:nvPr>
        </p:nvSpPr>
        <p:spPr/>
        <p:txBody>
          <a:bodyPr/>
          <a:lstStyle/>
          <a:p>
            <a:r>
              <a:rPr lang="en-US" dirty="0"/>
              <a:t>Do it!</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a:t>
            </a:fld>
            <a:endParaRPr lang="en-US"/>
          </a:p>
        </p:txBody>
      </p:sp>
    </p:spTree>
    <p:extLst>
      <p:ext uri="{BB962C8B-B14F-4D97-AF65-F5344CB8AC3E}">
        <p14:creationId xmlns:p14="http://schemas.microsoft.com/office/powerpoint/2010/main" val="2083074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Codec?</a:t>
            </a:r>
          </a:p>
        </p:txBody>
      </p:sp>
      <p:sp>
        <p:nvSpPr>
          <p:cNvPr id="3" name="Content Placeholder 2"/>
          <p:cNvSpPr>
            <a:spLocks noGrp="1"/>
          </p:cNvSpPr>
          <p:nvPr>
            <p:ph idx="1"/>
          </p:nvPr>
        </p:nvSpPr>
        <p:spPr/>
        <p:txBody>
          <a:bodyPr>
            <a:normAutofit fontScale="92500" lnSpcReduction="10000"/>
          </a:bodyPr>
          <a:lstStyle/>
          <a:p>
            <a:pPr>
              <a:buNone/>
            </a:pPr>
            <a:r>
              <a:rPr lang="en-US" dirty="0"/>
              <a:t>	</a:t>
            </a:r>
            <a:r>
              <a:rPr lang="en-US" dirty="0" err="1"/>
              <a:t>Codecs</a:t>
            </a:r>
            <a:r>
              <a:rPr lang="en-US" dirty="0"/>
              <a:t> (Coders/Decoders) are algorithms used to encode and decode a particular video/audio stream so that they can played back</a:t>
            </a:r>
          </a:p>
          <a:p>
            <a:r>
              <a:rPr lang="en-US" dirty="0"/>
              <a:t>Why </a:t>
            </a:r>
            <a:r>
              <a:rPr lang="en-US" dirty="0" err="1"/>
              <a:t>codecs</a:t>
            </a:r>
            <a:r>
              <a:rPr lang="en-US" dirty="0"/>
              <a:t> ?</a:t>
            </a:r>
          </a:p>
          <a:p>
            <a:pPr lvl="1"/>
            <a:r>
              <a:rPr lang="en-US" dirty="0">
                <a:solidFill>
                  <a:srgbClr val="0000FF"/>
                </a:solidFill>
              </a:rPr>
              <a:t>Raw media files too big to transmit over the internet </a:t>
            </a:r>
          </a:p>
          <a:p>
            <a:r>
              <a:rPr lang="en-US" dirty="0"/>
              <a:t>Example video </a:t>
            </a:r>
            <a:r>
              <a:rPr lang="en-US" dirty="0" err="1"/>
              <a:t>codecs</a:t>
            </a:r>
            <a:r>
              <a:rPr lang="en-US" dirty="0"/>
              <a:t> </a:t>
            </a:r>
          </a:p>
          <a:p>
            <a:pPr lvl="1"/>
            <a:r>
              <a:rPr lang="en-US" dirty="0">
                <a:solidFill>
                  <a:srgbClr val="0000FF"/>
                </a:solidFill>
              </a:rPr>
              <a:t>H.264, VP8, </a:t>
            </a:r>
            <a:r>
              <a:rPr lang="en-US" dirty="0" err="1">
                <a:solidFill>
                  <a:srgbClr val="0000FF"/>
                </a:solidFill>
              </a:rPr>
              <a:t>Ogg</a:t>
            </a:r>
            <a:r>
              <a:rPr lang="en-US" dirty="0">
                <a:solidFill>
                  <a:srgbClr val="0000FF"/>
                </a:solidFill>
              </a:rPr>
              <a:t> </a:t>
            </a:r>
            <a:r>
              <a:rPr lang="en-US" dirty="0" err="1">
                <a:solidFill>
                  <a:srgbClr val="0000FF"/>
                </a:solidFill>
              </a:rPr>
              <a:t>Theora</a:t>
            </a:r>
            <a:endParaRPr lang="en-US" dirty="0">
              <a:solidFill>
                <a:srgbClr val="0000FF"/>
              </a:solidFill>
            </a:endParaRPr>
          </a:p>
          <a:p>
            <a:r>
              <a:rPr lang="en-US" dirty="0"/>
              <a:t> Example audio </a:t>
            </a:r>
            <a:r>
              <a:rPr lang="en-US" dirty="0" err="1"/>
              <a:t>codecs</a:t>
            </a:r>
            <a:r>
              <a:rPr lang="en-US" dirty="0"/>
              <a:t> </a:t>
            </a:r>
          </a:p>
          <a:p>
            <a:pPr lvl="1"/>
            <a:r>
              <a:rPr lang="en-US" dirty="0">
                <a:solidFill>
                  <a:srgbClr val="0000FF"/>
                </a:solidFill>
              </a:rPr>
              <a:t>AAC, MPEC-3, </a:t>
            </a:r>
            <a:r>
              <a:rPr lang="en-US" dirty="0" err="1">
                <a:solidFill>
                  <a:srgbClr val="0000FF"/>
                </a:solidFill>
              </a:rPr>
              <a:t>Ogg</a:t>
            </a:r>
            <a:r>
              <a:rPr lang="en-US" dirty="0">
                <a:solidFill>
                  <a:srgbClr val="0000FF"/>
                </a:solidFill>
              </a:rPr>
              <a:t> </a:t>
            </a:r>
            <a:r>
              <a:rPr lang="en-US" dirty="0" err="1">
                <a:solidFill>
                  <a:srgbClr val="0000FF"/>
                </a:solidFill>
              </a:rPr>
              <a:t>Vorbis</a:t>
            </a:r>
            <a:endParaRPr lang="en-US" dirty="0">
              <a:solidFill>
                <a:srgbClr val="0000FF"/>
              </a:solidFill>
            </a:endParaRP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a:solidFill>
                  <a:srgbClr val="002060"/>
                </a:solidFill>
              </a:rPr>
              <a:t>Video Formats and Browser Support</a:t>
            </a:r>
            <a:br>
              <a:rPr lang="en-US" sz="4000" dirty="0">
                <a:solidFill>
                  <a:srgbClr val="002060"/>
                </a:solidFill>
              </a:rPr>
            </a:br>
            <a:r>
              <a:rPr lang="en-US" sz="3200" dirty="0">
                <a:solidFill>
                  <a:srgbClr val="FF0000"/>
                </a:solidFill>
              </a:rPr>
              <a:t>Until recently, there was not a single Codec supported by all browsers!</a:t>
            </a:r>
            <a:endParaRPr lang="en-US" sz="4000" dirty="0">
              <a:solidFill>
                <a:srgbClr val="FF0000"/>
              </a:solidFill>
            </a:endParaRP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11</a:t>
            </a:fld>
            <a:endParaRPr lang="en-US"/>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434" y="2133600"/>
            <a:ext cx="850073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514600" y="2590800"/>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14600" y="2971800"/>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14600" y="3657600"/>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15542" y="2924628"/>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08285" y="3291114"/>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22799" y="3995058"/>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691086" y="2924628"/>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05600" y="3276600"/>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4038600"/>
            <a:ext cx="457200"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456" y="2971800"/>
            <a:ext cx="1288143" cy="2286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24200" y="5867400"/>
            <a:ext cx="1954381" cy="369332"/>
          </a:xfrm>
          <a:prstGeom prst="rect">
            <a:avLst/>
          </a:prstGeom>
        </p:spPr>
        <p:txBody>
          <a:bodyPr wrap="none">
            <a:spAutoFit/>
          </a:bodyPr>
          <a:lstStyle/>
          <a:p>
            <a:r>
              <a:rPr lang="en-US" dirty="0"/>
              <a:t>See caniuse.com</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727" y="1782495"/>
            <a:ext cx="8568364" cy="3978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9286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&lt;video&gt; Demo</a:t>
            </a:r>
          </a:p>
        </p:txBody>
      </p:sp>
      <p:sp>
        <p:nvSpPr>
          <p:cNvPr id="3" name="Content Placeholder 2"/>
          <p:cNvSpPr>
            <a:spLocks noGrp="1"/>
          </p:cNvSpPr>
          <p:nvPr>
            <p:ph idx="1"/>
          </p:nvPr>
        </p:nvSpPr>
        <p:spPr/>
        <p:txBody>
          <a:bodyPr>
            <a:normAutofit/>
          </a:bodyPr>
          <a:lstStyle/>
          <a:p>
            <a:pPr marL="0" indent="0">
              <a:buNone/>
            </a:pPr>
            <a:r>
              <a:rPr lang="en-US" sz="2400" dirty="0">
                <a:hlinkClick r:id="rId2"/>
              </a:rPr>
              <a:t>http://www.w3schools.com/html/tryit.asp?filename=tryhtml5_video_all</a:t>
            </a:r>
            <a:endParaRPr lang="en-US" sz="2400" dirty="0"/>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12</a:t>
            </a:fld>
            <a:endParaRPr lang="en-US"/>
          </a:p>
        </p:txBody>
      </p:sp>
    </p:spTree>
    <p:extLst>
      <p:ext uri="{BB962C8B-B14F-4D97-AF65-F5344CB8AC3E}">
        <p14:creationId xmlns:p14="http://schemas.microsoft.com/office/powerpoint/2010/main" val="4254810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4">
                    <a:lumMod val="75000"/>
                  </a:schemeClr>
                </a:solidFill>
              </a:rPr>
              <a:t>HTML5 &lt;video&gt; - DOM Methods and Properties</a:t>
            </a:r>
          </a:p>
        </p:txBody>
      </p:sp>
      <p:sp>
        <p:nvSpPr>
          <p:cNvPr id="3" name="Content Placeholder 2"/>
          <p:cNvSpPr>
            <a:spLocks noGrp="1"/>
          </p:cNvSpPr>
          <p:nvPr>
            <p:ph idx="1"/>
          </p:nvPr>
        </p:nvSpPr>
        <p:spPr/>
        <p:txBody>
          <a:bodyPr>
            <a:normAutofit/>
          </a:bodyPr>
          <a:lstStyle/>
          <a:p>
            <a:r>
              <a:rPr lang="en-US" sz="2400" dirty="0"/>
              <a:t>HTML5 has DOM methods, properties, and events for the </a:t>
            </a:r>
            <a:r>
              <a:rPr lang="en-US" sz="2400" dirty="0">
                <a:solidFill>
                  <a:srgbClr val="002060"/>
                </a:solidFill>
              </a:rPr>
              <a:t>&lt;video&gt; </a:t>
            </a:r>
            <a:r>
              <a:rPr lang="en-US" sz="2400" dirty="0"/>
              <a:t>and </a:t>
            </a:r>
            <a:r>
              <a:rPr lang="en-US" sz="2400" dirty="0">
                <a:solidFill>
                  <a:srgbClr val="002060"/>
                </a:solidFill>
              </a:rPr>
              <a:t>&lt;audio&gt; </a:t>
            </a:r>
            <a:r>
              <a:rPr lang="en-US" sz="2400" dirty="0"/>
              <a:t>elements.</a:t>
            </a:r>
          </a:p>
          <a:p>
            <a:r>
              <a:rPr lang="en-US" sz="2400" dirty="0"/>
              <a:t>Allows you to manipulate </a:t>
            </a:r>
            <a:r>
              <a:rPr lang="en-US" sz="2400" dirty="0">
                <a:solidFill>
                  <a:srgbClr val="002060"/>
                </a:solidFill>
              </a:rPr>
              <a:t>&lt;video&gt; </a:t>
            </a:r>
            <a:r>
              <a:rPr lang="en-US" sz="2400" dirty="0"/>
              <a:t>and </a:t>
            </a:r>
            <a:r>
              <a:rPr lang="en-US" sz="2400" dirty="0">
                <a:solidFill>
                  <a:srgbClr val="002060"/>
                </a:solidFill>
              </a:rPr>
              <a:t>&lt;audio&gt; </a:t>
            </a:r>
            <a:r>
              <a:rPr lang="en-US" sz="2400" dirty="0"/>
              <a:t>elements using JavaScript.</a:t>
            </a:r>
          </a:p>
          <a:p>
            <a:pPr marL="0" indent="0">
              <a:buNone/>
            </a:pPr>
            <a:r>
              <a:rPr lang="en-US" sz="2400" dirty="0"/>
              <a:t>Demo:</a:t>
            </a:r>
          </a:p>
          <a:p>
            <a:r>
              <a:rPr lang="en-US" sz="2400" dirty="0">
                <a:hlinkClick r:id="rId2"/>
              </a:rPr>
              <a:t>http://www.w3.org/2010/05/video/mediaevents.html</a:t>
            </a:r>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13</a:t>
            </a:fld>
            <a:endParaRPr lang="en-US"/>
          </a:p>
        </p:txBody>
      </p:sp>
    </p:spTree>
    <p:extLst>
      <p:ext uri="{BB962C8B-B14F-4D97-AF65-F5344CB8AC3E}">
        <p14:creationId xmlns:p14="http://schemas.microsoft.com/office/powerpoint/2010/main" val="1349045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HTML5 &lt;track&gt; </a:t>
            </a:r>
            <a:r>
              <a:rPr lang="en-US" dirty="0" err="1">
                <a:solidFill>
                  <a:srgbClr val="002060"/>
                </a:solidFill>
              </a:rPr>
              <a:t>subelement</a:t>
            </a:r>
            <a:endParaRPr lang="en-US" dirty="0">
              <a:solidFill>
                <a:srgbClr val="002060"/>
              </a:solidFill>
            </a:endParaRPr>
          </a:p>
        </p:txBody>
      </p:sp>
      <p:sp>
        <p:nvSpPr>
          <p:cNvPr id="3" name="Content Placeholder 2"/>
          <p:cNvSpPr>
            <a:spLocks noGrp="1"/>
          </p:cNvSpPr>
          <p:nvPr>
            <p:ph idx="1"/>
          </p:nvPr>
        </p:nvSpPr>
        <p:spPr>
          <a:xfrm>
            <a:off x="457200" y="1295400"/>
            <a:ext cx="8229600" cy="5410200"/>
          </a:xfrm>
        </p:spPr>
        <p:txBody>
          <a:bodyPr>
            <a:normAutofit fontScale="62500" lnSpcReduction="20000"/>
          </a:bodyPr>
          <a:lstStyle/>
          <a:p>
            <a:r>
              <a:rPr lang="en-US" sz="3600" dirty="0"/>
              <a:t>Provides a standardized way to add subtitles, captions, screen reader descriptions and chapters to video and audio.</a:t>
            </a:r>
          </a:p>
          <a:p>
            <a:r>
              <a:rPr lang="en-US" sz="3600" dirty="0"/>
              <a:t>Tracks can be used for </a:t>
            </a:r>
            <a:r>
              <a:rPr lang="en-US" sz="3600" i="1" dirty="0">
                <a:solidFill>
                  <a:srgbClr val="002060"/>
                </a:solidFill>
              </a:rPr>
              <a:t>timed</a:t>
            </a:r>
            <a:r>
              <a:rPr lang="en-US" sz="3600" dirty="0">
                <a:solidFill>
                  <a:srgbClr val="002060"/>
                </a:solidFill>
              </a:rPr>
              <a:t> </a:t>
            </a:r>
            <a:r>
              <a:rPr lang="en-US" sz="3600" dirty="0"/>
              <a:t>metadata. </a:t>
            </a:r>
          </a:p>
          <a:p>
            <a:r>
              <a:rPr lang="en-US" sz="3600" dirty="0"/>
              <a:t>The source data for each track element is a </a:t>
            </a:r>
            <a:r>
              <a:rPr lang="en-US" sz="3600" i="1" dirty="0">
                <a:solidFill>
                  <a:srgbClr val="002060"/>
                </a:solidFill>
              </a:rPr>
              <a:t>text file </a:t>
            </a:r>
            <a:r>
              <a:rPr lang="en-US" sz="3600" dirty="0"/>
              <a:t>made up of a list of timed </a:t>
            </a:r>
            <a:r>
              <a:rPr lang="en-US" sz="3600" i="1" dirty="0">
                <a:solidFill>
                  <a:srgbClr val="002060"/>
                </a:solidFill>
              </a:rPr>
              <a:t>cues</a:t>
            </a:r>
            <a:r>
              <a:rPr lang="en-US" sz="3600" dirty="0"/>
              <a:t>.</a:t>
            </a:r>
          </a:p>
          <a:p>
            <a:r>
              <a:rPr lang="en-US" sz="3600" dirty="0"/>
              <a:t>Cues can include data in formats such as HTML, JSON, or CSV. </a:t>
            </a:r>
          </a:p>
          <a:p>
            <a:r>
              <a:rPr lang="en-US" sz="3600" dirty="0"/>
              <a:t>http://www.html5rocks.com/en/tutorials/track/basics/treeOfLife/video/developerStories-en.webm</a:t>
            </a:r>
          </a:p>
          <a:p>
            <a:endParaRPr lang="en-US" dirty="0"/>
          </a:p>
          <a:p>
            <a:pPr marL="0" indent="0">
              <a:buNone/>
            </a:pPr>
            <a:r>
              <a:rPr lang="en-US" dirty="0"/>
              <a:t>&lt;video  id="video" poster="movietime.jpg" width="640" height="480" controls &gt;</a:t>
            </a:r>
          </a:p>
          <a:p>
            <a:pPr marL="0" indent="0">
              <a:buNone/>
            </a:pPr>
            <a:r>
              <a:rPr lang="en-US" dirty="0"/>
              <a:t>	&lt;source </a:t>
            </a:r>
            <a:r>
              <a:rPr lang="en-US" dirty="0" err="1"/>
              <a:t>src</a:t>
            </a:r>
            <a:r>
              <a:rPr lang="en-US" dirty="0"/>
              <a:t>="sintel.ogv"&gt; </a:t>
            </a:r>
          </a:p>
          <a:p>
            <a:pPr marL="0" indent="0">
              <a:buNone/>
            </a:pPr>
            <a:r>
              <a:rPr lang="en-US" dirty="0"/>
              <a:t>	</a:t>
            </a:r>
            <a:r>
              <a:rPr lang="en-US" dirty="0">
                <a:solidFill>
                  <a:srgbClr val="0000FF"/>
                </a:solidFill>
              </a:rPr>
              <a:t>&lt;track kind="captions" </a:t>
            </a:r>
            <a:r>
              <a:rPr lang="en-US" dirty="0" err="1">
                <a:solidFill>
                  <a:srgbClr val="0000FF"/>
                </a:solidFill>
              </a:rPr>
              <a:t>src</a:t>
            </a:r>
            <a:r>
              <a:rPr lang="en-US" dirty="0">
                <a:solidFill>
                  <a:srgbClr val="0000FF"/>
                </a:solidFill>
              </a:rPr>
              <a:t>="sintel-en.vtt" </a:t>
            </a:r>
            <a:r>
              <a:rPr lang="en-US" dirty="0" err="1">
                <a:solidFill>
                  <a:srgbClr val="0000FF"/>
                </a:solidFill>
              </a:rPr>
              <a:t>srclang</a:t>
            </a:r>
            <a:r>
              <a:rPr lang="en-US" dirty="0">
                <a:solidFill>
                  <a:srgbClr val="0000FF"/>
                </a:solidFill>
              </a:rPr>
              <a:t>="en"</a:t>
            </a:r>
          </a:p>
          <a:p>
            <a:pPr marL="0" indent="0">
              <a:buNone/>
            </a:pPr>
            <a:r>
              <a:rPr lang="en-US" dirty="0">
                <a:solidFill>
                  <a:srgbClr val="0000FF"/>
                </a:solidFill>
              </a:rPr>
              <a:t>           		label="English captions" default /&gt;  --&gt;</a:t>
            </a:r>
          </a:p>
          <a:p>
            <a:pPr marL="0" indent="0">
              <a:buNone/>
            </a:pPr>
            <a:r>
              <a:rPr lang="en-US" dirty="0"/>
              <a:t>&lt;/video&gt;</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14</a:t>
            </a:fld>
            <a:endParaRPr lang="en-US"/>
          </a:p>
        </p:txBody>
      </p:sp>
    </p:spTree>
    <p:extLst>
      <p:ext uri="{BB962C8B-B14F-4D97-AF65-F5344CB8AC3E}">
        <p14:creationId xmlns:p14="http://schemas.microsoft.com/office/powerpoint/2010/main" val="3519997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Track </a:t>
            </a:r>
            <a:r>
              <a:rPr lang="en-US" b="1" dirty="0">
                <a:solidFill>
                  <a:srgbClr val="002060"/>
                </a:solidFill>
              </a:rPr>
              <a:t>kind</a:t>
            </a:r>
            <a:r>
              <a:rPr lang="en-US" dirty="0">
                <a:solidFill>
                  <a:srgbClr val="002060"/>
                </a:solidFill>
              </a:rPr>
              <a:t> and </a:t>
            </a:r>
            <a:r>
              <a:rPr lang="en-US" b="1" dirty="0" err="1">
                <a:solidFill>
                  <a:srgbClr val="002060"/>
                </a:solidFill>
              </a:rPr>
              <a:t>src</a:t>
            </a:r>
            <a:r>
              <a:rPr lang="en-US" dirty="0">
                <a:solidFill>
                  <a:srgbClr val="002060"/>
                </a:solidFill>
              </a:rPr>
              <a:t> attributes</a:t>
            </a:r>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r>
              <a:rPr lang="en-US" dirty="0"/>
              <a:t>Attribute for </a:t>
            </a:r>
            <a:r>
              <a:rPr lang="en-US" b="1" dirty="0"/>
              <a:t>kind</a:t>
            </a:r>
            <a:r>
              <a:rPr lang="en-US" dirty="0"/>
              <a:t> can be subtitles, captions, descriptions, chapters or metadata. </a:t>
            </a:r>
          </a:p>
          <a:p>
            <a:r>
              <a:rPr lang="en-US" dirty="0"/>
              <a:t>The </a:t>
            </a:r>
            <a:r>
              <a:rPr lang="en-US" b="1" dirty="0" err="1"/>
              <a:t>src</a:t>
            </a:r>
            <a:r>
              <a:rPr lang="en-US" dirty="0"/>
              <a:t> attribute points to a text file that holds data for timed track cues. </a:t>
            </a:r>
          </a:p>
          <a:p>
            <a:r>
              <a:rPr lang="en-US" dirty="0"/>
              <a:t>Chrome supports </a:t>
            </a:r>
            <a:r>
              <a:rPr lang="en-US" dirty="0" err="1"/>
              <a:t>WebVTT</a:t>
            </a:r>
            <a:r>
              <a:rPr lang="en-US" dirty="0"/>
              <a:t>, which looks like this:</a:t>
            </a:r>
          </a:p>
          <a:p>
            <a:pPr marL="0" indent="0">
              <a:buNone/>
            </a:pPr>
            <a:endParaRPr lang="en-US" dirty="0"/>
          </a:p>
          <a:p>
            <a:pPr marL="0" indent="0">
              <a:buNone/>
            </a:pPr>
            <a:r>
              <a:rPr lang="en-US" dirty="0">
                <a:solidFill>
                  <a:srgbClr val="FF0000"/>
                </a:solidFill>
              </a:rPr>
              <a:t>WEBVTT</a:t>
            </a:r>
          </a:p>
          <a:p>
            <a:pPr marL="0" indent="0">
              <a:buNone/>
            </a:pPr>
            <a:endParaRPr lang="en-US" dirty="0">
              <a:solidFill>
                <a:srgbClr val="FF0000"/>
              </a:solidFill>
            </a:endParaRPr>
          </a:p>
          <a:p>
            <a:pPr marL="0" indent="0">
              <a:buNone/>
            </a:pPr>
            <a:r>
              <a:rPr lang="en-US" dirty="0">
                <a:solidFill>
                  <a:srgbClr val="FF0000"/>
                </a:solidFill>
              </a:rPr>
              <a:t>introduction</a:t>
            </a:r>
          </a:p>
          <a:p>
            <a:pPr marL="0" indent="0">
              <a:buNone/>
            </a:pPr>
            <a:r>
              <a:rPr lang="en-US" dirty="0">
                <a:solidFill>
                  <a:srgbClr val="FF0000"/>
                </a:solidFill>
              </a:rPr>
              <a:t>00:02.000 --&gt; 00:05.000</a:t>
            </a:r>
          </a:p>
          <a:p>
            <a:pPr marL="0" indent="0">
              <a:buNone/>
            </a:pPr>
            <a:r>
              <a:rPr lang="en-US" dirty="0">
                <a:solidFill>
                  <a:srgbClr val="FF0000"/>
                </a:solidFill>
              </a:rPr>
              <a:t>Is this </a:t>
            </a:r>
            <a:r>
              <a:rPr lang="en-US" dirty="0" err="1">
                <a:solidFill>
                  <a:srgbClr val="FF0000"/>
                </a:solidFill>
              </a:rPr>
              <a:t>LOTR:The</a:t>
            </a:r>
            <a:r>
              <a:rPr lang="en-US" dirty="0">
                <a:solidFill>
                  <a:srgbClr val="FF0000"/>
                </a:solidFill>
              </a:rPr>
              <a:t> Two Towers?</a:t>
            </a:r>
          </a:p>
          <a:p>
            <a:pPr marL="0" indent="0">
              <a:buNone/>
            </a:pPr>
            <a:endParaRPr lang="en-US" dirty="0">
              <a:solidFill>
                <a:srgbClr val="FF0000"/>
              </a:solidFill>
            </a:endParaRPr>
          </a:p>
          <a:p>
            <a:pPr marL="0" indent="0">
              <a:buNone/>
            </a:pPr>
            <a:r>
              <a:rPr lang="en-US" dirty="0">
                <a:solidFill>
                  <a:srgbClr val="FF0000"/>
                </a:solidFill>
              </a:rPr>
              <a:t>Lead character</a:t>
            </a:r>
          </a:p>
          <a:p>
            <a:pPr marL="0" indent="0">
              <a:buNone/>
            </a:pPr>
            <a:r>
              <a:rPr lang="en-US" dirty="0">
                <a:solidFill>
                  <a:srgbClr val="FF0000"/>
                </a:solidFill>
              </a:rPr>
              <a:t>00:06.000 --&gt; 00:08.000</a:t>
            </a:r>
          </a:p>
          <a:p>
            <a:pPr marL="0" indent="0">
              <a:buNone/>
            </a:pPr>
            <a:r>
              <a:rPr lang="en-US" dirty="0">
                <a:solidFill>
                  <a:srgbClr val="FF0000"/>
                </a:solidFill>
              </a:rPr>
              <a:t>That's not Frodo!</a:t>
            </a:r>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15</a:t>
            </a:fld>
            <a:endParaRPr lang="en-US"/>
          </a:p>
        </p:txBody>
      </p:sp>
      <p:sp>
        <p:nvSpPr>
          <p:cNvPr id="5" name="Rectangle 4"/>
          <p:cNvSpPr/>
          <p:nvPr/>
        </p:nvSpPr>
        <p:spPr>
          <a:xfrm>
            <a:off x="4800600" y="3430071"/>
            <a:ext cx="3877985" cy="369332"/>
          </a:xfrm>
          <a:prstGeom prst="rect">
            <a:avLst/>
          </a:prstGeom>
        </p:spPr>
        <p:txBody>
          <a:bodyPr wrap="none">
            <a:spAutoFit/>
          </a:bodyPr>
          <a:lstStyle/>
          <a:p>
            <a:r>
              <a:rPr lang="en-US" dirty="0" err="1">
                <a:solidFill>
                  <a:srgbClr val="0070C0"/>
                </a:solidFill>
              </a:rPr>
              <a:t>hours:minutes:seconds:milliseconds</a:t>
            </a:r>
            <a:endParaRPr lang="en-US" dirty="0">
              <a:solidFill>
                <a:srgbClr val="0070C0"/>
              </a:solidFill>
            </a:endParaRPr>
          </a:p>
        </p:txBody>
      </p:sp>
      <p:sp>
        <p:nvSpPr>
          <p:cNvPr id="6" name="TextBox 5"/>
          <p:cNvSpPr txBox="1"/>
          <p:nvPr/>
        </p:nvSpPr>
        <p:spPr>
          <a:xfrm>
            <a:off x="3048000" y="3090385"/>
            <a:ext cx="3159839" cy="369332"/>
          </a:xfrm>
          <a:prstGeom prst="rect">
            <a:avLst/>
          </a:prstGeom>
          <a:noFill/>
        </p:spPr>
        <p:txBody>
          <a:bodyPr wrap="none" rtlCol="0">
            <a:spAutoFit/>
          </a:bodyPr>
          <a:lstStyle/>
          <a:p>
            <a:r>
              <a:rPr lang="en-US" dirty="0">
                <a:solidFill>
                  <a:srgbClr val="00B050"/>
                </a:solidFill>
              </a:rPr>
              <a:t>Cue – text can include HTML</a:t>
            </a:r>
          </a:p>
        </p:txBody>
      </p:sp>
      <p:cxnSp>
        <p:nvCxnSpPr>
          <p:cNvPr id="8" name="Straight Arrow Connector 7"/>
          <p:cNvCxnSpPr>
            <a:stCxn id="6" idx="1"/>
          </p:cNvCxnSpPr>
          <p:nvPr/>
        </p:nvCxnSpPr>
        <p:spPr>
          <a:xfrm flipH="1">
            <a:off x="2362200" y="3275051"/>
            <a:ext cx="685800" cy="76354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209800" y="3427451"/>
            <a:ext cx="990600" cy="228754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351929" y="3614737"/>
            <a:ext cx="1448671" cy="576263"/>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044422" y="228600"/>
            <a:ext cx="6629400" cy="369332"/>
          </a:xfrm>
          <a:prstGeom prst="rect">
            <a:avLst/>
          </a:prstGeom>
        </p:spPr>
        <p:txBody>
          <a:bodyPr wrap="square">
            <a:spAutoFit/>
          </a:bodyPr>
          <a:lstStyle/>
          <a:p>
            <a:r>
              <a:rPr lang="en-US" dirty="0">
                <a:hlinkClick r:id="rId2"/>
              </a:rPr>
              <a:t>http://www.html5rocks.com/en/tutorials/track/basics/</a:t>
            </a:r>
            <a:endParaRPr lang="en-US" dirty="0"/>
          </a:p>
        </p:txBody>
      </p:sp>
    </p:spTree>
    <p:extLst>
      <p:ext uri="{BB962C8B-B14F-4D97-AF65-F5344CB8AC3E}">
        <p14:creationId xmlns:p14="http://schemas.microsoft.com/office/powerpoint/2010/main" val="1347606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types of tracks</a:t>
            </a:r>
          </a:p>
        </p:txBody>
      </p:sp>
      <p:sp>
        <p:nvSpPr>
          <p:cNvPr id="3" name="Content Placeholder 2"/>
          <p:cNvSpPr>
            <a:spLocks noGrp="1"/>
          </p:cNvSpPr>
          <p:nvPr>
            <p:ph idx="1"/>
          </p:nvPr>
        </p:nvSpPr>
        <p:spPr/>
        <p:txBody>
          <a:bodyPr>
            <a:normAutofit fontScale="85000" lnSpcReduction="10000"/>
          </a:bodyPr>
          <a:lstStyle/>
          <a:p>
            <a:r>
              <a:rPr lang="en-US" b="1" dirty="0"/>
              <a:t>Subtitles</a:t>
            </a:r>
            <a:r>
              <a:rPr lang="en-US" dirty="0"/>
              <a:t> - Translations of the dialogue in the video</a:t>
            </a:r>
          </a:p>
          <a:p>
            <a:r>
              <a:rPr lang="en-US" b="1" dirty="0"/>
              <a:t>Captions</a:t>
            </a:r>
            <a:r>
              <a:rPr lang="en-US" dirty="0"/>
              <a:t> - Transcription of the dialogue, sound effects, musical cues, and other audio information </a:t>
            </a:r>
          </a:p>
          <a:p>
            <a:r>
              <a:rPr lang="en-US" b="1" dirty="0"/>
              <a:t>Chapters</a:t>
            </a:r>
            <a:r>
              <a:rPr lang="en-US" dirty="0"/>
              <a:t> - Used to create navigation within the video, Typically they're in the form of a list of chapters that the viewer can click on to go to a specific chapter.</a:t>
            </a:r>
          </a:p>
          <a:p>
            <a:r>
              <a:rPr lang="en-US" b="1" dirty="0"/>
              <a:t>Descriptions</a:t>
            </a:r>
            <a:r>
              <a:rPr lang="en-US" dirty="0"/>
              <a:t> - Text descriptions of what's happening in the video</a:t>
            </a:r>
          </a:p>
          <a:p>
            <a:r>
              <a:rPr lang="en-US" b="1" dirty="0"/>
              <a:t>Metadata</a:t>
            </a:r>
            <a:r>
              <a:rPr lang="en-US" dirty="0"/>
              <a:t> - Tracks that have data meant for </a:t>
            </a:r>
            <a:r>
              <a:rPr lang="en-US" dirty="0" err="1"/>
              <a:t>javascript</a:t>
            </a:r>
            <a:r>
              <a:rPr lang="en-US" dirty="0"/>
              <a:t> to parse and do something with. These aren't shown to the user</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Cues support HTML:</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17</a:t>
            </a:fld>
            <a:endParaRPr lang="en-US"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00200"/>
            <a:ext cx="8545492"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a:extLst>
              <a:ext uri="{FF2B5EF4-FFF2-40B4-BE49-F238E27FC236}">
                <a16:creationId xmlns:a16="http://schemas.microsoft.com/office/drawing/2014/main" id="{DA9D1460-6795-45E9-B305-BDA415EF7309}"/>
              </a:ext>
            </a:extLst>
          </p:cNvPr>
          <p:cNvSpPr/>
          <p:nvPr/>
        </p:nvSpPr>
        <p:spPr>
          <a:xfrm>
            <a:off x="1600200" y="4436843"/>
            <a:ext cx="6629400" cy="369332"/>
          </a:xfrm>
          <a:prstGeom prst="rect">
            <a:avLst/>
          </a:prstGeom>
        </p:spPr>
        <p:txBody>
          <a:bodyPr wrap="square">
            <a:spAutoFit/>
          </a:bodyPr>
          <a:lstStyle/>
          <a:p>
            <a:r>
              <a:rPr lang="en-US" dirty="0"/>
              <a:t>See https://www.html5rocks.com/en/tutorials/track/basics/</a:t>
            </a:r>
          </a:p>
        </p:txBody>
      </p:sp>
    </p:spTree>
    <p:extLst>
      <p:ext uri="{BB962C8B-B14F-4D97-AF65-F5344CB8AC3E}">
        <p14:creationId xmlns:p14="http://schemas.microsoft.com/office/powerpoint/2010/main" val="1495687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HTML5 Audio</a:t>
            </a:r>
          </a:p>
        </p:txBody>
      </p:sp>
      <p:sp>
        <p:nvSpPr>
          <p:cNvPr id="3" name="Content Placeholder 2"/>
          <p:cNvSpPr>
            <a:spLocks noGrp="1"/>
          </p:cNvSpPr>
          <p:nvPr>
            <p:ph idx="1"/>
          </p:nvPr>
        </p:nvSpPr>
        <p:spPr>
          <a:xfrm>
            <a:off x="228600" y="1600200"/>
            <a:ext cx="8763000" cy="4525963"/>
          </a:xfrm>
        </p:spPr>
        <p:txBody>
          <a:bodyPr>
            <a:normAutofit fontScale="62500" lnSpcReduction="20000"/>
          </a:bodyPr>
          <a:lstStyle/>
          <a:p>
            <a:pPr marL="0" indent="0">
              <a:buNone/>
            </a:pPr>
            <a:r>
              <a:rPr lang="en-US" dirty="0"/>
              <a:t>&lt;!DOCTYPE html&gt;</a:t>
            </a:r>
          </a:p>
          <a:p>
            <a:pPr marL="0" indent="0">
              <a:buNone/>
            </a:pPr>
            <a:r>
              <a:rPr lang="en-US" dirty="0"/>
              <a:t>&lt;html&gt;</a:t>
            </a:r>
          </a:p>
          <a:p>
            <a:pPr marL="0" indent="0">
              <a:buNone/>
            </a:pPr>
            <a:r>
              <a:rPr lang="en-US" dirty="0"/>
              <a:t>&lt;body&gt;</a:t>
            </a:r>
          </a:p>
          <a:p>
            <a:pPr marL="0" indent="0">
              <a:buNone/>
            </a:pPr>
            <a:endParaRPr lang="en-US" dirty="0"/>
          </a:p>
          <a:p>
            <a:pPr marL="0" indent="0">
              <a:buNone/>
            </a:pPr>
            <a:r>
              <a:rPr lang="en-US" dirty="0">
                <a:solidFill>
                  <a:srgbClr val="FF0000"/>
                </a:solidFill>
              </a:rPr>
              <a:t>&lt;audio controls loop </a:t>
            </a:r>
            <a:r>
              <a:rPr lang="en-US" dirty="0" err="1">
                <a:solidFill>
                  <a:srgbClr val="FF0000"/>
                </a:solidFill>
              </a:rPr>
              <a:t>autoplay</a:t>
            </a:r>
            <a:r>
              <a:rPr lang="en-US" dirty="0">
                <a:solidFill>
                  <a:srgbClr val="FF0000"/>
                </a:solidFill>
              </a:rPr>
              <a:t>&gt;</a:t>
            </a:r>
          </a:p>
          <a:p>
            <a:pPr marL="0" indent="0">
              <a:buNone/>
            </a:pPr>
            <a:r>
              <a:rPr lang="en-US" dirty="0">
                <a:solidFill>
                  <a:srgbClr val="FF0000"/>
                </a:solidFill>
              </a:rPr>
              <a:t>  </a:t>
            </a:r>
            <a:r>
              <a:rPr lang="en-US" dirty="0">
                <a:solidFill>
                  <a:srgbClr val="7030A0"/>
                </a:solidFill>
              </a:rPr>
              <a:t>&lt;source </a:t>
            </a:r>
            <a:r>
              <a:rPr lang="en-US" dirty="0" err="1">
                <a:solidFill>
                  <a:srgbClr val="7030A0"/>
                </a:solidFill>
              </a:rPr>
              <a:t>src</a:t>
            </a:r>
            <a:r>
              <a:rPr lang="en-US" dirty="0">
                <a:solidFill>
                  <a:srgbClr val="7030A0"/>
                </a:solidFill>
              </a:rPr>
              <a:t>="http://www.w3schools.com/html/horse.ogg" type="audio/</a:t>
            </a:r>
            <a:r>
              <a:rPr lang="en-US" dirty="0" err="1">
                <a:solidFill>
                  <a:srgbClr val="7030A0"/>
                </a:solidFill>
              </a:rPr>
              <a:t>ogg</a:t>
            </a:r>
            <a:r>
              <a:rPr lang="en-US" dirty="0">
                <a:solidFill>
                  <a:srgbClr val="7030A0"/>
                </a:solidFill>
              </a:rPr>
              <a:t>"&gt;</a:t>
            </a:r>
          </a:p>
          <a:p>
            <a:pPr marL="0" indent="0">
              <a:buNone/>
            </a:pPr>
            <a:r>
              <a:rPr lang="en-US" dirty="0">
                <a:solidFill>
                  <a:srgbClr val="7030A0"/>
                </a:solidFill>
              </a:rPr>
              <a:t>  &lt;source </a:t>
            </a:r>
            <a:r>
              <a:rPr lang="en-US" dirty="0" err="1">
                <a:solidFill>
                  <a:srgbClr val="7030A0"/>
                </a:solidFill>
              </a:rPr>
              <a:t>src</a:t>
            </a:r>
            <a:r>
              <a:rPr lang="en-US" dirty="0">
                <a:solidFill>
                  <a:srgbClr val="7030A0"/>
                </a:solidFill>
              </a:rPr>
              <a:t>="http://www.w3schools.com/html/horse.mp3" type="audio/mpeg"&gt;</a:t>
            </a:r>
          </a:p>
          <a:p>
            <a:pPr marL="0" indent="0">
              <a:buNone/>
            </a:pPr>
            <a:r>
              <a:rPr lang="en-US" dirty="0">
                <a:solidFill>
                  <a:srgbClr val="00B050"/>
                </a:solidFill>
              </a:rPr>
              <a:t>Your browser does not support the audio element.</a:t>
            </a:r>
          </a:p>
          <a:p>
            <a:pPr marL="0" indent="0">
              <a:buNone/>
            </a:pPr>
            <a:r>
              <a:rPr lang="en-US" dirty="0">
                <a:solidFill>
                  <a:srgbClr val="FF0000"/>
                </a:solidFill>
              </a:rPr>
              <a:t>&lt;/audio&gt;</a:t>
            </a:r>
          </a:p>
          <a:p>
            <a:pPr marL="0" indent="0">
              <a:buNone/>
            </a:pPr>
            <a:endParaRPr lang="en-US" dirty="0"/>
          </a:p>
          <a:p>
            <a:pPr marL="0" indent="0">
              <a:buNone/>
            </a:pPr>
            <a:r>
              <a:rPr lang="en-US" dirty="0"/>
              <a:t>&lt;/body&gt;</a:t>
            </a:r>
          </a:p>
          <a:p>
            <a:pPr marL="0" indent="0">
              <a:buNone/>
            </a:pPr>
            <a:r>
              <a:rPr lang="en-US" dirty="0"/>
              <a:t>&lt;/html&gt;</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18</a:t>
            </a:fld>
            <a:endParaRPr lang="en-US"/>
          </a:p>
        </p:txBody>
      </p:sp>
    </p:spTree>
    <p:extLst>
      <p:ext uri="{BB962C8B-B14F-4D97-AF65-F5344CB8AC3E}">
        <p14:creationId xmlns:p14="http://schemas.microsoft.com/office/powerpoint/2010/main" val="2177730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HTML5 Audio Tags</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19</a:t>
            </a:fld>
            <a:endParaRPr lang="en-US"/>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799" y="1600200"/>
            <a:ext cx="881062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324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E422ED6-05CF-4E2E-9EDF-0E955A66950E}" type="slidenum">
              <a:rPr lang="en-US" altLang="en-US"/>
              <a:pPr>
                <a:defRPr/>
              </a:pPr>
              <a:t>2</a:t>
            </a:fld>
            <a:endParaRPr lang="en-US" altLang="en-US"/>
          </a:p>
        </p:txBody>
      </p:sp>
      <p:sp>
        <p:nvSpPr>
          <p:cNvPr id="2052" name="Rectangle 2"/>
          <p:cNvSpPr>
            <a:spLocks noGrp="1" noChangeArrowheads="1"/>
          </p:cNvSpPr>
          <p:nvPr>
            <p:ph type="ctrTitle"/>
          </p:nvPr>
        </p:nvSpPr>
        <p:spPr>
          <a:xfrm>
            <a:off x="609600" y="685800"/>
            <a:ext cx="7772400" cy="1141413"/>
          </a:xfrm>
        </p:spPr>
        <p:txBody>
          <a:bodyPr>
            <a:normAutofit/>
          </a:bodyPr>
          <a:lstStyle/>
          <a:p>
            <a:r>
              <a:rPr lang="en-US" b="1" dirty="0">
                <a:solidFill>
                  <a:srgbClr val="002060"/>
                </a:solidFill>
              </a:rPr>
              <a:t>HTML5 Audio and Video</a:t>
            </a:r>
          </a:p>
        </p:txBody>
      </p:sp>
      <p:sp>
        <p:nvSpPr>
          <p:cNvPr id="2053" name="Rectangle 3"/>
          <p:cNvSpPr>
            <a:spLocks noGrp="1" noChangeArrowheads="1"/>
          </p:cNvSpPr>
          <p:nvPr>
            <p:ph type="subTitle" idx="1"/>
          </p:nvPr>
        </p:nvSpPr>
        <p:spPr>
          <a:xfrm>
            <a:off x="152400" y="3505200"/>
            <a:ext cx="8839200" cy="2819400"/>
          </a:xfrm>
        </p:spPr>
        <p:txBody>
          <a:bodyPr>
            <a:normAutofit/>
          </a:bodyPr>
          <a:lstStyle/>
          <a:p>
            <a:pPr eaLnBrk="1" hangingPunct="1"/>
            <a:endParaRPr lang="en-US" dirty="0"/>
          </a:p>
          <a:p>
            <a:pPr algn="l"/>
            <a:r>
              <a:rPr lang="en-US" sz="2000" dirty="0">
                <a:solidFill>
                  <a:schemeClr val="tx1"/>
                </a:solidFill>
              </a:rPr>
              <a:t>Credits: </a:t>
            </a:r>
          </a:p>
          <a:p>
            <a:pPr algn="l"/>
            <a:r>
              <a:rPr lang="en-US" sz="2000" dirty="0">
                <a:solidFill>
                  <a:schemeClr val="tx1"/>
                </a:solidFill>
              </a:rPr>
              <a:t>Dr. Jay Urbain</a:t>
            </a:r>
          </a:p>
          <a:p>
            <a:pPr algn="l"/>
            <a:r>
              <a:rPr lang="en-US" sz="2000" dirty="0">
                <a:hlinkClick r:id="rId2"/>
              </a:rPr>
              <a:t>https://developer.mozilla.org/en-US/docs/HTML/Using_HTML5_audio_and_video</a:t>
            </a:r>
            <a:endParaRPr lang="en-US" sz="20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125" y="1733550"/>
            <a:ext cx="409575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9298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MIME Types for Audio Formats</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20</a:t>
            </a:fld>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999" y="1543050"/>
            <a:ext cx="8436841"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2461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rPr>
              <a:t>Audio Formats and Browser Support</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21</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447800"/>
            <a:ext cx="863990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57200" y="2209800"/>
            <a:ext cx="7924800" cy="3048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14600" y="2590800"/>
            <a:ext cx="457200" cy="304800"/>
          </a:xfrm>
          <a:prstGeom prst="rect">
            <a:avLst/>
          </a:prstGeom>
          <a:solidFill>
            <a:srgbClr val="FF0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0"/>
            <a:ext cx="8639908" cy="4827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8011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&lt;audio&gt; attributes</a:t>
            </a:r>
          </a:p>
        </p:txBody>
      </p:sp>
      <p:sp>
        <p:nvSpPr>
          <p:cNvPr id="3" name="Content Placeholder 2"/>
          <p:cNvSpPr>
            <a:spLocks noGrp="1"/>
          </p:cNvSpPr>
          <p:nvPr>
            <p:ph idx="1"/>
          </p:nvPr>
        </p:nvSpPr>
        <p:spPr/>
        <p:txBody>
          <a:bodyPr>
            <a:normAutofit/>
          </a:bodyPr>
          <a:lstStyle/>
          <a:p>
            <a:r>
              <a:rPr lang="en-US" sz="2400" dirty="0"/>
              <a:t>The </a:t>
            </a:r>
            <a:r>
              <a:rPr lang="en-US" sz="2400" b="1" dirty="0">
                <a:solidFill>
                  <a:srgbClr val="002060"/>
                </a:solidFill>
              </a:rPr>
              <a:t>control</a:t>
            </a:r>
            <a:r>
              <a:rPr lang="en-US" sz="2400" dirty="0"/>
              <a:t> attribute adds audio controls, like play, pause, and volume.</a:t>
            </a:r>
          </a:p>
          <a:p>
            <a:r>
              <a:rPr lang="en-US" sz="2400" dirty="0"/>
              <a:t>Insert text content between the </a:t>
            </a:r>
            <a:r>
              <a:rPr lang="en-US" sz="2400" dirty="0">
                <a:solidFill>
                  <a:srgbClr val="002060"/>
                </a:solidFill>
              </a:rPr>
              <a:t>&lt;audio&gt; </a:t>
            </a:r>
            <a:r>
              <a:rPr lang="en-US" sz="2400" dirty="0"/>
              <a:t>tags for browsers that do not support the </a:t>
            </a:r>
            <a:r>
              <a:rPr lang="en-US" sz="2400" dirty="0">
                <a:solidFill>
                  <a:srgbClr val="002060"/>
                </a:solidFill>
              </a:rPr>
              <a:t>&lt;audio&gt; </a:t>
            </a:r>
            <a:r>
              <a:rPr lang="en-US" sz="2400" dirty="0"/>
              <a:t>element.</a:t>
            </a:r>
          </a:p>
          <a:p>
            <a:r>
              <a:rPr lang="en-US" sz="2400" dirty="0">
                <a:solidFill>
                  <a:srgbClr val="002060"/>
                </a:solidFill>
              </a:rPr>
              <a:t>&lt;audio&gt; </a:t>
            </a:r>
            <a:r>
              <a:rPr lang="en-US" sz="2400" dirty="0"/>
              <a:t>allows multiple </a:t>
            </a:r>
            <a:r>
              <a:rPr lang="en-US" sz="2400" dirty="0">
                <a:solidFill>
                  <a:srgbClr val="002060"/>
                </a:solidFill>
              </a:rPr>
              <a:t>&lt;source&gt; </a:t>
            </a:r>
            <a:r>
              <a:rPr lang="en-US" sz="2400" dirty="0"/>
              <a:t>elements. </a:t>
            </a:r>
          </a:p>
          <a:p>
            <a:r>
              <a:rPr lang="en-US" sz="2400" dirty="0">
                <a:solidFill>
                  <a:srgbClr val="002060"/>
                </a:solidFill>
              </a:rPr>
              <a:t>&lt;source&gt; </a:t>
            </a:r>
            <a:r>
              <a:rPr lang="en-US" sz="2400" dirty="0"/>
              <a:t>elements can link to different audio files. The browser will use the first recognized format.</a:t>
            </a:r>
          </a:p>
          <a:p>
            <a:r>
              <a:rPr lang="en-US" sz="2400" dirty="0">
                <a:solidFill>
                  <a:srgbClr val="002060"/>
                </a:solidFill>
              </a:rPr>
              <a:t>&lt;audio&gt; </a:t>
            </a:r>
            <a:r>
              <a:rPr lang="en-US" sz="2400" dirty="0"/>
              <a:t>tag supports the full range of standard attributes in HTML5. </a:t>
            </a:r>
          </a:p>
          <a:p>
            <a:endParaRPr lang="en-US" dirty="0"/>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22</a:t>
            </a:fld>
            <a:endParaRPr lang="en-US"/>
          </a:p>
        </p:txBody>
      </p:sp>
    </p:spTree>
    <p:extLst>
      <p:ext uri="{BB962C8B-B14F-4D97-AF65-F5344CB8AC3E}">
        <p14:creationId xmlns:p14="http://schemas.microsoft.com/office/powerpoint/2010/main" val="270392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&lt;audio&gt; attributes</a:t>
            </a:r>
            <a:endParaRPr lang="en-US" dirty="0"/>
          </a:p>
        </p:txBody>
      </p:sp>
      <p:sp>
        <p:nvSpPr>
          <p:cNvPr id="3" name="Content Placeholder 2"/>
          <p:cNvSpPr>
            <a:spLocks noGrp="1"/>
          </p:cNvSpPr>
          <p:nvPr>
            <p:ph idx="1"/>
          </p:nvPr>
        </p:nvSpPr>
        <p:spPr>
          <a:xfrm>
            <a:off x="457200" y="1447800"/>
            <a:ext cx="8229600" cy="5181600"/>
          </a:xfrm>
        </p:spPr>
        <p:txBody>
          <a:bodyPr>
            <a:normAutofit/>
          </a:bodyPr>
          <a:lstStyle/>
          <a:p>
            <a:r>
              <a:rPr lang="en-US" sz="1800" dirty="0"/>
              <a:t>New attributes for the &lt;audio&gt; tag:</a:t>
            </a:r>
          </a:p>
          <a:p>
            <a:pPr lvl="1"/>
            <a:r>
              <a:rPr lang="en-US" sz="2000" b="1" dirty="0">
                <a:solidFill>
                  <a:srgbClr val="002060"/>
                </a:solidFill>
              </a:rPr>
              <a:t>controls</a:t>
            </a:r>
            <a:r>
              <a:rPr lang="en-US" sz="2000" dirty="0"/>
              <a:t> - controls for the audio file will be included on the page </a:t>
            </a:r>
          </a:p>
          <a:p>
            <a:pPr lvl="1"/>
            <a:r>
              <a:rPr lang="en-US" sz="2000" b="1" dirty="0">
                <a:solidFill>
                  <a:srgbClr val="002060"/>
                </a:solidFill>
              </a:rPr>
              <a:t>loop</a:t>
            </a:r>
            <a:r>
              <a:rPr lang="en-US" sz="2000" dirty="0"/>
              <a:t> - the audio will loop and play again once it has finished</a:t>
            </a:r>
          </a:p>
          <a:p>
            <a:pPr lvl="1"/>
            <a:r>
              <a:rPr lang="en-US" sz="2000" b="1" dirty="0">
                <a:solidFill>
                  <a:srgbClr val="002060"/>
                </a:solidFill>
              </a:rPr>
              <a:t>preload</a:t>
            </a:r>
            <a:r>
              <a:rPr lang="en-US" sz="2000" dirty="0"/>
              <a:t> - this one has three parameters: </a:t>
            </a:r>
            <a:r>
              <a:rPr lang="en-US" sz="2000" i="1" dirty="0"/>
              <a:t>auto</a:t>
            </a:r>
            <a:r>
              <a:rPr lang="en-US" sz="2000" dirty="0"/>
              <a:t>, which plays once it has loaded, </a:t>
            </a:r>
            <a:r>
              <a:rPr lang="en-US" sz="2000" i="1" dirty="0"/>
              <a:t>metadata</a:t>
            </a:r>
            <a:r>
              <a:rPr lang="en-US" sz="2000" dirty="0"/>
              <a:t>, which only displays the data associated with the audio file, and </a:t>
            </a:r>
            <a:r>
              <a:rPr lang="en-US" sz="2000" i="1" dirty="0"/>
              <a:t>none</a:t>
            </a:r>
            <a:r>
              <a:rPr lang="en-US" sz="2000" dirty="0"/>
              <a:t>, which means it will not preload</a:t>
            </a:r>
          </a:p>
          <a:p>
            <a:pPr lvl="1"/>
            <a:r>
              <a:rPr lang="en-US" sz="2000" b="1" dirty="0" err="1">
                <a:solidFill>
                  <a:srgbClr val="002060"/>
                </a:solidFill>
              </a:rPr>
              <a:t>src</a:t>
            </a:r>
            <a:r>
              <a:rPr lang="en-US" sz="2000" dirty="0"/>
              <a:t> - the URL of the audio file you wish to play</a:t>
            </a:r>
          </a:p>
          <a:p>
            <a:pPr marL="0" indent="0">
              <a:buNone/>
            </a:pPr>
            <a:r>
              <a:rPr lang="en-US" sz="2000" dirty="0"/>
              <a:t>Example:</a:t>
            </a:r>
          </a:p>
          <a:p>
            <a:pPr marL="0" indent="0">
              <a:buNone/>
            </a:pPr>
            <a:r>
              <a:rPr lang="en-US" sz="2000" dirty="0">
                <a:solidFill>
                  <a:srgbClr val="FF0000"/>
                </a:solidFill>
              </a:rPr>
              <a:t>&lt;audio loop="loop" </a:t>
            </a:r>
            <a:r>
              <a:rPr lang="en-US" sz="2000" dirty="0" err="1">
                <a:solidFill>
                  <a:srgbClr val="FF0000"/>
                </a:solidFill>
              </a:rPr>
              <a:t>autoplay</a:t>
            </a:r>
            <a:r>
              <a:rPr lang="en-US" sz="2000" dirty="0">
                <a:solidFill>
                  <a:srgbClr val="FF0000"/>
                </a:solidFill>
              </a:rPr>
              <a:t>="</a:t>
            </a:r>
            <a:r>
              <a:rPr lang="en-US" sz="2000" dirty="0" err="1">
                <a:solidFill>
                  <a:srgbClr val="FF0000"/>
                </a:solidFill>
              </a:rPr>
              <a:t>autoplay</a:t>
            </a:r>
            <a:r>
              <a:rPr lang="en-US" sz="2000" dirty="0">
                <a:solidFill>
                  <a:srgbClr val="FF0000"/>
                </a:solidFill>
              </a:rPr>
              <a:t>" controls="controls"&gt;    </a:t>
            </a:r>
          </a:p>
          <a:p>
            <a:pPr marL="0" indent="0">
              <a:buNone/>
            </a:pPr>
            <a:r>
              <a:rPr lang="en-US" sz="2000" dirty="0">
                <a:solidFill>
                  <a:srgbClr val="FF0000"/>
                </a:solidFill>
              </a:rPr>
              <a:t> </a:t>
            </a:r>
            <a:r>
              <a:rPr lang="en-US" sz="2000" dirty="0">
                <a:solidFill>
                  <a:srgbClr val="00B050"/>
                </a:solidFill>
              </a:rPr>
              <a:t>&lt;source </a:t>
            </a:r>
            <a:r>
              <a:rPr lang="en-US" sz="2000" dirty="0" err="1">
                <a:solidFill>
                  <a:srgbClr val="00B050"/>
                </a:solidFill>
              </a:rPr>
              <a:t>src</a:t>
            </a:r>
            <a:r>
              <a:rPr lang="en-US" sz="2000" dirty="0">
                <a:solidFill>
                  <a:srgbClr val="00B050"/>
                </a:solidFill>
              </a:rPr>
              <a:t>="music.ogg" /&gt;     </a:t>
            </a:r>
          </a:p>
          <a:p>
            <a:pPr marL="0" indent="0">
              <a:buNone/>
            </a:pPr>
            <a:r>
              <a:rPr lang="en-US" sz="2000" dirty="0">
                <a:solidFill>
                  <a:srgbClr val="00B050"/>
                </a:solidFill>
              </a:rPr>
              <a:t>&lt;source </a:t>
            </a:r>
            <a:r>
              <a:rPr lang="en-US" sz="2000" dirty="0" err="1">
                <a:solidFill>
                  <a:srgbClr val="00B050"/>
                </a:solidFill>
              </a:rPr>
              <a:t>src</a:t>
            </a:r>
            <a:r>
              <a:rPr lang="en-US" sz="2000" dirty="0">
                <a:solidFill>
                  <a:srgbClr val="00B050"/>
                </a:solidFill>
              </a:rPr>
              <a:t>="music.mp3" /&gt;  </a:t>
            </a:r>
          </a:p>
          <a:p>
            <a:pPr marL="0" indent="0">
              <a:buNone/>
            </a:pPr>
            <a:r>
              <a:rPr lang="en-US" sz="2000" dirty="0">
                <a:solidFill>
                  <a:srgbClr val="FF0000"/>
                </a:solidFill>
              </a:rPr>
              <a:t> &lt;/audio&gt; </a:t>
            </a:r>
          </a:p>
          <a:p>
            <a:pPr marL="0" indent="0">
              <a:buNone/>
            </a:pPr>
            <a:endParaRPr lang="en-US" sz="2000" dirty="0">
              <a:solidFill>
                <a:srgbClr val="FF0000"/>
              </a:solidFill>
            </a:endParaRPr>
          </a:p>
          <a:p>
            <a:pPr marL="0" indent="0">
              <a:buNone/>
            </a:pPr>
            <a:r>
              <a:rPr lang="en-US" sz="2000" dirty="0">
                <a:hlinkClick r:id="rId2"/>
              </a:rPr>
              <a:t>http://www.w3schools.com/html/tryit.asp?filename=tryhtml5_audio_all</a:t>
            </a:r>
            <a:endParaRPr lang="en-US" sz="2000" dirty="0">
              <a:solidFill>
                <a:srgbClr val="FF0000"/>
              </a:solidFill>
            </a:endParaRP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23</a:t>
            </a:fld>
            <a:endParaRPr lang="en-US"/>
          </a:p>
        </p:txBody>
      </p:sp>
    </p:spTree>
    <p:extLst>
      <p:ext uri="{BB962C8B-B14F-4D97-AF65-F5344CB8AC3E}">
        <p14:creationId xmlns:p14="http://schemas.microsoft.com/office/powerpoint/2010/main" val="138851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History of Video Support in Browsers</a:t>
            </a:r>
          </a:p>
        </p:txBody>
      </p:sp>
      <p:sp>
        <p:nvSpPr>
          <p:cNvPr id="3" name="Content Placeholder 2"/>
          <p:cNvSpPr>
            <a:spLocks noGrp="1"/>
          </p:cNvSpPr>
          <p:nvPr>
            <p:ph idx="1"/>
          </p:nvPr>
        </p:nvSpPr>
        <p:spPr/>
        <p:txBody>
          <a:bodyPr/>
          <a:lstStyle/>
          <a:p>
            <a:r>
              <a:rPr lang="en-US" dirty="0"/>
              <a:t>2000: Had to install multiple </a:t>
            </a:r>
            <a:r>
              <a:rPr lang="en-US" dirty="0" err="1"/>
              <a:t>plugins</a:t>
            </a:r>
            <a:r>
              <a:rPr lang="en-US" dirty="0"/>
              <a:t>: RealPlayer, QuickTime, WMP</a:t>
            </a:r>
          </a:p>
          <a:p>
            <a:r>
              <a:rPr lang="en-US" dirty="0"/>
              <a:t>2004-2008: Flash becomes dominant</a:t>
            </a:r>
          </a:p>
          <a:p>
            <a:r>
              <a:rPr lang="en-US" dirty="0"/>
              <a:t>2009: HTML5 announces native video support</a:t>
            </a:r>
          </a:p>
          <a:p>
            <a:r>
              <a:rPr lang="en-US" dirty="0"/>
              <a:t>2015: HTML5 has ~91% user support</a:t>
            </a:r>
          </a:p>
          <a:p>
            <a:endParaRPr lang="en-US" dirty="0"/>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3</a:t>
            </a:fld>
            <a:endParaRPr lang="en-US"/>
          </a:p>
        </p:txBody>
      </p:sp>
      <p:sp>
        <p:nvSpPr>
          <p:cNvPr id="5" name="Rectangle 4"/>
          <p:cNvSpPr/>
          <p:nvPr/>
        </p:nvSpPr>
        <p:spPr>
          <a:xfrm>
            <a:off x="3124200" y="5867400"/>
            <a:ext cx="1954381" cy="369332"/>
          </a:xfrm>
          <a:prstGeom prst="rect">
            <a:avLst/>
          </a:prstGeom>
        </p:spPr>
        <p:txBody>
          <a:bodyPr wrap="none">
            <a:spAutoFit/>
          </a:bodyPr>
          <a:lstStyle/>
          <a:p>
            <a:r>
              <a:rPr lang="en-US" dirty="0"/>
              <a:t>See caniuse.com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HTML5 Video</a:t>
            </a:r>
          </a:p>
        </p:txBody>
      </p:sp>
      <p:sp>
        <p:nvSpPr>
          <p:cNvPr id="3" name="Content Placeholder 2"/>
          <p:cNvSpPr>
            <a:spLocks noGrp="1"/>
          </p:cNvSpPr>
          <p:nvPr>
            <p:ph idx="1"/>
          </p:nvPr>
        </p:nvSpPr>
        <p:spPr/>
        <p:txBody>
          <a:bodyPr>
            <a:normAutofit/>
          </a:bodyPr>
          <a:lstStyle/>
          <a:p>
            <a:r>
              <a:rPr lang="en-US" sz="2800" dirty="0"/>
              <a:t>Runs natively in the  browser</a:t>
            </a:r>
          </a:p>
          <a:p>
            <a:pPr lvl="1"/>
            <a:r>
              <a:rPr lang="en-US" sz="2400" dirty="0">
                <a:solidFill>
                  <a:srgbClr val="0000FF"/>
                </a:solidFill>
              </a:rPr>
              <a:t>No plug-in required</a:t>
            </a:r>
          </a:p>
          <a:p>
            <a:r>
              <a:rPr lang="en-US" sz="2800" dirty="0"/>
              <a:t>Simpler coding</a:t>
            </a:r>
          </a:p>
          <a:p>
            <a:pPr lvl="1"/>
            <a:r>
              <a:rPr lang="en-US" sz="2400" dirty="0">
                <a:solidFill>
                  <a:srgbClr val="0000FF"/>
                </a:solidFill>
              </a:rPr>
              <a:t>No need to have different coding for different formats</a:t>
            </a:r>
          </a:p>
          <a:p>
            <a:r>
              <a:rPr lang="en-US" sz="2800" dirty="0"/>
              <a:t>Can be manipulated just like any other DOM element</a:t>
            </a:r>
          </a:p>
          <a:p>
            <a:r>
              <a:rPr lang="en-US" sz="2800" dirty="0"/>
              <a:t>It’s a standard and has become widely adopted</a:t>
            </a:r>
          </a:p>
          <a:p>
            <a:pPr lvl="1"/>
            <a:r>
              <a:rPr lang="en-US" sz="2400" dirty="0">
                <a:solidFill>
                  <a:srgbClr val="0000FF"/>
                </a:solidFill>
              </a:rPr>
              <a:t>Flash is dead (and </a:t>
            </a:r>
            <a:r>
              <a:rPr lang="en-US" sz="2400" dirty="0" err="1">
                <a:solidFill>
                  <a:srgbClr val="0000FF"/>
                </a:solidFill>
              </a:rPr>
              <a:t>iOS</a:t>
            </a:r>
            <a:r>
              <a:rPr lang="en-US" sz="2400" dirty="0">
                <a:solidFill>
                  <a:srgbClr val="0000FF"/>
                </a:solidFill>
              </a:rPr>
              <a:t> never supported it)</a:t>
            </a:r>
          </a:p>
          <a:p>
            <a:pPr lvl="1"/>
            <a:r>
              <a:rPr lang="en-US" sz="2400" dirty="0" err="1">
                <a:solidFill>
                  <a:srgbClr val="0000FF"/>
                </a:solidFill>
              </a:rPr>
              <a:t>Smartphones</a:t>
            </a:r>
            <a:r>
              <a:rPr lang="en-US" sz="2400" dirty="0">
                <a:solidFill>
                  <a:srgbClr val="0000FF"/>
                </a:solidFill>
              </a:rPr>
              <a:t> support it</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4</a:t>
            </a:fld>
            <a:endParaRPr lang="en-US"/>
          </a:p>
        </p:txBody>
      </p:sp>
    </p:spTree>
    <p:extLst>
      <p:ext uri="{BB962C8B-B14F-4D97-AF65-F5344CB8AC3E}">
        <p14:creationId xmlns:p14="http://schemas.microsoft.com/office/powerpoint/2010/main" val="1206467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HTML5 Video Tags</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5</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399" y="1485900"/>
            <a:ext cx="8986557"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253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4">
                    <a:lumMod val="75000"/>
                  </a:schemeClr>
                </a:solidFill>
              </a:rPr>
              <a:t>MIME Types for Video Formats</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6</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057400"/>
            <a:ext cx="8667893"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086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Containers</a:t>
            </a:r>
          </a:p>
        </p:txBody>
      </p:sp>
      <p:sp>
        <p:nvSpPr>
          <p:cNvPr id="3" name="Content Placeholder 2"/>
          <p:cNvSpPr>
            <a:spLocks noGrp="1"/>
          </p:cNvSpPr>
          <p:nvPr>
            <p:ph idx="1"/>
          </p:nvPr>
        </p:nvSpPr>
        <p:spPr/>
        <p:txBody>
          <a:bodyPr/>
          <a:lstStyle/>
          <a:p>
            <a:r>
              <a:rPr lang="en-US" dirty="0"/>
              <a:t>A video file is a “container”, which contains</a:t>
            </a:r>
          </a:p>
          <a:p>
            <a:pPr lvl="1"/>
            <a:r>
              <a:rPr lang="en-US" dirty="0">
                <a:solidFill>
                  <a:srgbClr val="0000FF"/>
                </a:solidFill>
              </a:rPr>
              <a:t>Video stream</a:t>
            </a:r>
          </a:p>
          <a:p>
            <a:pPr lvl="1"/>
            <a:r>
              <a:rPr lang="en-US" dirty="0">
                <a:solidFill>
                  <a:srgbClr val="0000FF"/>
                </a:solidFill>
              </a:rPr>
              <a:t>Audio stream</a:t>
            </a:r>
          </a:p>
          <a:p>
            <a:pPr lvl="1"/>
            <a:r>
              <a:rPr lang="en-US" dirty="0">
                <a:solidFill>
                  <a:srgbClr val="0000FF"/>
                </a:solidFill>
              </a:rPr>
              <a:t>Metadata (“table of contents”)</a:t>
            </a:r>
          </a:p>
          <a:p>
            <a:r>
              <a:rPr lang="en-US" dirty="0"/>
              <a:t>The streams are combined during video playback</a:t>
            </a:r>
          </a:p>
          <a:p>
            <a:r>
              <a:rPr lang="en-US" dirty="0"/>
              <a:t>Metadata includes</a:t>
            </a:r>
          </a:p>
          <a:p>
            <a:pPr lvl="1"/>
            <a:r>
              <a:rPr lang="en-US" dirty="0">
                <a:solidFill>
                  <a:srgbClr val="0000FF"/>
                </a:solidFill>
              </a:rPr>
              <a:t>Title, subtitle, cover art, </a:t>
            </a:r>
            <a:r>
              <a:rPr lang="en-US" b="1" dirty="0">
                <a:solidFill>
                  <a:srgbClr val="0000FF"/>
                </a:solidFill>
              </a:rPr>
              <a:t>captioning</a:t>
            </a:r>
            <a:r>
              <a:rPr lang="en-US" dirty="0">
                <a:solidFill>
                  <a:srgbClr val="0000FF"/>
                </a:solidFill>
              </a:rPr>
              <a:t> info,…</a:t>
            </a:r>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5334000"/>
          </a:xfrm>
        </p:spPr>
        <p:txBody>
          <a:bodyPr>
            <a:normAutofit/>
          </a:bodyPr>
          <a:lstStyle/>
          <a:p>
            <a:pPr marL="400050" lvl="1" indent="0" fontAlgn="base">
              <a:buNone/>
            </a:pPr>
            <a:r>
              <a:rPr lang="en-US" sz="2000" dirty="0"/>
              <a:t>&lt;!DOCTYPE html&gt;</a:t>
            </a:r>
          </a:p>
          <a:p>
            <a:pPr marL="400050" lvl="1" indent="0" fontAlgn="base">
              <a:buNone/>
            </a:pPr>
            <a:r>
              <a:rPr lang="en-US" sz="2000" dirty="0"/>
              <a:t>&lt;html&gt;</a:t>
            </a:r>
          </a:p>
          <a:p>
            <a:pPr marL="400050" lvl="1" indent="0" fontAlgn="base">
              <a:buNone/>
            </a:pPr>
            <a:r>
              <a:rPr lang="en-US" sz="2000" dirty="0"/>
              <a:t>&lt;body&gt;</a:t>
            </a:r>
            <a:endParaRPr lang="en-US" sz="2000" dirty="0">
              <a:solidFill>
                <a:srgbClr val="FF0000"/>
              </a:solidFill>
            </a:endParaRPr>
          </a:p>
          <a:p>
            <a:pPr marL="400050" lvl="1" indent="0" fontAlgn="base">
              <a:buNone/>
            </a:pPr>
            <a:r>
              <a:rPr lang="en-US" sz="1800" dirty="0">
                <a:solidFill>
                  <a:srgbClr val="FF0000"/>
                </a:solidFill>
              </a:rPr>
              <a:t>&lt;video width="320" height="240" </a:t>
            </a:r>
            <a:r>
              <a:rPr lang="en-US" sz="1800" dirty="0">
                <a:solidFill>
                  <a:srgbClr val="7030A0"/>
                </a:solidFill>
              </a:rPr>
              <a:t>controls</a:t>
            </a:r>
          </a:p>
          <a:p>
            <a:pPr marL="400050" lvl="1" indent="0" fontAlgn="base">
              <a:buNone/>
            </a:pPr>
            <a:r>
              <a:rPr lang="en-US" sz="1800" dirty="0">
                <a:solidFill>
                  <a:srgbClr val="FF0000"/>
                </a:solidFill>
              </a:rPr>
              <a:t>    </a:t>
            </a:r>
            <a:r>
              <a:rPr lang="en-US" sz="1800" dirty="0">
                <a:solidFill>
                  <a:srgbClr val="0000FF"/>
                </a:solidFill>
              </a:rPr>
              <a:t>poster</a:t>
            </a:r>
            <a:r>
              <a:rPr lang="en-US" sz="1800" dirty="0">
                <a:solidFill>
                  <a:srgbClr val="FF0000"/>
                </a:solidFill>
              </a:rPr>
              <a:t>=“mallard.jpg”  </a:t>
            </a:r>
            <a:r>
              <a:rPr lang="en-US" sz="1800" dirty="0" err="1">
                <a:solidFill>
                  <a:srgbClr val="FF0000"/>
                </a:solidFill>
              </a:rPr>
              <a:t>autoplay</a:t>
            </a:r>
            <a:r>
              <a:rPr lang="en-US" sz="1800" dirty="0">
                <a:solidFill>
                  <a:srgbClr val="FF0000"/>
                </a:solidFill>
              </a:rPr>
              <a:t>&gt;</a:t>
            </a:r>
            <a:br>
              <a:rPr lang="en-US" sz="1800" dirty="0">
                <a:solidFill>
                  <a:srgbClr val="FF0000"/>
                </a:solidFill>
              </a:rPr>
            </a:br>
            <a:endParaRPr lang="en-US" sz="1800" dirty="0">
              <a:solidFill>
                <a:srgbClr val="FF0000"/>
              </a:solidFill>
            </a:endParaRPr>
          </a:p>
          <a:p>
            <a:pPr marL="400050" lvl="1" indent="0" fontAlgn="base">
              <a:buNone/>
            </a:pPr>
            <a:r>
              <a:rPr lang="en-US" sz="1800" dirty="0">
                <a:solidFill>
                  <a:srgbClr val="00B050"/>
                </a:solidFill>
              </a:rPr>
              <a:t>    &lt;source </a:t>
            </a:r>
            <a:r>
              <a:rPr lang="en-US" sz="1800" dirty="0" err="1">
                <a:solidFill>
                  <a:srgbClr val="00B050"/>
                </a:solidFill>
              </a:rPr>
              <a:t>src</a:t>
            </a:r>
            <a:r>
              <a:rPr lang="en-US" sz="1800" dirty="0">
                <a:solidFill>
                  <a:srgbClr val="00B050"/>
                </a:solidFill>
              </a:rPr>
              <a:t>="http://www.w3schools.com/html/movie.mp4" type="video/mp4"&gt;</a:t>
            </a:r>
          </a:p>
          <a:p>
            <a:pPr marL="400050" lvl="1" indent="0" fontAlgn="base">
              <a:buNone/>
            </a:pPr>
            <a:r>
              <a:rPr lang="en-US" sz="1800" dirty="0">
                <a:solidFill>
                  <a:srgbClr val="00B050"/>
                </a:solidFill>
              </a:rPr>
              <a:t>    &lt;source </a:t>
            </a:r>
            <a:r>
              <a:rPr lang="en-US" sz="1800" dirty="0" err="1">
                <a:solidFill>
                  <a:srgbClr val="00B050"/>
                </a:solidFill>
              </a:rPr>
              <a:t>src</a:t>
            </a:r>
            <a:r>
              <a:rPr lang="en-US" sz="1800" dirty="0">
                <a:solidFill>
                  <a:srgbClr val="00B050"/>
                </a:solidFill>
              </a:rPr>
              <a:t>="http://www.w3schools.com/html/movie.ogg" type="video/</a:t>
            </a:r>
            <a:r>
              <a:rPr lang="en-US" sz="1800" dirty="0" err="1">
                <a:solidFill>
                  <a:srgbClr val="00B050"/>
                </a:solidFill>
              </a:rPr>
              <a:t>ogg</a:t>
            </a:r>
            <a:r>
              <a:rPr lang="en-US" sz="1800" dirty="0">
                <a:solidFill>
                  <a:srgbClr val="00B050"/>
                </a:solidFill>
              </a:rPr>
              <a:t>"&gt;</a:t>
            </a:r>
          </a:p>
          <a:p>
            <a:pPr marL="400050" lvl="1" indent="0" fontAlgn="base">
              <a:buNone/>
            </a:pPr>
            <a:r>
              <a:rPr lang="en-US" sz="1800" dirty="0">
                <a:solidFill>
                  <a:srgbClr val="FF0000"/>
                </a:solidFill>
              </a:rPr>
              <a:t>    </a:t>
            </a:r>
            <a:r>
              <a:rPr lang="en-US" sz="1800" dirty="0">
                <a:solidFill>
                  <a:srgbClr val="0070C0"/>
                </a:solidFill>
              </a:rPr>
              <a:t>Your browser does not support the video tag.</a:t>
            </a:r>
          </a:p>
          <a:p>
            <a:pPr marL="400050" lvl="1" indent="0" fontAlgn="base">
              <a:buNone/>
            </a:pPr>
            <a:r>
              <a:rPr lang="en-US" sz="2000" dirty="0">
                <a:solidFill>
                  <a:srgbClr val="FF0000"/>
                </a:solidFill>
              </a:rPr>
              <a:t>&lt;/video&gt;</a:t>
            </a:r>
          </a:p>
          <a:p>
            <a:pPr marL="400050" lvl="1" indent="0" fontAlgn="base">
              <a:buNone/>
            </a:pPr>
            <a:r>
              <a:rPr lang="en-US" sz="2000" dirty="0"/>
              <a:t>&lt;/body&gt;</a:t>
            </a:r>
          </a:p>
          <a:p>
            <a:pPr marL="400050" lvl="1" indent="0" fontAlgn="base">
              <a:buNone/>
            </a:pPr>
            <a:r>
              <a:rPr lang="en-US" sz="2000" dirty="0"/>
              <a:t>&lt;/html&gt;</a:t>
            </a:r>
            <a:endParaRPr lang="en-US" sz="2400" dirty="0"/>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8</a:t>
            </a:fld>
            <a:endParaRPr lang="en-US"/>
          </a:p>
        </p:txBody>
      </p:sp>
      <p:sp>
        <p:nvSpPr>
          <p:cNvPr id="5" name="Rectangle 4"/>
          <p:cNvSpPr/>
          <p:nvPr/>
        </p:nvSpPr>
        <p:spPr>
          <a:xfrm>
            <a:off x="2895600" y="152400"/>
            <a:ext cx="6021029" cy="1477328"/>
          </a:xfrm>
          <a:prstGeom prst="rect">
            <a:avLst/>
          </a:prstGeom>
          <a:ln>
            <a:solidFill>
              <a:schemeClr val="tx1"/>
            </a:solidFill>
          </a:ln>
        </p:spPr>
        <p:txBody>
          <a:bodyPr wrap="square">
            <a:spAutoFit/>
          </a:bodyPr>
          <a:lstStyle/>
          <a:p>
            <a:r>
              <a:rPr lang="en-US" dirty="0">
                <a:solidFill>
                  <a:srgbClr val="C00000"/>
                </a:solidFill>
              </a:rPr>
              <a:t>If height and width are set, the space required for the video is reserved when the page is loaded. Without these attributes, the browser does not know the size of the video, and is likely to change during loading. The size can also be specified in %.</a:t>
            </a:r>
          </a:p>
        </p:txBody>
      </p:sp>
      <p:sp>
        <p:nvSpPr>
          <p:cNvPr id="6" name="Rectangle 5"/>
          <p:cNvSpPr/>
          <p:nvPr/>
        </p:nvSpPr>
        <p:spPr>
          <a:xfrm>
            <a:off x="2971800" y="4876800"/>
            <a:ext cx="5944829" cy="923330"/>
          </a:xfrm>
          <a:prstGeom prst="rect">
            <a:avLst/>
          </a:prstGeom>
          <a:ln>
            <a:solidFill>
              <a:schemeClr val="tx1"/>
            </a:solidFill>
          </a:ln>
        </p:spPr>
        <p:txBody>
          <a:bodyPr wrap="square">
            <a:spAutoFit/>
          </a:bodyPr>
          <a:lstStyle/>
          <a:p>
            <a:r>
              <a:rPr lang="en-US" dirty="0">
                <a:solidFill>
                  <a:srgbClr val="00B050"/>
                </a:solidFill>
              </a:rPr>
              <a:t>&lt;video&gt; allows multiple &lt;source&gt; elements. &lt;source&gt; elements can link to different video files. The browser will use the first recognized format</a:t>
            </a:r>
          </a:p>
        </p:txBody>
      </p:sp>
      <p:sp>
        <p:nvSpPr>
          <p:cNvPr id="7" name="Rectangle 6"/>
          <p:cNvSpPr/>
          <p:nvPr/>
        </p:nvSpPr>
        <p:spPr>
          <a:xfrm>
            <a:off x="381000" y="6019800"/>
            <a:ext cx="5715000" cy="646331"/>
          </a:xfrm>
          <a:prstGeom prst="rect">
            <a:avLst/>
          </a:prstGeom>
          <a:ln>
            <a:solidFill>
              <a:schemeClr val="tx1"/>
            </a:solidFill>
          </a:ln>
        </p:spPr>
        <p:txBody>
          <a:bodyPr wrap="square">
            <a:spAutoFit/>
          </a:bodyPr>
          <a:lstStyle/>
          <a:p>
            <a:r>
              <a:rPr lang="en-US" dirty="0">
                <a:solidFill>
                  <a:srgbClr val="0070C0"/>
                </a:solidFill>
              </a:rPr>
              <a:t>Insert text content between the &lt;video&gt; tags for browsers that do not support the &lt;video&gt; element.</a:t>
            </a:r>
          </a:p>
        </p:txBody>
      </p:sp>
      <p:sp>
        <p:nvSpPr>
          <p:cNvPr id="9" name="Rectangle 8"/>
          <p:cNvSpPr/>
          <p:nvPr/>
        </p:nvSpPr>
        <p:spPr>
          <a:xfrm>
            <a:off x="4077314" y="1762125"/>
            <a:ext cx="5066686" cy="1477328"/>
          </a:xfrm>
          <a:prstGeom prst="rect">
            <a:avLst/>
          </a:prstGeom>
          <a:ln>
            <a:solidFill>
              <a:schemeClr val="tx1"/>
            </a:solidFill>
          </a:ln>
        </p:spPr>
        <p:txBody>
          <a:bodyPr wrap="square">
            <a:spAutoFit/>
          </a:bodyPr>
          <a:lstStyle/>
          <a:p>
            <a:r>
              <a:rPr lang="en-US" dirty="0">
                <a:solidFill>
                  <a:srgbClr val="7030A0"/>
                </a:solidFill>
              </a:rPr>
              <a:t>The </a:t>
            </a:r>
            <a:r>
              <a:rPr lang="en-US" b="1" dirty="0">
                <a:solidFill>
                  <a:srgbClr val="7030A0"/>
                </a:solidFill>
              </a:rPr>
              <a:t>controls</a:t>
            </a:r>
            <a:r>
              <a:rPr lang="en-US" dirty="0">
                <a:solidFill>
                  <a:srgbClr val="7030A0"/>
                </a:solidFill>
              </a:rPr>
              <a:t> attribute adds video controls, like play, pause, and volume.</a:t>
            </a:r>
          </a:p>
          <a:p>
            <a:endParaRPr lang="en-US" dirty="0">
              <a:solidFill>
                <a:srgbClr val="7030A0"/>
              </a:solidFill>
            </a:endParaRPr>
          </a:p>
          <a:p>
            <a:r>
              <a:rPr lang="en-US" dirty="0">
                <a:solidFill>
                  <a:srgbClr val="7030A0"/>
                </a:solidFill>
              </a:rPr>
              <a:t>	</a:t>
            </a:r>
            <a:r>
              <a:rPr lang="en-US" dirty="0">
                <a:solidFill>
                  <a:srgbClr val="0000FF"/>
                </a:solidFill>
              </a:rPr>
              <a:t>The poster attribute indicates the 	first frame to appear. </a:t>
            </a:r>
            <a:r>
              <a:rPr lang="en-US" dirty="0" err="1">
                <a:solidFill>
                  <a:srgbClr val="0000FF"/>
                </a:solidFill>
              </a:rPr>
              <a:t>Autoplay</a:t>
            </a:r>
            <a:r>
              <a:rPr lang="en-US" dirty="0">
                <a:solidFill>
                  <a:srgbClr val="0000FF"/>
                </a:solidFill>
              </a:rPr>
              <a:t> – guess!</a:t>
            </a:r>
          </a:p>
        </p:txBody>
      </p:sp>
      <p:cxnSp>
        <p:nvCxnSpPr>
          <p:cNvPr id="11" name="Straight Arrow Connector 10"/>
          <p:cNvCxnSpPr>
            <a:cxnSpLocks/>
          </p:cNvCxnSpPr>
          <p:nvPr/>
        </p:nvCxnSpPr>
        <p:spPr>
          <a:xfrm flipH="1" flipV="1">
            <a:off x="2286000" y="4267200"/>
            <a:ext cx="392062" cy="165753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flipV="1">
            <a:off x="6400800" y="3657600"/>
            <a:ext cx="533400" cy="11430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6324600" y="4267200"/>
            <a:ext cx="446138" cy="60016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743200" y="1600200"/>
            <a:ext cx="919931" cy="85507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a:xfrm flipH="1">
            <a:off x="4648200" y="2302870"/>
            <a:ext cx="1143000" cy="21173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1371600" y="2971802"/>
            <a:ext cx="3657600" cy="15239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9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Video Container File Formats</a:t>
            </a:r>
          </a:p>
        </p:txBody>
      </p:sp>
      <p:sp>
        <p:nvSpPr>
          <p:cNvPr id="3" name="Content Placeholder 2"/>
          <p:cNvSpPr>
            <a:spLocks noGrp="1"/>
          </p:cNvSpPr>
          <p:nvPr>
            <p:ph idx="1"/>
          </p:nvPr>
        </p:nvSpPr>
        <p:spPr/>
        <p:txBody>
          <a:bodyPr>
            <a:normAutofit lnSpcReduction="10000"/>
          </a:bodyPr>
          <a:lstStyle/>
          <a:p>
            <a:r>
              <a:rPr lang="en-US" dirty="0"/>
              <a:t>MP4 ( video_file.mp4)</a:t>
            </a:r>
          </a:p>
          <a:p>
            <a:pPr lvl="1"/>
            <a:r>
              <a:rPr lang="en-US" dirty="0"/>
              <a:t> </a:t>
            </a:r>
            <a:r>
              <a:rPr lang="en-US" dirty="0">
                <a:solidFill>
                  <a:srgbClr val="0000FF"/>
                </a:solidFill>
              </a:rPr>
              <a:t>H.264 (video codec format) + AAC (audio codec format)</a:t>
            </a:r>
          </a:p>
          <a:p>
            <a:r>
              <a:rPr lang="en-US" dirty="0" err="1"/>
              <a:t>Ogg</a:t>
            </a:r>
            <a:r>
              <a:rPr lang="en-US" dirty="0"/>
              <a:t> (video_file.org, .</a:t>
            </a:r>
            <a:r>
              <a:rPr lang="en-US" dirty="0" err="1"/>
              <a:t>ogv</a:t>
            </a:r>
            <a:r>
              <a:rPr lang="en-US" dirty="0"/>
              <a:t>, or .</a:t>
            </a:r>
            <a:r>
              <a:rPr lang="en-US" dirty="0" err="1"/>
              <a:t>ogg</a:t>
            </a:r>
            <a:r>
              <a:rPr lang="en-US" dirty="0"/>
              <a:t>)</a:t>
            </a:r>
          </a:p>
          <a:p>
            <a:pPr lvl="1"/>
            <a:r>
              <a:rPr lang="en-US" dirty="0" err="1">
                <a:solidFill>
                  <a:srgbClr val="0000FF"/>
                </a:solidFill>
              </a:rPr>
              <a:t>Theora</a:t>
            </a:r>
            <a:r>
              <a:rPr lang="en-US" dirty="0">
                <a:solidFill>
                  <a:srgbClr val="0000FF"/>
                </a:solidFill>
              </a:rPr>
              <a:t> (video codec format) + </a:t>
            </a:r>
            <a:r>
              <a:rPr lang="en-US" dirty="0" err="1">
                <a:solidFill>
                  <a:srgbClr val="0000FF"/>
                </a:solidFill>
              </a:rPr>
              <a:t>Vorbis</a:t>
            </a:r>
            <a:r>
              <a:rPr lang="en-US" dirty="0">
                <a:solidFill>
                  <a:srgbClr val="0000FF"/>
                </a:solidFill>
              </a:rPr>
              <a:t> (audio codec format)</a:t>
            </a:r>
          </a:p>
          <a:p>
            <a:r>
              <a:rPr lang="en-US" dirty="0" err="1"/>
              <a:t>WebM</a:t>
            </a:r>
            <a:r>
              <a:rPr lang="en-US" dirty="0"/>
              <a:t> ( </a:t>
            </a:r>
            <a:r>
              <a:rPr lang="en-US" dirty="0" err="1"/>
              <a:t>video_file.webm</a:t>
            </a:r>
            <a:r>
              <a:rPr lang="en-US" dirty="0"/>
              <a:t> )</a:t>
            </a:r>
          </a:p>
          <a:p>
            <a:pPr lvl="1"/>
            <a:r>
              <a:rPr lang="en-US" dirty="0">
                <a:solidFill>
                  <a:srgbClr val="0000FF"/>
                </a:solidFill>
              </a:rPr>
              <a:t>VP8 (video codec format) + </a:t>
            </a:r>
            <a:r>
              <a:rPr lang="en-US" dirty="0" err="1">
                <a:solidFill>
                  <a:srgbClr val="0000FF"/>
                </a:solidFill>
              </a:rPr>
              <a:t>Vorbis</a:t>
            </a:r>
            <a:r>
              <a:rPr lang="en-US" dirty="0">
                <a:solidFill>
                  <a:srgbClr val="0000FF"/>
                </a:solidFill>
              </a:rPr>
              <a:t> (audio codec format)</a:t>
            </a:r>
          </a:p>
          <a:p>
            <a:pPr>
              <a:buNone/>
            </a:pPr>
            <a:endParaRPr lang="en-US" dirty="0"/>
          </a:p>
        </p:txBody>
      </p:sp>
      <p:sp>
        <p:nvSpPr>
          <p:cNvPr id="4" name="Slide Number Placeholder 3"/>
          <p:cNvSpPr>
            <a:spLocks noGrp="1"/>
          </p:cNvSpPr>
          <p:nvPr>
            <p:ph type="sldNum" sz="quarter" idx="12"/>
          </p:nvPr>
        </p:nvSpPr>
        <p:spPr/>
        <p:txBody>
          <a:bodyPr/>
          <a:lstStyle/>
          <a:p>
            <a:pPr>
              <a:defRPr/>
            </a:pPr>
            <a:fld id="{F59CD408-C075-4421-A804-24FA24D41B8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26555</TotalTime>
  <Words>964</Words>
  <Application>Microsoft Office PowerPoint</Application>
  <PresentationFormat>On-screen Show (4:3)</PresentationFormat>
  <Paragraphs>168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Instructor Evaluation Time!</vt:lpstr>
      <vt:lpstr>HTML5 Audio and Video</vt:lpstr>
      <vt:lpstr>History of Video Support in Browsers</vt:lpstr>
      <vt:lpstr>HTML5 Video</vt:lpstr>
      <vt:lpstr>HTML5 Video Tags</vt:lpstr>
      <vt:lpstr>MIME Types for Video Formats</vt:lpstr>
      <vt:lpstr>Video Containers</vt:lpstr>
      <vt:lpstr>PowerPoint Presentation</vt:lpstr>
      <vt:lpstr>Some Video Container File Formats</vt:lpstr>
      <vt:lpstr>What is a Codec?</vt:lpstr>
      <vt:lpstr>Video Formats and Browser Support Until recently, there was not a single Codec supported by all browsers!</vt:lpstr>
      <vt:lpstr>&lt;video&gt; Demo</vt:lpstr>
      <vt:lpstr>HTML5 &lt;video&gt; - DOM Methods and Properties</vt:lpstr>
      <vt:lpstr>HTML5 &lt;track&gt; subelement</vt:lpstr>
      <vt:lpstr>Track kind and src attributes</vt:lpstr>
      <vt:lpstr>Five types of tracks</vt:lpstr>
      <vt:lpstr>Cues support HTML:</vt:lpstr>
      <vt:lpstr>HTML5 Audio</vt:lpstr>
      <vt:lpstr>HTML5 Audio Tags</vt:lpstr>
      <vt:lpstr>MIME Types for Audio Formats</vt:lpstr>
      <vt:lpstr>Audio Formats and Browser Support</vt:lpstr>
      <vt:lpstr>&lt;audio&gt; attributes</vt:lpstr>
      <vt:lpstr>&lt;audio&gt; attributes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Architecture</dc:title>
  <dc:creator>Chhorn Chamnap</dc:creator>
  <cp:lastModifiedBy>Hornick, Dr. Mark</cp:lastModifiedBy>
  <cp:revision>425</cp:revision>
  <cp:lastPrinted>2013-05-08T22:37:22Z</cp:lastPrinted>
  <dcterms:created xsi:type="dcterms:W3CDTF">2009-08-22T15:16:20Z</dcterms:created>
  <dcterms:modified xsi:type="dcterms:W3CDTF">2019-02-13T20:46:53Z</dcterms:modified>
</cp:coreProperties>
</file>