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8"/>
  </p:notesMasterIdLst>
  <p:handoutMasterIdLst>
    <p:handoutMasterId r:id="rId19"/>
  </p:handoutMasterIdLst>
  <p:sldIdLst>
    <p:sldId id="313" r:id="rId2"/>
    <p:sldId id="439" r:id="rId3"/>
    <p:sldId id="438" r:id="rId4"/>
    <p:sldId id="464" r:id="rId5"/>
    <p:sldId id="463" r:id="rId6"/>
    <p:sldId id="457" r:id="rId7"/>
    <p:sldId id="452" r:id="rId8"/>
    <p:sldId id="458" r:id="rId9"/>
    <p:sldId id="460" r:id="rId10"/>
    <p:sldId id="461" r:id="rId11"/>
    <p:sldId id="465" r:id="rId12"/>
    <p:sldId id="466" r:id="rId13"/>
    <p:sldId id="467" r:id="rId14"/>
    <p:sldId id="468" r:id="rId15"/>
    <p:sldId id="456" r:id="rId16"/>
    <p:sldId id="462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9A0075"/>
    <a:srgbClr val="009900"/>
    <a:srgbClr val="009999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01" autoAdjust="0"/>
    <p:restoredTop sz="94660" autoAdjust="0"/>
  </p:normalViewPr>
  <p:slideViewPr>
    <p:cSldViewPr>
      <p:cViewPr>
        <p:scale>
          <a:sx n="80" d="100"/>
          <a:sy n="80" d="100"/>
        </p:scale>
        <p:origin x="-792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242" y="1301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defTabSz="966788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CS-4220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479033-6C78-469D-B614-010FE3C5ED08}" type="datetime3">
              <a:rPr lang="en-US"/>
              <a:pPr>
                <a:defRPr/>
              </a:pPr>
              <a:t>17 February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47934A64-8C79-45C0-9827-4AA276EEF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182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CS-4220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F031A7E-29E3-4E95-890A-5C9F8A9D1241}" type="datetime1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6AE5EC19-E326-45A4-9651-EA9BE36EC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28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CS-4220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F031A7E-29E3-4E95-890A-5C9F8A9D1241}" type="datetime1">
              <a:rPr lang="en-US" smtClean="0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Mark L. Hornick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E5EC19-E326-45A4-9651-EA9BE36EC46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CS-4220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F031A7E-29E3-4E95-890A-5C9F8A9D1241}" type="datetime1">
              <a:rPr lang="en-US" smtClean="0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Mark L. Hornick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E5EC19-E326-45A4-9651-EA9BE36EC46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CS-4220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F031A7E-29E3-4E95-890A-5C9F8A9D1241}" type="datetime1">
              <a:rPr lang="en-US" smtClean="0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Mark L. Hornick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E5EC19-E326-45A4-9651-EA9BE36EC46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CS-4220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F031A7E-29E3-4E95-890A-5C9F8A9D1241}" type="datetime1">
              <a:rPr lang="en-US" smtClean="0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Mark L. Hornick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E5EC19-E326-45A4-9651-EA9BE36EC46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CS-4220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F031A7E-29E3-4E95-890A-5C9F8A9D1241}" type="datetime1">
              <a:rPr lang="en-US" smtClean="0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Mark L. Hornick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E5EC19-E326-45A4-9651-EA9BE36EC46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CS-4220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F031A7E-29E3-4E95-890A-5C9F8A9D1241}" type="datetime1">
              <a:rPr lang="en-US" smtClean="0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Mark L. Hornick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E5EC19-E326-45A4-9651-EA9BE36EC46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0DC3C-027C-4D2D-BAE8-E07E938A22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6D7AB-DD49-4438-B4C5-7D95CF8CE5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16E8A-EB9D-483D-AF37-B2CAD7FEA8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2D694-883D-4C02-B34F-B62C19DF2D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EA000-14D6-49B3-8081-7F4783F22D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93A62-17DF-48DC-B6F7-65AAB3AFD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D072F-3061-42B9-8A4F-FBB920D047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BD183-CA47-40EB-8C9C-6391B8D528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A7E09-193C-4058-9BF4-26D932CDDC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171D9-0662-4644-BCFB-0607037C1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9B164-51D4-41D7-B8D4-7A59B90E8F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835E3-C6F7-4967-8573-D20DD7E01E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16810914-7B27-45B2-97EC-0C6B46D75E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Dr</a:t>
            </a:r>
            <a:r>
              <a:rPr lang="de-DE" altLang="en-US" dirty="0"/>
              <a:t>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5D1D9-A527-4879-A81A-29121A0EA557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Web Application Security</a:t>
            </a:r>
          </a:p>
        </p:txBody>
      </p:sp>
      <p:pic>
        <p:nvPicPr>
          <p:cNvPr id="1027" name="Picture 3" descr="C:\Users\hornick\AppData\Local\Microsoft\Windows\Temporary Internet Files\Content.IE5\WK7J9Y0Y\MC9001537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733800"/>
            <a:ext cx="1925726" cy="1835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447800"/>
            <a:ext cx="414655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09600"/>
            <a:ext cx="4452901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81000" y="762000"/>
            <a:ext cx="82296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&lt;?xml version=</a:t>
            </a:r>
            <a:r>
              <a:rPr kumimoji="0" lang="en-US" sz="11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"1.0" encoding="UTF-8"?&gt;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&lt;web-app&gt;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&lt;!– Here is where the authorized </a:t>
            </a:r>
            <a:r>
              <a:rPr lang="en-US" sz="1100" b="1" u="sng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roles</a:t>
            </a:r>
            <a:r>
              <a:rPr lang="en-US" sz="11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are defined. --&gt; </a:t>
            </a: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&lt;security-role&gt;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&lt;role-name&gt;admin&lt;/role-name&gt;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&lt;/security-role&gt;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&lt;security-role&gt;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&lt;role-name&gt;member&lt;/role-name&gt;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&lt;/security-role&gt;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&lt;!-- This section declares specific </a:t>
            </a:r>
            <a:r>
              <a:rPr lang="en-US" sz="1100" b="1" u="sng" kern="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resources</a:t>
            </a:r>
            <a:r>
              <a:rPr lang="en-US" sz="1100" kern="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to be accessible only by users</a:t>
            </a:r>
            <a:br>
              <a:rPr lang="en-US" sz="1100" kern="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100" kern="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in certain </a:t>
            </a:r>
            <a:r>
              <a:rPr lang="en-US" sz="1100" b="1" u="sng" kern="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roles</a:t>
            </a:r>
            <a:r>
              <a:rPr lang="en-US" sz="1100" kern="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100" b="1" kern="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defined</a:t>
            </a:r>
            <a:r>
              <a:rPr lang="en-US" sz="1100" kern="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in the separate </a:t>
            </a:r>
            <a:r>
              <a:rPr lang="en-US" sz="1100" b="1" u="sng" kern="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tomcat-users.xml</a:t>
            </a:r>
            <a:r>
              <a:rPr lang="en-US" sz="1100" kern="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file.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--&gt;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&lt;security-constraint&gt;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&lt;!– Here is where the restricted </a:t>
            </a:r>
            <a:r>
              <a:rPr lang="en-US" sz="1100" b="1" u="sng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resources</a:t>
            </a:r>
            <a:r>
              <a:rPr lang="en-US" sz="1100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are specified (1 to many)--&gt; 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100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&lt;web-resource-collection&gt;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sz="1100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   &lt;!– “</a:t>
            </a:r>
            <a:r>
              <a:rPr lang="en-US" sz="1100" i="1" kern="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SecuredPages</a:t>
            </a:r>
            <a:r>
              <a:rPr lang="en-US" sz="1100" i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”</a:t>
            </a:r>
            <a:r>
              <a:rPr lang="en-US" sz="1100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is just an arbitrary identifier </a:t>
            </a:r>
            <a:r>
              <a:rPr lang="en-US" sz="1100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--&gt;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		</a:t>
            </a:r>
            <a:r>
              <a:rPr kumimoji="0" lang="en-US" sz="1100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 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&lt;web-resource-name&gt;</a:t>
            </a: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SecuredPages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&lt;/web-resource-name&gt;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   </a:t>
            </a:r>
            <a:r>
              <a:rPr lang="en-US" sz="110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&lt;!– The constrained resources (1 to many) for this collection: </a:t>
            </a:r>
            <a:r>
              <a:rPr lang="en-US" sz="110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--&gt;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sz="110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   &lt;</a:t>
            </a:r>
            <a:r>
              <a:rPr lang="en-US" sz="1100" kern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10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-pattern&gt;</a:t>
            </a:r>
            <a:r>
              <a:rPr lang="en-US" sz="1100" b="1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100" b="1" kern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MyApp</a:t>
            </a:r>
            <a:r>
              <a:rPr lang="en-US" sz="1100" b="1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/admin.jsp</a:t>
            </a:r>
            <a:r>
              <a:rPr lang="en-US" sz="110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100" kern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10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-pattern&gt;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kumimoji="0" lang="en-US" sz="1100" b="0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url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-pattern&gt;</a:t>
            </a: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/</a:t>
            </a:r>
            <a:r>
              <a:rPr kumimoji="0" lang="en-US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MyApp</a:t>
            </a: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/manage.jsp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&lt;/</a:t>
            </a: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url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-pattern&gt;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&lt;/web-resource-collection&gt;	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... &lt;!– more collections here… --&gt;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1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&lt;!– Here is where the authorized </a:t>
            </a:r>
            <a:r>
              <a:rPr lang="en-US" sz="1100" b="1" u="sng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roles</a:t>
            </a:r>
            <a:r>
              <a:rPr lang="en-US" sz="11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are specified. --&gt; 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&lt;auth-constraint&gt;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kumimoji="0" lang="en-US" sz="11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&lt;role-name&gt;</a:t>
            </a: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Admin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&lt;/role-name&gt;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   &lt;role-name&gt;</a:t>
            </a:r>
            <a:r>
              <a:rPr lang="en-US" sz="11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Manager</a:t>
            </a:r>
            <a:r>
              <a:rPr lang="en-US" sz="11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&lt;/role-name&gt;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&lt;/auth-constraint&gt;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100" b="1" kern="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&lt;/security-constraint&gt;</a:t>
            </a:r>
            <a:endParaRPr lang="en-US" sz="1100" b="1" kern="0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&lt;/web-app&gt;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sz="2800" u="sng" dirty="0" smtClean="0"/>
              <a:t>Authorization</a:t>
            </a:r>
            <a:r>
              <a:rPr lang="en-US" sz="2800" dirty="0" smtClean="0"/>
              <a:t> allows a web app to restrict access to specific parts of an application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pic>
        <p:nvPicPr>
          <p:cNvPr id="10" name="Picture 8" descr="C:\Users\hornick\AppData\Local\Microsoft\Windows\Temporary Internet Files\Content.IE5\SGIHR1NL\MC9003605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5181600"/>
            <a:ext cx="1888236" cy="1160374"/>
          </a:xfrm>
          <a:prstGeom prst="rect">
            <a:avLst/>
          </a:prstGeom>
          <a:noFill/>
        </p:spPr>
      </p:pic>
      <p:sp>
        <p:nvSpPr>
          <p:cNvPr id="13" name="&quot;No&quot; Symbol 12"/>
          <p:cNvSpPr/>
          <p:nvPr/>
        </p:nvSpPr>
        <p:spPr bwMode="auto">
          <a:xfrm>
            <a:off x="6629400" y="4953000"/>
            <a:ext cx="1676400" cy="1600200"/>
          </a:xfrm>
          <a:prstGeom prst="noSmoking">
            <a:avLst/>
          </a:prstGeom>
          <a:solidFill>
            <a:srgbClr val="FF0000">
              <a:alpha val="51000"/>
            </a:srgbClr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i="1" dirty="0" smtClean="0">
                <a:solidFill>
                  <a:srgbClr val="FF0000"/>
                </a:solidFill>
              </a:rPr>
              <a:t>tomcat-users.xml</a:t>
            </a:r>
            <a:r>
              <a:rPr lang="en-US" sz="2800" dirty="0" smtClean="0"/>
              <a:t> file contains role, username, and password definitions: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411662"/>
          </a:xfrm>
        </p:spPr>
        <p:txBody>
          <a:bodyPr/>
          <a:lstStyle/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&lt;tomcat-users&gt;</a:t>
            </a:r>
          </a:p>
          <a:p>
            <a:pPr>
              <a:buNone/>
            </a:pPr>
            <a:r>
              <a:rPr lang="en-US" sz="11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&lt;!--</a:t>
            </a:r>
          </a:p>
          <a:p>
            <a:pPr>
              <a:buNone/>
            </a:pPr>
            <a:r>
              <a:rPr lang="en-US" sz="11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 NOTE:  By default, no user is included in the "manager" role required</a:t>
            </a:r>
          </a:p>
          <a:p>
            <a:pPr>
              <a:buNone/>
            </a:pPr>
            <a:r>
              <a:rPr lang="en-US" sz="11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 to operate the "/manager" web application.  If you wish to use this app,</a:t>
            </a:r>
          </a:p>
          <a:p>
            <a:pPr>
              <a:buNone/>
            </a:pPr>
            <a:r>
              <a:rPr lang="en-US" sz="11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 you must define such a user - the username and password are arbitrary.</a:t>
            </a:r>
          </a:p>
          <a:p>
            <a:pPr>
              <a:buNone/>
            </a:pPr>
            <a:r>
              <a:rPr lang="en-US" sz="11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--&gt;</a:t>
            </a:r>
          </a:p>
          <a:p>
            <a:pPr>
              <a:buNone/>
            </a:pPr>
            <a:r>
              <a:rPr lang="en-US" sz="11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&lt;!--</a:t>
            </a:r>
          </a:p>
          <a:p>
            <a:pPr>
              <a:buNone/>
            </a:pPr>
            <a:r>
              <a:rPr lang="en-US" sz="11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 NOTE:  The sample user and role entries below are wrapped in a comment</a:t>
            </a:r>
          </a:p>
          <a:p>
            <a:pPr>
              <a:buNone/>
            </a:pPr>
            <a:r>
              <a:rPr lang="en-US" sz="11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 and thus are ignored when reading this file. Do not forget to remove</a:t>
            </a:r>
          </a:p>
          <a:p>
            <a:pPr>
              <a:buNone/>
            </a:pPr>
            <a:r>
              <a:rPr lang="en-US" sz="11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 &lt;!.. ..&gt; that surrounds them.</a:t>
            </a:r>
          </a:p>
          <a:p>
            <a:pPr>
              <a:buNone/>
            </a:pPr>
            <a:r>
              <a:rPr lang="en-US" sz="11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--&gt;</a:t>
            </a:r>
          </a:p>
          <a:p>
            <a:pPr>
              <a:buNone/>
            </a:pPr>
            <a:r>
              <a:rPr lang="en-US" sz="11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&lt;!--</a:t>
            </a:r>
          </a:p>
          <a:p>
            <a:pPr>
              <a:buNone/>
            </a:pPr>
            <a:r>
              <a:rPr lang="en-US" sz="11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 &lt;role </a:t>
            </a:r>
            <a:r>
              <a:rPr lang="en-US" sz="1100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rolename</a:t>
            </a:r>
            <a:r>
              <a:rPr lang="en-US" sz="11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="tomcat"/&gt;</a:t>
            </a:r>
          </a:p>
          <a:p>
            <a:pPr>
              <a:buNone/>
            </a:pPr>
            <a:r>
              <a:rPr lang="en-US" sz="11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 &lt;role </a:t>
            </a:r>
            <a:r>
              <a:rPr lang="en-US" sz="1100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rolename</a:t>
            </a:r>
            <a:r>
              <a:rPr lang="en-US" sz="11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="role1"/&gt;</a:t>
            </a:r>
          </a:p>
          <a:p>
            <a:pPr>
              <a:buNone/>
            </a:pPr>
            <a:r>
              <a:rPr lang="en-US" sz="11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 &lt;user username="tomcat" password="tomcat" roles="tomcat"/&gt;</a:t>
            </a:r>
          </a:p>
          <a:p>
            <a:pPr>
              <a:buNone/>
            </a:pPr>
            <a:r>
              <a:rPr lang="en-US" sz="11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 &lt;user username="both" password="tomcat" roles="tomcat,role1"/&gt;</a:t>
            </a:r>
          </a:p>
          <a:p>
            <a:pPr>
              <a:buNone/>
            </a:pPr>
            <a:r>
              <a:rPr lang="en-US" sz="11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 &lt;user username="role1" password="tomcat" roles="role1"/&gt;</a:t>
            </a:r>
          </a:p>
          <a:p>
            <a:pPr>
              <a:buNone/>
            </a:pPr>
            <a:r>
              <a:rPr lang="en-US" sz="11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--&gt;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1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&lt;role </a:t>
            </a:r>
            <a:r>
              <a:rPr lang="en-US" sz="11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rolename</a:t>
            </a:r>
            <a:r>
              <a:rPr lang="en-US" sz="11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="manager"/&gt;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&lt;role </a:t>
            </a:r>
            <a:r>
              <a:rPr lang="en-US" sz="11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rolename</a:t>
            </a:r>
            <a:r>
              <a:rPr lang="en-US" sz="11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="admin"/&gt;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&lt;role </a:t>
            </a:r>
            <a:r>
              <a:rPr lang="en-US" sz="11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rolename</a:t>
            </a:r>
            <a:r>
              <a:rPr lang="en-US" sz="11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="member"/&gt;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sz="1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&lt;user username="tomcat" password="tomcat" roles="</a:t>
            </a:r>
            <a:r>
              <a:rPr lang="en-US" sz="11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manager,admin</a:t>
            </a:r>
            <a:r>
              <a:rPr lang="en-US" sz="1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"/&gt;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	&lt;user username="mark" password="</a:t>
            </a:r>
            <a:r>
              <a:rPr lang="en-US" sz="11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mlh</a:t>
            </a:r>
            <a:r>
              <a:rPr lang="en-US" sz="1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 roles="</a:t>
            </a:r>
            <a:r>
              <a:rPr lang="en-US" sz="11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member,manager</a:t>
            </a:r>
            <a:r>
              <a:rPr lang="en-US" sz="1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"/&gt;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&lt;/tomcat-users&gt;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r>
              <a:rPr lang="en-US" sz="3200" u="sng" dirty="0" smtClean="0"/>
              <a:t>Authentication</a:t>
            </a:r>
            <a:r>
              <a:rPr lang="en-US" sz="3200" dirty="0" smtClean="0"/>
              <a:t> allows a web app to validate the identity of a client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371600"/>
            <a:ext cx="1392746" cy="1570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990600"/>
            <a:ext cx="8229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200" kern="0" dirty="0" smtClean="0">
                <a:latin typeface="Courier New" pitchFamily="49" charset="0"/>
                <a:cs typeface="Courier New" pitchFamily="49" charset="0"/>
              </a:rPr>
              <a:t>&lt;?xml version=</a:t>
            </a:r>
            <a:r>
              <a:rPr lang="en-US" sz="1200" i="1" kern="0" dirty="0" smtClean="0">
                <a:latin typeface="Courier New" pitchFamily="49" charset="0"/>
                <a:cs typeface="Courier New" pitchFamily="49" charset="0"/>
              </a:rPr>
              <a:t>"1.0" encoding="UTF-8"?&gt;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200" kern="0" dirty="0" smtClean="0">
                <a:latin typeface="Courier New" pitchFamily="49" charset="0"/>
                <a:cs typeface="Courier New" pitchFamily="49" charset="0"/>
              </a:rPr>
              <a:t>&lt;web-app&gt;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200" kern="0" dirty="0" smtClean="0">
                <a:latin typeface="Courier New" pitchFamily="49" charset="0"/>
                <a:cs typeface="Courier New" pitchFamily="49" charset="0"/>
              </a:rPr>
              <a:t>	&lt;security-role&gt;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200" kern="0" dirty="0" smtClean="0">
                <a:latin typeface="Courier New" pitchFamily="49" charset="0"/>
                <a:cs typeface="Courier New" pitchFamily="49" charset="0"/>
              </a:rPr>
              <a:t>		&lt;role-name&gt;admin&lt;/role-name&gt;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200" kern="0" dirty="0" smtClean="0">
                <a:latin typeface="Courier New" pitchFamily="49" charset="0"/>
                <a:cs typeface="Courier New" pitchFamily="49" charset="0"/>
              </a:rPr>
              <a:t>	&lt;/security-role&gt;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200" kern="0" dirty="0" smtClean="0">
                <a:latin typeface="Courier New" pitchFamily="49" charset="0"/>
                <a:cs typeface="Courier New" pitchFamily="49" charset="0"/>
              </a:rPr>
              <a:t>	&lt;security-role&gt;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200" kern="0" dirty="0" smtClean="0">
                <a:latin typeface="Courier New" pitchFamily="49" charset="0"/>
                <a:cs typeface="Courier New" pitchFamily="49" charset="0"/>
              </a:rPr>
              <a:t>		&lt;role-name&gt;member&lt;/role-name&gt;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200" kern="0" dirty="0" smtClean="0">
                <a:latin typeface="Courier New" pitchFamily="49" charset="0"/>
                <a:cs typeface="Courier New" pitchFamily="49" charset="0"/>
              </a:rPr>
              <a:t>	&lt;/security-role&gt;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200" kern="0" dirty="0" smtClean="0">
                <a:latin typeface="Courier New" pitchFamily="49" charset="0"/>
                <a:cs typeface="Courier New" pitchFamily="49" charset="0"/>
              </a:rPr>
              <a:t>	&lt;security-constraint&gt;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200" kern="0" dirty="0" smtClean="0">
                <a:latin typeface="Courier New" pitchFamily="49" charset="0"/>
                <a:cs typeface="Courier New" pitchFamily="49" charset="0"/>
              </a:rPr>
              <a:t>		&lt;web-resource-collection&gt;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200" kern="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 </a:t>
            </a:r>
            <a:r>
              <a:rPr lang="en-US" sz="1200" kern="0" dirty="0" smtClean="0">
                <a:latin typeface="Courier New" pitchFamily="49" charset="0"/>
                <a:cs typeface="Courier New" pitchFamily="49" charset="0"/>
              </a:rPr>
              <a:t>&lt;web-resource-name&gt;</a:t>
            </a:r>
            <a:r>
              <a:rPr lang="en-US" sz="1200" kern="0" dirty="0" err="1" smtClean="0">
                <a:latin typeface="Courier New" pitchFamily="49" charset="0"/>
                <a:cs typeface="Courier New" pitchFamily="49" charset="0"/>
              </a:rPr>
              <a:t>SecuredPages</a:t>
            </a:r>
            <a:r>
              <a:rPr lang="en-US" sz="1200" kern="0" dirty="0" smtClean="0">
                <a:latin typeface="Courier New" pitchFamily="49" charset="0"/>
                <a:cs typeface="Courier New" pitchFamily="49" charset="0"/>
              </a:rPr>
              <a:t>&lt;/web-resource-name&gt;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200" kern="0" dirty="0" smtClean="0">
                <a:latin typeface="Courier New" pitchFamily="49" charset="0"/>
                <a:cs typeface="Courier New" pitchFamily="49" charset="0"/>
              </a:rPr>
              <a:t>		   &lt;</a:t>
            </a:r>
            <a:r>
              <a:rPr lang="en-US" sz="1200" kern="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200" kern="0" dirty="0" smtClean="0">
                <a:latin typeface="Courier New" pitchFamily="49" charset="0"/>
                <a:cs typeface="Courier New" pitchFamily="49" charset="0"/>
              </a:rPr>
              <a:t>-pattern&gt;/</a:t>
            </a:r>
            <a:r>
              <a:rPr lang="en-US" sz="1200" kern="0" dirty="0" err="1" smtClean="0">
                <a:latin typeface="Courier New" pitchFamily="49" charset="0"/>
                <a:cs typeface="Courier New" pitchFamily="49" charset="0"/>
              </a:rPr>
              <a:t>MyApp</a:t>
            </a:r>
            <a:r>
              <a:rPr lang="en-US" sz="1200" kern="0" dirty="0" smtClean="0">
                <a:latin typeface="Courier New" pitchFamily="49" charset="0"/>
                <a:cs typeface="Courier New" pitchFamily="49" charset="0"/>
              </a:rPr>
              <a:t>/admin.jsp&lt;/</a:t>
            </a:r>
            <a:r>
              <a:rPr lang="en-US" sz="1200" kern="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200" kern="0" dirty="0" smtClean="0">
                <a:latin typeface="Courier New" pitchFamily="49" charset="0"/>
                <a:cs typeface="Courier New" pitchFamily="49" charset="0"/>
              </a:rPr>
              <a:t>-pattern&gt;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200" kern="0" dirty="0" smtClean="0">
                <a:latin typeface="Courier New" pitchFamily="49" charset="0"/>
                <a:cs typeface="Courier New" pitchFamily="49" charset="0"/>
              </a:rPr>
              <a:t>		   &lt;</a:t>
            </a:r>
            <a:r>
              <a:rPr lang="en-US" sz="1200" kern="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200" kern="0" dirty="0" smtClean="0">
                <a:latin typeface="Courier New" pitchFamily="49" charset="0"/>
                <a:cs typeface="Courier New" pitchFamily="49" charset="0"/>
              </a:rPr>
              <a:t>-pattern&gt;/</a:t>
            </a:r>
            <a:r>
              <a:rPr lang="en-US" sz="1200" kern="0" dirty="0" err="1" smtClean="0">
                <a:latin typeface="Courier New" pitchFamily="49" charset="0"/>
                <a:cs typeface="Courier New" pitchFamily="49" charset="0"/>
              </a:rPr>
              <a:t>MyApp</a:t>
            </a:r>
            <a:r>
              <a:rPr lang="en-US" sz="1200" kern="0" dirty="0" smtClean="0">
                <a:latin typeface="Courier New" pitchFamily="49" charset="0"/>
                <a:cs typeface="Courier New" pitchFamily="49" charset="0"/>
              </a:rPr>
              <a:t>/manage.jsp&lt;/</a:t>
            </a:r>
            <a:r>
              <a:rPr lang="en-US" sz="1200" kern="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200" kern="0" dirty="0" smtClean="0">
                <a:latin typeface="Courier New" pitchFamily="49" charset="0"/>
                <a:cs typeface="Courier New" pitchFamily="49" charset="0"/>
              </a:rPr>
              <a:t>-pattern&gt;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200" kern="0" dirty="0" smtClean="0">
                <a:latin typeface="Courier New" pitchFamily="49" charset="0"/>
                <a:cs typeface="Courier New" pitchFamily="49" charset="0"/>
              </a:rPr>
              <a:t>		&lt;/web-resource-collection&gt;	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200" kern="0" dirty="0" smtClean="0">
                <a:latin typeface="Courier New" pitchFamily="49" charset="0"/>
                <a:cs typeface="Courier New" pitchFamily="49" charset="0"/>
              </a:rPr>
              <a:t>		&lt;auth-constraint&gt;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200" kern="0" dirty="0" smtClean="0">
                <a:latin typeface="Courier New" pitchFamily="49" charset="0"/>
                <a:cs typeface="Courier New" pitchFamily="49" charset="0"/>
              </a:rPr>
              <a:t>		   &lt;role-name&gt;Admin&lt;/role-name&gt;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200" kern="0" dirty="0" smtClean="0">
                <a:latin typeface="Courier New" pitchFamily="49" charset="0"/>
                <a:cs typeface="Courier New" pitchFamily="49" charset="0"/>
              </a:rPr>
              <a:t>		   &lt;role-name&gt;Manager&lt;/role-name&gt;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200" kern="0" dirty="0" smtClean="0">
                <a:latin typeface="Courier New" pitchFamily="49" charset="0"/>
                <a:cs typeface="Courier New" pitchFamily="49" charset="0"/>
              </a:rPr>
              <a:t>		&lt;/auth-constraint&gt;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200" kern="0" dirty="0" smtClean="0">
                <a:latin typeface="Courier New" pitchFamily="49" charset="0"/>
                <a:cs typeface="Courier New" pitchFamily="49" charset="0"/>
              </a:rPr>
              <a:t>	&lt;/security-constraint&gt;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200" b="1" kern="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	&lt;!– When you specify a login-</a:t>
            </a:r>
            <a:r>
              <a:rPr lang="en-US" sz="1200" b="1" kern="0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200" b="1" kern="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, the container automatically supplies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200" b="1" kern="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   a username/password prompt --&gt; 	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200" kern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&lt;login-</a:t>
            </a:r>
            <a:r>
              <a:rPr lang="en-US" sz="1200" b="1" kern="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2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2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&lt;auth-method&gt;BASIC&lt;/auth-method&gt;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2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&lt;/login-</a:t>
            </a:r>
            <a:r>
              <a:rPr lang="en-US" sz="1200" b="1" kern="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2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&lt;/web-app&gt;</a:t>
            </a:r>
          </a:p>
        </p:txBody>
      </p:sp>
      <p:sp>
        <p:nvSpPr>
          <p:cNvPr id="12" name="&quot;No&quot; Symbol 11"/>
          <p:cNvSpPr/>
          <p:nvPr/>
        </p:nvSpPr>
        <p:spPr bwMode="auto">
          <a:xfrm>
            <a:off x="6629400" y="1371600"/>
            <a:ext cx="1676400" cy="1600200"/>
          </a:xfrm>
          <a:prstGeom prst="noSmoking">
            <a:avLst/>
          </a:prstGeom>
          <a:solidFill>
            <a:srgbClr val="FF0000">
              <a:alpha val="51000"/>
            </a:srgbClr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762000"/>
            <a:ext cx="82296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&lt;?xml version=</a:t>
            </a:r>
            <a:r>
              <a:rPr lang="en-US" sz="1100" i="1" kern="0" dirty="0" smtClean="0">
                <a:latin typeface="Courier New" pitchFamily="49" charset="0"/>
                <a:cs typeface="Courier New" pitchFamily="49" charset="0"/>
              </a:rPr>
              <a:t>"1.0" encoding="UTF-8"?&gt;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&lt;web-app&gt;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	&lt;security-role&gt;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		&lt;role-name&gt;admin&lt;/role-name&gt;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	&lt;/security-role&gt;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	&lt;security-role&gt;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		&lt;role-name&gt;member&lt;/role-name&gt;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	&lt;/security-role&gt;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	&lt;security-constraint&gt;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		&lt;web-resource-collection&gt;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kern="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 </a:t>
            </a: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&lt;web-resource-name&gt;</a:t>
            </a:r>
            <a:r>
              <a:rPr lang="en-US" sz="1100" kern="0" dirty="0" err="1" smtClean="0">
                <a:latin typeface="Courier New" pitchFamily="49" charset="0"/>
                <a:cs typeface="Courier New" pitchFamily="49" charset="0"/>
              </a:rPr>
              <a:t>SecuredPages</a:t>
            </a: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&lt;/web-resource-name&gt;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		   &lt;</a:t>
            </a:r>
            <a:r>
              <a:rPr lang="en-US" sz="1100" kern="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-pattern&gt;/</a:t>
            </a:r>
            <a:r>
              <a:rPr lang="en-US" sz="1100" kern="0" dirty="0" err="1" smtClean="0">
                <a:latin typeface="Courier New" pitchFamily="49" charset="0"/>
                <a:cs typeface="Courier New" pitchFamily="49" charset="0"/>
              </a:rPr>
              <a:t>MyApp</a:t>
            </a: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/admin.jsp&lt;/</a:t>
            </a:r>
            <a:r>
              <a:rPr lang="en-US" sz="1100" kern="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-pattern&gt;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		   &lt;</a:t>
            </a:r>
            <a:r>
              <a:rPr lang="en-US" sz="1100" kern="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-pattern&gt;/</a:t>
            </a:r>
            <a:r>
              <a:rPr lang="en-US" sz="1100" kern="0" dirty="0" err="1" smtClean="0">
                <a:latin typeface="Courier New" pitchFamily="49" charset="0"/>
                <a:cs typeface="Courier New" pitchFamily="49" charset="0"/>
              </a:rPr>
              <a:t>MyApp</a:t>
            </a: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/manage.jsp&lt;/</a:t>
            </a:r>
            <a:r>
              <a:rPr lang="en-US" sz="1100" kern="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-pattern&gt;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		&lt;/web-resource-collection&gt;	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		&lt;auth-constraint&gt;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		   &lt;role-name&gt;Admin&lt;/role-name&gt;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		   &lt;role-name&gt;Manager&lt;/role-name&gt;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		&lt;/auth-constraint&gt;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1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&lt;user-data-constraint&gt;</a:t>
            </a:r>
          </a:p>
          <a:p>
            <a:r>
              <a:rPr lang="en-US" sz="11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	   &lt;transport-guarantee&gt;CONFIDENTIAL&lt;/transport-guarantee&gt;</a:t>
            </a:r>
          </a:p>
          <a:p>
            <a:r>
              <a:rPr lang="en-US" sz="11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	&lt;/user-data-constraint&gt;</a:t>
            </a:r>
            <a:endParaRPr lang="en-US" sz="1100" b="1" kern="0" dirty="0" smtClean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	&lt;/security-constraint&gt;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1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&lt;login-</a:t>
            </a:r>
            <a:r>
              <a:rPr lang="en-US" sz="1100" b="1" kern="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1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   &lt;auth-method&gt;FORM&lt;/auth-method&gt;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&lt;form-login-</a:t>
            </a:r>
            <a:r>
              <a:rPr lang="en-US" sz="1100" b="1" kern="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1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   &lt;form-login-page&gt;/login.html&lt;/form-login-page&gt; 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   &lt;form-error-page&gt;/loginError.html&lt;/form-login-page&gt;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&lt;/form-login-</a:t>
            </a:r>
            <a:r>
              <a:rPr lang="en-US" sz="1100" b="1" kern="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1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&lt;/login-</a:t>
            </a:r>
            <a:r>
              <a:rPr lang="en-US" sz="1100" b="1" kern="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1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&lt;/web-app&gt;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sz="2800" b="0" dirty="0" smtClean="0"/>
              <a:t>You can define your own login page if you don’t like </a:t>
            </a:r>
            <a:r>
              <a:rPr lang="en-US" sz="2800" b="0" dirty="0" smtClean="0"/>
              <a:t>the default </a:t>
            </a:r>
            <a:r>
              <a:rPr lang="en-US" sz="2800" b="0" dirty="0" smtClean="0"/>
              <a:t>popup dialog:</a:t>
            </a:r>
            <a:endParaRPr lang="en-US" sz="2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04800" y="1752600"/>
            <a:ext cx="8610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&lt;!DOCTYPE html &gt;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&lt;head&gt;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&lt;meta </a:t>
            </a:r>
            <a:r>
              <a:rPr lang="en-US" sz="1400" i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=“ISO-8859-1"&gt;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&lt;title&gt;Login please&lt;/title&gt;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&lt;/head&gt;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&lt;body&gt;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&lt;form method=</a:t>
            </a:r>
            <a:r>
              <a:rPr lang="en-US" sz="14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"POST" action="</a:t>
            </a:r>
            <a:r>
              <a:rPr lang="en-US" sz="14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j_security_check</a:t>
            </a:r>
            <a:r>
              <a:rPr lang="en-US" sz="14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"&gt;</a:t>
            </a:r>
          </a:p>
          <a:p>
            <a:r>
              <a:rPr lang="en-US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&lt;p&gt;username:&lt;/p&gt; &lt;input type=</a:t>
            </a:r>
            <a:r>
              <a:rPr lang="en-US" sz="14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"text" name="</a:t>
            </a:r>
            <a:r>
              <a:rPr lang="en-US" sz="14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j_username</a:t>
            </a:r>
            <a:r>
              <a:rPr lang="en-US" sz="14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"&gt;</a:t>
            </a:r>
          </a:p>
          <a:p>
            <a:r>
              <a:rPr lang="en-US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&lt;p&gt;password:&lt;/p&gt; &lt;input type=</a:t>
            </a:r>
            <a:r>
              <a:rPr lang="en-US" sz="14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"password" name="</a:t>
            </a:r>
            <a:r>
              <a:rPr lang="en-US" sz="14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j_password</a:t>
            </a:r>
            <a:r>
              <a:rPr lang="en-US" sz="14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"&gt; </a:t>
            </a:r>
          </a:p>
          <a:p>
            <a:r>
              <a:rPr lang="en-US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&lt;input type=</a:t>
            </a:r>
            <a:r>
              <a:rPr lang="en-US" sz="14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"submit" value="</a:t>
            </a:r>
            <a:r>
              <a:rPr lang="en-US" sz="14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Login</a:t>
            </a:r>
            <a:r>
              <a:rPr lang="en-US" sz="14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"&gt;</a:t>
            </a:r>
          </a:p>
          <a:p>
            <a:r>
              <a:rPr lang="en-US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&lt;/form&gt;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&lt;/body&gt;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&lt;/html&gt;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543800" cy="715962"/>
          </a:xfrm>
        </p:spPr>
        <p:txBody>
          <a:bodyPr/>
          <a:lstStyle/>
          <a:p>
            <a:r>
              <a:rPr lang="en-US" sz="2800" dirty="0" smtClean="0"/>
              <a:t>The login form must use the indicated action and input field names: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There are three main security concerns your web apps need to address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6400800" cy="44116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Impersonation</a:t>
            </a:r>
          </a:p>
          <a:p>
            <a:pPr lvl="1"/>
            <a:r>
              <a:rPr lang="en-US" dirty="0" smtClean="0"/>
              <a:t>A client pretends to be someone else in order to gain access to your site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Upgrading</a:t>
            </a:r>
          </a:p>
          <a:p>
            <a:pPr lvl="1"/>
            <a:r>
              <a:rPr lang="en-US" dirty="0" smtClean="0"/>
              <a:t>A client gains access to restricted aspects of your web app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Eavesdropping</a:t>
            </a:r>
          </a:p>
          <a:p>
            <a:pPr lvl="1"/>
            <a:r>
              <a:rPr lang="en-US" dirty="0" smtClean="0"/>
              <a:t>A third-party gains access to confidential information exchanged</a:t>
            </a:r>
            <a:br>
              <a:rPr lang="en-US" dirty="0" smtClean="0"/>
            </a:br>
            <a:r>
              <a:rPr lang="en-US" dirty="0" smtClean="0"/>
              <a:t>between your site and a valid user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371600"/>
            <a:ext cx="1392746" cy="1570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9" descr="C:\Users\hornick\AppData\Local\Microsoft\Windows\Temporary Internet Files\Content.IE5\PS36C4AK\MC90036579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3200400"/>
            <a:ext cx="1516243" cy="931774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4495800"/>
            <a:ext cx="1828800" cy="1886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of these can be managed via the Deployment Descriptor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1000" y="1524000"/>
            <a:ext cx="72390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Tomcat incorporates</a:t>
            </a:r>
            <a:r>
              <a:rPr kumimoji="0" lang="en-US" sz="30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declarative security model</a:t>
            </a:r>
            <a:r>
              <a:rPr kumimoji="0" lang="en-US" sz="30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requires no changes to your </a:t>
            </a:r>
            <a:r>
              <a:rPr kumimoji="0" lang="en-US" sz="3000" b="0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Servlets</a:t>
            </a:r>
            <a:r>
              <a:rPr kumimoji="0" lang="en-US" sz="30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pages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tabLst/>
              <a:defRPr/>
            </a:pPr>
            <a:endParaRPr lang="en-US" sz="3000" kern="0" baseline="0" dirty="0" smtClean="0">
              <a:solidFill>
                <a:srgbClr val="FF0000"/>
              </a:solidFill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tabLst/>
              <a:defRPr/>
            </a:pPr>
            <a:r>
              <a:rPr kumimoji="0" lang="en-US" sz="30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000" b="0" i="0" u="none" strike="noStrike" kern="0" cap="none" spc="0" normalizeH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Tomcat itself handles Authentication, Authorization, and Data Encryption</a:t>
            </a: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 descr="C:\Users\hornick\AppData\Local\Microsoft\Windows\Temporary Internet Files\Content.IE5\WK7J9Y0Y\MC90039103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895600"/>
            <a:ext cx="1752600" cy="2134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0000"/>
                </a:solidFill>
              </a:rPr>
              <a:t>server.xml</a:t>
            </a:r>
            <a:r>
              <a:rPr lang="en-US" sz="2800" dirty="0" smtClean="0"/>
              <a:t> file contains configuration specifications for Tomcat operation, including enabling HTTPS:</a:t>
            </a:r>
            <a:endParaRPr lang="en-US" sz="2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3657600"/>
          </a:xfrm>
        </p:spPr>
        <p:txBody>
          <a:bodyPr/>
          <a:lstStyle/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&lt;!-- Define a SSL HTTP/1.1 Connector on port 8443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This connector uses the JSSE configuration, when using APR, the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connector should be using the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style configuration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described in the APR documentation --&gt;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&lt;!-- uncommented by MLH --&gt;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&lt;Connector port="8443" protocol="HTTP/1.1"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SSLEnabled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="true"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maxThreads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="150" scheme="https" secure="true"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b="1" dirty="0" err="1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keystoreFile</a:t>
            </a:r>
            <a:r>
              <a:rPr lang="en-US" sz="1600" b="1" dirty="0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=“C:/Apache/keystore" </a:t>
            </a:r>
            <a:r>
              <a:rPr lang="en-US" sz="1600" b="1" dirty="0" err="1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keystorePass</a:t>
            </a:r>
            <a:r>
              <a:rPr lang="en-US" sz="1600" b="1" dirty="0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600" b="1" dirty="0" err="1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changeit</a:t>
            </a:r>
            <a:r>
              <a:rPr lang="en-US" sz="1600" b="1" dirty="0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clientAuth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="false"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sslProtocol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="TLS" /&gt;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&lt;!-- uncommented by MLH --&gt;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029200"/>
            <a:ext cx="792717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Note: the blue text is (usually) already in this file, although commented</a:t>
            </a:r>
            <a:br>
              <a:rPr lang="en-US" dirty="0" smtClean="0"/>
            </a:br>
            <a:r>
              <a:rPr lang="en-US" dirty="0" smtClean="0"/>
              <a:t>out. I rearranged the comments and added the green line that specifies</a:t>
            </a:r>
            <a:br>
              <a:rPr lang="en-US" dirty="0" smtClean="0"/>
            </a:br>
            <a:r>
              <a:rPr lang="en-US" dirty="0" smtClean="0"/>
              <a:t>the file containing the generated Certificate.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1112838"/>
          </a:xfrm>
        </p:spPr>
        <p:txBody>
          <a:bodyPr/>
          <a:lstStyle/>
          <a:p>
            <a:r>
              <a:rPr lang="en-US" sz="2400" u="sng" dirty="0" smtClean="0"/>
              <a:t>Encrypting</a:t>
            </a:r>
            <a:r>
              <a:rPr lang="en-US" sz="2400" dirty="0" smtClean="0"/>
              <a:t> the transport of data ensures that sensitive data (</a:t>
            </a:r>
            <a:r>
              <a:rPr lang="en-US" sz="2400" dirty="0" err="1" smtClean="0"/>
              <a:t>eg</a:t>
            </a:r>
            <a:r>
              <a:rPr lang="en-US" sz="2400" dirty="0" smtClean="0"/>
              <a:t>. passwords) will not be viewable during transmission either to or from the server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438400"/>
            <a:ext cx="1828799" cy="1886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1219200"/>
            <a:ext cx="8229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&lt;?xml version=</a:t>
            </a:r>
            <a:r>
              <a:rPr lang="en-US" sz="1100" i="1" kern="0" dirty="0" smtClean="0">
                <a:latin typeface="Courier New" pitchFamily="49" charset="0"/>
                <a:cs typeface="Courier New" pitchFamily="49" charset="0"/>
              </a:rPr>
              <a:t>"1.0" encoding="UTF-8"?&gt;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&lt;web-app&gt;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&lt;!-- This section declares specific </a:t>
            </a:r>
            <a:r>
              <a:rPr lang="en-US" sz="1100" b="1" u="sng" kern="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resources</a:t>
            </a:r>
            <a:r>
              <a:rPr lang="en-US" sz="1100" kern="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whose access is to be constrained </a:t>
            </a:r>
            <a:br>
              <a:rPr lang="en-US" sz="1100" kern="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100" kern="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by the Tomcat security manager.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--&gt; </a:t>
            </a: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100" b="1" kern="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&lt;security-constraint&gt;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&lt;!– Here is where the restricted </a:t>
            </a:r>
            <a:r>
              <a:rPr lang="en-US" sz="1100" b="1" u="sng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resources</a:t>
            </a:r>
            <a:r>
              <a:rPr lang="en-US" sz="1100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are specified (1 to many)--&gt; 	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100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&lt;web-resource-collection&gt;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   &lt;!– “</a:t>
            </a:r>
            <a:r>
              <a:rPr lang="en-US" sz="1100" i="1" kern="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SecuredPages</a:t>
            </a:r>
            <a:r>
              <a:rPr lang="en-US" sz="1100" i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”</a:t>
            </a:r>
            <a:r>
              <a:rPr lang="en-US" sz="1100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is just an arbitrary identifier </a:t>
            </a:r>
            <a:r>
              <a:rPr lang="en-US" sz="1100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--&gt;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	   </a:t>
            </a:r>
            <a:r>
              <a:rPr lang="en-US" sz="1100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&lt;web-resource-name&gt;</a:t>
            </a:r>
            <a:r>
              <a:rPr lang="en-US" sz="1100" kern="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SecuredPages</a:t>
            </a:r>
            <a:r>
              <a:rPr lang="en-US" sz="1100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&lt;/web-resource-name&gt;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   &lt;!– The constrained resources for this collection: </a:t>
            </a:r>
            <a:r>
              <a:rPr lang="en-US" sz="11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--&gt;</a:t>
            </a:r>
            <a:endParaRPr lang="en-US" sz="1100" kern="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   &lt;</a:t>
            </a:r>
            <a:r>
              <a:rPr lang="en-US" sz="1100" kern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1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-pattern&gt;</a:t>
            </a:r>
            <a:r>
              <a:rPr lang="en-US" sz="11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100" b="1" kern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MyApp</a:t>
            </a:r>
            <a:r>
              <a:rPr lang="en-US" sz="11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/somepage.html</a:t>
            </a:r>
            <a:r>
              <a:rPr lang="en-US" sz="11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100" kern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1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-pattern&gt;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   &lt;</a:t>
            </a:r>
            <a:r>
              <a:rPr lang="en-US" sz="1100" kern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1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-pattern&gt;</a:t>
            </a:r>
            <a:r>
              <a:rPr lang="en-US" sz="11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100" b="1" kern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MyApp</a:t>
            </a:r>
            <a:r>
              <a:rPr lang="en-US" sz="11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/page2.jsp</a:t>
            </a:r>
            <a:r>
              <a:rPr lang="en-US" sz="11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100" kern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1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-pattern&gt;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   &lt;</a:t>
            </a:r>
            <a:r>
              <a:rPr lang="en-US" sz="1100" kern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1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-pattern&gt;</a:t>
            </a:r>
            <a:r>
              <a:rPr lang="en-US" sz="11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100" b="1" kern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MyApp</a:t>
            </a:r>
            <a:r>
              <a:rPr lang="en-US" sz="11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100" b="1" kern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myServlet</a:t>
            </a:r>
            <a:r>
              <a:rPr lang="en-US" sz="11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100" kern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1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-pattern&gt;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&lt;/web-resource-collection&gt;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endParaRPr lang="en-US" sz="1100" b="1" kern="0" dirty="0" smtClean="0">
              <a:latin typeface="Courier New" pitchFamily="49" charset="0"/>
              <a:cs typeface="Courier New" pitchFamily="49" charset="0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endParaRPr lang="en-US" sz="1100" b="1" kern="0" dirty="0" smtClean="0">
              <a:latin typeface="Courier New" pitchFamily="49" charset="0"/>
              <a:cs typeface="Courier New" pitchFamily="49" charset="0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kern="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&lt;!-- This specifies that the browser and server establish an </a:t>
            </a:r>
            <a:r>
              <a:rPr lang="en-US" sz="1100" b="1" kern="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encrypted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kern="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Connection for exchanging request and response data --&gt;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sz="11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&lt;user-data-constraint&gt;</a:t>
            </a:r>
          </a:p>
          <a:p>
            <a:r>
              <a:rPr lang="en-US" sz="11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	   &lt;transport-guarantee&gt;</a:t>
            </a:r>
            <a:r>
              <a:rPr lang="en-US" sz="1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CONFIDENTIAL</a:t>
            </a:r>
            <a:r>
              <a:rPr lang="en-US" sz="11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&lt;/transport-guarantee&gt;</a:t>
            </a:r>
          </a:p>
          <a:p>
            <a:r>
              <a:rPr lang="en-US" sz="11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	&lt;/user-data-constraint&gt;</a:t>
            </a:r>
            <a:r>
              <a:rPr lang="en-US" sz="11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1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100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... &lt;!– More resource collections can be added here… --&gt;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1100" b="1" kern="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	&lt;/security-constraint&gt;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100" kern="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&lt;!-- Additional security constraint sections can be added here --&gt;</a:t>
            </a:r>
            <a:r>
              <a:rPr lang="en-US" sz="1100" kern="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&lt;/web-app&gt;</a:t>
            </a:r>
          </a:p>
        </p:txBody>
      </p:sp>
      <p:sp>
        <p:nvSpPr>
          <p:cNvPr id="12" name="&quot;No&quot; Symbol 11"/>
          <p:cNvSpPr/>
          <p:nvPr/>
        </p:nvSpPr>
        <p:spPr bwMode="auto">
          <a:xfrm>
            <a:off x="6629400" y="2514600"/>
            <a:ext cx="1905000" cy="1752600"/>
          </a:xfrm>
          <a:prstGeom prst="noSmoking">
            <a:avLst/>
          </a:prstGeom>
          <a:solidFill>
            <a:srgbClr val="FF0000">
              <a:alpha val="19000"/>
            </a:srgbClr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0" y="5486400"/>
            <a:ext cx="2446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The default transport is </a:t>
            </a:r>
            <a:r>
              <a:rPr lang="en-US" sz="1200" dirty="0" smtClean="0">
                <a:solidFill>
                  <a:srgbClr val="9A0075"/>
                </a:solidFill>
              </a:rPr>
              <a:t>NONE</a:t>
            </a:r>
            <a:endParaRPr lang="en-US" sz="1200" dirty="0">
              <a:solidFill>
                <a:srgbClr val="9A0075"/>
              </a:solidFill>
            </a:endParaRPr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 bwMode="auto">
          <a:xfrm flipH="1" flipV="1">
            <a:off x="3962400" y="5334000"/>
            <a:ext cx="1752600" cy="290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a certificate</a:t>
            </a:r>
            <a:br>
              <a:rPr lang="en-US" dirty="0" smtClean="0"/>
            </a:br>
            <a:r>
              <a:rPr lang="en-US" sz="2000" b="0" dirty="0" smtClean="0"/>
              <a:t>(See http://tomcat.apache.org/tomcat-5.5-doc/ssl-howto.html)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" y="1746250"/>
            <a:ext cx="8959850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62000" y="5410200"/>
            <a:ext cx="6857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When prompted for the password, I entered “</a:t>
            </a:r>
            <a:r>
              <a:rPr lang="en-US" dirty="0" err="1" smtClean="0"/>
              <a:t>changeit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04800"/>
            <a:ext cx="7007225" cy="6381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175" y="0"/>
            <a:ext cx="761365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25458</TotalTime>
  <Words>807</Words>
  <Application>Microsoft Office PowerPoint</Application>
  <PresentationFormat>On-screen Show (4:3)</PresentationFormat>
  <Paragraphs>238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2_Network</vt:lpstr>
      <vt:lpstr>Web Application Security</vt:lpstr>
      <vt:lpstr>There are three main security concerns your web apps need to address</vt:lpstr>
      <vt:lpstr>All of these can be managed via the Deployment Descriptor</vt:lpstr>
      <vt:lpstr>The server.xml file contains configuration specifications for Tomcat operation, including enabling HTTPS:</vt:lpstr>
      <vt:lpstr>Encrypting the transport of data ensures that sensitive data (eg. passwords) will not be viewable during transmission either to or from the server</vt:lpstr>
      <vt:lpstr>Demo</vt:lpstr>
      <vt:lpstr>Generating a certificate (See http://tomcat.apache.org/tomcat-5.5-doc/ssl-howto.html)</vt:lpstr>
      <vt:lpstr>PowerPoint Presentation</vt:lpstr>
      <vt:lpstr>PowerPoint Presentation</vt:lpstr>
      <vt:lpstr>PowerPoint Presentation</vt:lpstr>
      <vt:lpstr>Authorization allows a web app to restrict access to specific parts of an application</vt:lpstr>
      <vt:lpstr>The tomcat-users.xml file contains role, username, and password definitions:</vt:lpstr>
      <vt:lpstr>Demo</vt:lpstr>
      <vt:lpstr>Authentication allows a web app to validate the identity of a client</vt:lpstr>
      <vt:lpstr>You can define your own login page if you don’t like the default popup dialog:</vt:lpstr>
      <vt:lpstr>The login form must use the indicated action and input field names: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CS4220 Lecture</dc:title>
  <dc:subject>Servlet Deployment</dc:subject>
  <dc:creator>Mark Hornick</dc:creator>
  <cp:lastModifiedBy>Mark Hornick</cp:lastModifiedBy>
  <cp:revision>935</cp:revision>
  <cp:lastPrinted>1601-01-01T00:00:00Z</cp:lastPrinted>
  <dcterms:created xsi:type="dcterms:W3CDTF">1999-09-06T21:32:20Z</dcterms:created>
  <dcterms:modified xsi:type="dcterms:W3CDTF">2014-02-18T15:38:53Z</dcterms:modified>
</cp:coreProperties>
</file>