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13" r:id="rId2"/>
    <p:sldId id="439" r:id="rId3"/>
    <p:sldId id="438" r:id="rId4"/>
    <p:sldId id="441" r:id="rId5"/>
    <p:sldId id="443" r:id="rId6"/>
    <p:sldId id="415" r:id="rId7"/>
    <p:sldId id="449" r:id="rId8"/>
    <p:sldId id="444" r:id="rId9"/>
    <p:sldId id="445" r:id="rId10"/>
    <p:sldId id="450" r:id="rId11"/>
    <p:sldId id="408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9A0075"/>
    <a:srgbClr val="009900"/>
    <a:srgbClr val="FF0000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1" autoAdjust="0"/>
    <p:restoredTop sz="94660" autoAdjust="0"/>
  </p:normalViewPr>
  <p:slideViewPr>
    <p:cSldViewPr>
      <p:cViewPr>
        <p:scale>
          <a:sx n="120" d="100"/>
          <a:sy n="120" d="100"/>
        </p:scale>
        <p:origin x="-36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42" y="1301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22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7934A64-8C79-45C0-9827-4AA276EEF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2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F031A7E-29E3-4E95-890A-5C9F8A9D1241}" type="datetime1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6AE5EC19-E326-45A4-9651-EA9BE36EC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81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F031A7E-29E3-4E95-890A-5C9F8A9D1241}" type="datetime1">
              <a:rPr lang="en-US" smtClean="0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E5EC19-E326-45A4-9651-EA9BE36EC4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0DC3C-027C-4D2D-BAE8-E07E938A2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D7AB-DD49-4438-B4C5-7D95CF8CE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6E8A-EB9D-483D-AF37-B2CAD7FEA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D694-883D-4C02-B34F-B62C19DF2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EA000-14D6-49B3-8081-7F4783F22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93A62-17DF-48DC-B6F7-65AAB3AFD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072F-3061-42B9-8A4F-FBB920D04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D183-CA47-40EB-8C9C-6391B8D52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7E09-193C-4058-9BF4-26D932CDD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71D9-0662-4644-BCFB-0607037C1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B164-51D4-41D7-B8D4-7A59B90E8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35E3-C6F7-4967-8573-D20DD7E01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6810914-7B27-45B2-97EC-0C6B46D75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5D1D9-A527-4879-A81A-29121A0EA557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Servlet</a:t>
            </a:r>
            <a:r>
              <a:rPr lang="en-US" dirty="0" smtClean="0"/>
              <a:t> configuration and 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welcome page(s)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&lt;web-app id=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WebApp_ID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 version="2.4"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="http://java.sun.com/xml/ns/j2ee"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xmlns:xsi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="http://www.w3.org/2001/XMLSchema-instance"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xsi:schemaLocation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="http://java.sun.com/xml/ns/j2ee http://java.sun.com/xml/ns/j2ee/web-app_2_4.xsd"&gt;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. . .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&lt;welcome-file-list&gt;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&lt;welcome-file&gt;index.html&lt;/welcome-file&gt;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&lt;welcome-file&gt;index.htm&lt;/welcome-file&gt;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&lt;welcome-file&gt;index.jsp&lt;/welcome-file&gt;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&lt;welcome-file&gt;default.html&lt;/welcome-file&gt;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&lt;welcome-file&gt;default.htm&lt;/welcome-file&gt;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&lt;welcome-file&gt;default.jsp&lt;/welcome-file&gt;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&lt;/welcome-file-list&gt;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3581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When just the base </a:t>
            </a:r>
            <a:r>
              <a:rPr lang="en-US" sz="1200" dirty="0" err="1" smtClean="0">
                <a:solidFill>
                  <a:srgbClr val="0000FF"/>
                </a:solidFill>
              </a:rPr>
              <a:t>url</a:t>
            </a:r>
            <a:r>
              <a:rPr lang="en-US" sz="1200" dirty="0" smtClean="0">
                <a:solidFill>
                  <a:srgbClr val="0000FF"/>
                </a:solidFill>
              </a:rPr>
              <a:t> is entered into a browser’s address bar, Tomcat will search for the files in the deployment folder in the order at left, and send the first one it finds back to the browser.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66725"/>
            <a:ext cx="6877050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943600" y="6172200"/>
            <a:ext cx="2355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Note: This diagram can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be found in your textbook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Deployment folder structure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838200"/>
            <a:ext cx="18288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is the Tomcat </a:t>
            </a:r>
            <a:b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home directory</a:t>
            </a:r>
            <a:b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e.g. C:\Apache\Tomcat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2295436"/>
            <a:ext cx="22098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directory is the “context-root” used by Tomcat to resolve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urls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1828800"/>
            <a:ext cx="1981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part of the directory structure is required and must be directly under the Tomcat home directory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2667000"/>
            <a:ext cx="21336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name of the web app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3810000"/>
            <a:ext cx="16764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web.xml file must go here.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4495800"/>
            <a:ext cx="2743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package/folder structure is as it appears in your development environment. It goes here directly under the WEB-INF folder.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rot="10800000" flipV="1">
            <a:off x="914400" y="2971800"/>
            <a:ext cx="5791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4800" y="2895600"/>
            <a:ext cx="19812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Everything below this line is your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webapp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does the Container “know” which </a:t>
            </a:r>
            <a:r>
              <a:rPr lang="en-US" sz="3600" dirty="0" err="1" smtClean="0"/>
              <a:t>Servlet</a:t>
            </a:r>
            <a:r>
              <a:rPr lang="en-US" sz="3600" dirty="0" smtClean="0"/>
              <a:t> to execute?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http://sapphire.msoe.edu:8080/Demo-Lab1/hello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There is no </a:t>
            </a:r>
            <a:r>
              <a:rPr lang="en-US" dirty="0" err="1" smtClean="0">
                <a:solidFill>
                  <a:srgbClr val="FF0000"/>
                </a:solidFill>
              </a:rPr>
              <a:t>Servlet</a:t>
            </a:r>
            <a:r>
              <a:rPr lang="en-US" dirty="0" smtClean="0">
                <a:solidFill>
                  <a:srgbClr val="FF0000"/>
                </a:solidFill>
              </a:rPr>
              <a:t> named “hello”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</a:t>
            </a:r>
            <a:r>
              <a:rPr lang="en-US" dirty="0" err="1" smtClean="0"/>
              <a:t>Servlet</a:t>
            </a:r>
            <a:r>
              <a:rPr lang="en-US" dirty="0" smtClean="0"/>
              <a:t> Deployment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&lt;web-app id=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WebApp_ID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 version="2.4"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="http://java.sun.com/xml/ns/j2ee"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xmlns:xsi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="http://www.w3.org/2001/XMLSchema-instance"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xsi:schemaLocation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="http://java.sun.com/xml/ns/j2ee http://java.sun.com/xml/ns/j2ee/web-app_2_4.xsd"&gt;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-class&gt;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-mapping&gt;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-pattern&gt;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/hello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-mapping&gt;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&lt;welcome-file-list&gt;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&lt;welcome-file&gt;index.html&lt;/welcome-file&gt;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&lt;welcome-file&gt;index.htm&lt;/welcome-file&gt;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&lt;welcome-file&gt;index.jsp&lt;/welcome-file&gt;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&lt;welcome-file&gt;default.html&lt;/welcome-file&gt;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&lt;welcome-file&gt;default.htm&lt;/welcome-file&gt;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&lt;welcome-file&gt;default.jsp&lt;/welcome-file&gt;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&lt;/welcome-file-list&gt;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35814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HelloWorld</a:t>
            </a:r>
            <a:r>
              <a:rPr lang="en-US" sz="1200" dirty="0" smtClean="0"/>
              <a:t> is a friendly name we give to a </a:t>
            </a:r>
            <a:r>
              <a:rPr lang="en-US" sz="1200" dirty="0" err="1" smtClean="0"/>
              <a:t>Servlet</a:t>
            </a:r>
            <a:r>
              <a:rPr lang="en-US" sz="1200" dirty="0" smtClean="0"/>
              <a:t> – just an identifier.</a:t>
            </a:r>
          </a:p>
          <a:p>
            <a:endParaRPr lang="en-US" sz="1200" dirty="0" smtClean="0"/>
          </a:p>
          <a:p>
            <a:r>
              <a:rPr lang="en-US" sz="1200" dirty="0" err="1" smtClean="0">
                <a:solidFill>
                  <a:srgbClr val="00B050"/>
                </a:solidFill>
              </a:rPr>
              <a:t>test.HelloWorldServlet</a:t>
            </a:r>
            <a:r>
              <a:rPr lang="en-US" sz="1200" dirty="0" smtClean="0"/>
              <a:t> is the fully-qualified package name of the .class file that contains the Java byte code for the </a:t>
            </a:r>
            <a:r>
              <a:rPr lang="en-US" sz="1200" dirty="0" err="1" smtClean="0"/>
              <a:t>servlet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r>
              <a:rPr lang="en-US" sz="1200" dirty="0" smtClean="0">
                <a:solidFill>
                  <a:srgbClr val="FF0000"/>
                </a:solidFill>
              </a:rPr>
              <a:t>/hello </a:t>
            </a:r>
            <a:r>
              <a:rPr lang="en-US" sz="1200" dirty="0" smtClean="0"/>
              <a:t>is the pattern that Tomcat recognizes as the </a:t>
            </a:r>
            <a:r>
              <a:rPr lang="en-US" sz="1200" dirty="0" err="1" smtClean="0"/>
              <a:t>url</a:t>
            </a:r>
            <a:r>
              <a:rPr lang="en-US" sz="1200" dirty="0" smtClean="0"/>
              <a:t> that it uses to invoke the execution of the </a:t>
            </a:r>
            <a:r>
              <a:rPr lang="en-US" sz="1200" dirty="0" err="1" smtClean="0"/>
              <a:t>servlet’s</a:t>
            </a:r>
            <a:r>
              <a:rPr lang="en-US" sz="1200" dirty="0" smtClean="0"/>
              <a:t> </a:t>
            </a:r>
            <a:r>
              <a:rPr lang="en-US" sz="1200" dirty="0" err="1" smtClean="0"/>
              <a:t>doGet</a:t>
            </a:r>
            <a:r>
              <a:rPr lang="en-US" sz="1200" dirty="0" smtClean="0"/>
              <a:t>() or </a:t>
            </a:r>
            <a:r>
              <a:rPr lang="en-US" sz="1200" dirty="0" err="1" smtClean="0"/>
              <a:t>doPost</a:t>
            </a:r>
            <a:r>
              <a:rPr lang="en-US" sz="1200" dirty="0" smtClean="0"/>
              <a:t>() methods.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dirty="0" smtClean="0"/>
              <a:t>The DD can specify how Tomcat loads, initializes, and manages </a:t>
            </a:r>
            <a:r>
              <a:rPr lang="en-US" sz="3200" dirty="0" err="1" smtClean="0"/>
              <a:t>Servlets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&lt;!--0 means Tomcat should initialize the </a:t>
            </a:r>
            <a:r>
              <a:rPr lang="en-US" sz="12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when Tomcat itself starts, rather than waiting until the first client requests the </a:t>
            </a:r>
            <a:r>
              <a:rPr lang="en-US" sz="12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servlet's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services. If the value is a positive integer, it specifies the loading order of the </a:t>
            </a:r>
            <a:r>
              <a:rPr lang="en-US" sz="12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servlets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; thus the order of initialization can be controlled. If this element is absent, Tomcat waits until the </a:t>
            </a:r>
            <a:r>
              <a:rPr lang="en-US" sz="12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is needed.--&gt;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&lt;load-on-startup&gt;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&lt;/load-on-startup&gt;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b="0" u="sng" dirty="0" smtClean="0"/>
              <a:t>Per-</a:t>
            </a:r>
            <a:r>
              <a:rPr lang="en-US" sz="3200" b="0" u="sng" dirty="0" err="1" smtClean="0"/>
              <a:t>Servlet</a:t>
            </a:r>
            <a:r>
              <a:rPr lang="en-US" sz="3200" b="0" dirty="0" smtClean="0"/>
              <a:t> </a:t>
            </a:r>
            <a:r>
              <a:rPr lang="en-US" sz="3200" dirty="0" smtClean="0"/>
              <a:t>Initialization Parameters </a:t>
            </a:r>
            <a:r>
              <a:rPr lang="en-US" sz="3200" b="0" dirty="0" smtClean="0"/>
              <a:t>can be used in the place of constants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&lt;!-- Here are parameters that only </a:t>
            </a:r>
            <a:r>
              <a:rPr lang="en-US" sz="1200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HelloWorldServlet</a:t>
            </a: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can see --&gt;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&lt;init-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max_value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&lt;/init-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en-US" sz="12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&lt;init-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welcome_message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&lt;/init-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3276600"/>
            <a:ext cx="3161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parameter name is </a:t>
            </a:r>
            <a:r>
              <a:rPr lang="en-US" sz="1400" dirty="0" smtClean="0">
                <a:solidFill>
                  <a:srgbClr val="FF0000"/>
                </a:solidFill>
              </a:rPr>
              <a:t>“</a:t>
            </a:r>
            <a:r>
              <a:rPr lang="en-US" sz="1400" dirty="0" err="1" smtClean="0">
                <a:solidFill>
                  <a:srgbClr val="FF0000"/>
                </a:solidFill>
              </a:rPr>
              <a:t>max_value</a:t>
            </a:r>
            <a:r>
              <a:rPr lang="en-US" sz="1400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1400" dirty="0" smtClean="0"/>
              <a:t>The parameter value is </a:t>
            </a:r>
            <a:r>
              <a:rPr lang="en-US" sz="1400" dirty="0" smtClean="0">
                <a:solidFill>
                  <a:srgbClr val="FF0000"/>
                </a:solidFill>
              </a:rPr>
              <a:t>“10”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5442466"/>
            <a:ext cx="47884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String value = </a:t>
            </a:r>
            <a:r>
              <a:rPr lang="en-US" sz="1200" dirty="0" err="1" smtClean="0">
                <a:solidFill>
                  <a:srgbClr val="FF0000"/>
                </a:solidFill>
              </a:rPr>
              <a:t>getServletConfig.getInitParameter</a:t>
            </a:r>
            <a:r>
              <a:rPr lang="en-US" sz="1200" dirty="0" smtClean="0">
                <a:solidFill>
                  <a:srgbClr val="FF0000"/>
                </a:solidFill>
              </a:rPr>
              <a:t>(“</a:t>
            </a:r>
            <a:r>
              <a:rPr lang="en-US" sz="1200" dirty="0" err="1" smtClean="0">
                <a:solidFill>
                  <a:srgbClr val="FF0000"/>
                </a:solidFill>
              </a:rPr>
              <a:t>max_value</a:t>
            </a:r>
            <a:r>
              <a:rPr lang="en-US" sz="1200" dirty="0" smtClean="0">
                <a:solidFill>
                  <a:srgbClr val="FF0000"/>
                </a:solidFill>
              </a:rPr>
              <a:t>”);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_0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89437">
            <a:off x="1091467" y="493790"/>
            <a:ext cx="6358128" cy="5980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err="1" smtClean="0"/>
              <a:t>Servlet</a:t>
            </a:r>
            <a:r>
              <a:rPr lang="en-US" dirty="0" smtClean="0"/>
              <a:t> Initialization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48000" y="1143000"/>
            <a:ext cx="685800" cy="8382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19800" y="1143000"/>
            <a:ext cx="990600" cy="8382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48000" y="2590800"/>
            <a:ext cx="1524000" cy="15240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28600" y="1295400"/>
            <a:ext cx="1340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Tomcat is the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container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486400"/>
            <a:ext cx="21336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Note that after construction, the </a:t>
            </a:r>
            <a:r>
              <a:rPr lang="en-US" sz="1100" dirty="0" err="1" smtClean="0">
                <a:solidFill>
                  <a:srgbClr val="FF0000"/>
                </a:solidFill>
              </a:rPr>
              <a:t>Servlet</a:t>
            </a:r>
            <a:r>
              <a:rPr lang="en-US" sz="1100" dirty="0" smtClean="0">
                <a:solidFill>
                  <a:srgbClr val="FF0000"/>
                </a:solidFill>
              </a:rPr>
              <a:t> does not yet have references to </a:t>
            </a:r>
            <a:r>
              <a:rPr lang="en-US" sz="1100" dirty="0" err="1" smtClean="0">
                <a:solidFill>
                  <a:srgbClr val="FF0000"/>
                </a:solidFill>
              </a:rPr>
              <a:t>ServletConfig</a:t>
            </a:r>
            <a:r>
              <a:rPr lang="en-US" sz="1100" dirty="0" smtClean="0">
                <a:solidFill>
                  <a:srgbClr val="0070C0"/>
                </a:solidFill>
              </a:rPr>
              <a:t>!</a:t>
            </a:r>
            <a:endParaRPr lang="en-US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04800" y="6172200"/>
            <a:ext cx="2355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Note: This diagram can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be found in your textbook</a:t>
            </a:r>
            <a:endParaRPr lang="en-US" sz="1400" dirty="0">
              <a:solidFill>
                <a:srgbClr val="0070C0"/>
              </a:solidFill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381000" y="954073"/>
            <a:ext cx="7086600" cy="5084064"/>
            <a:chOff x="381000" y="954073"/>
            <a:chExt cx="7086600" cy="5084064"/>
          </a:xfrm>
        </p:grpSpPr>
        <p:pic>
          <p:nvPicPr>
            <p:cNvPr id="6" name="Picture 5" descr="IMG_0009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385062">
              <a:off x="686633" y="954073"/>
              <a:ext cx="6307089" cy="5084064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auto">
            <a:xfrm>
              <a:off x="4343400" y="2362200"/>
              <a:ext cx="2514600" cy="685800"/>
            </a:xfrm>
            <a:prstGeom prst="rect">
              <a:avLst/>
            </a:prstGeom>
            <a:solidFill>
              <a:schemeClr val="bg1"/>
            </a:solidFill>
            <a:ln w="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15" name="Group 15"/>
            <p:cNvGrpSpPr/>
            <p:nvPr/>
          </p:nvGrpSpPr>
          <p:grpSpPr>
            <a:xfrm>
              <a:off x="381000" y="1066800"/>
              <a:ext cx="7086600" cy="4808041"/>
              <a:chOff x="381000" y="1066800"/>
              <a:chExt cx="7086600" cy="480804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572000" y="3200400"/>
                <a:ext cx="2286000" cy="76944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Called only ONCE in the </a:t>
                </a:r>
                <a:r>
                  <a:rPr lang="en-US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servlet’s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life (and  must complete before Container calls service()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3733800" y="26670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572000" y="5105400"/>
                <a:ext cx="2286000" cy="76944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Container calls destroy() to give the </a:t>
                </a:r>
                <a:r>
                  <a:rPr lang="en-US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servlet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a chance to clean up; like init(), destroy() is only called ONCE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34000" y="4038600"/>
                <a:ext cx="2133600" cy="8382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sz="1100" dirty="0" smtClean="0">
                    <a:solidFill>
                      <a:srgbClr val="0070C0"/>
                    </a:solidFill>
                  </a:rPr>
                  <a:t>The methods </a:t>
                </a:r>
                <a:r>
                  <a:rPr lang="en-US" sz="1100" dirty="0" err="1" smtClean="0">
                    <a:solidFill>
                      <a:srgbClr val="FF0000"/>
                    </a:solidFill>
                  </a:rPr>
                  <a:t>doGet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() </a:t>
                </a:r>
                <a:r>
                  <a:rPr lang="en-US" sz="1100" dirty="0" smtClean="0">
                    <a:solidFill>
                      <a:srgbClr val="0070C0"/>
                    </a:solidFill>
                  </a:rPr>
                  <a:t>or </a:t>
                </a:r>
                <a:r>
                  <a:rPr lang="en-US" sz="1100" dirty="0" err="1" smtClean="0">
                    <a:solidFill>
                      <a:srgbClr val="FF0000"/>
                    </a:solidFill>
                  </a:rPr>
                  <a:t>doPost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() </a:t>
                </a:r>
                <a:r>
                  <a:rPr lang="en-US" sz="1100" dirty="0" smtClean="0">
                    <a:solidFill>
                      <a:srgbClr val="0070C0"/>
                    </a:solidFill>
                  </a:rPr>
                  <a:t>are executed to process requests</a:t>
                </a:r>
                <a:endParaRPr lang="en-US" sz="11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828800" y="4038600"/>
                <a:ext cx="1828800" cy="381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sz="1100" dirty="0" smtClean="0">
                    <a:solidFill>
                      <a:srgbClr val="0070C0"/>
                    </a:solidFill>
                  </a:rPr>
                  <a:t>This is where the </a:t>
                </a:r>
                <a:r>
                  <a:rPr lang="en-US" sz="1100" dirty="0" err="1" smtClean="0">
                    <a:solidFill>
                      <a:srgbClr val="0070C0"/>
                    </a:solidFill>
                  </a:rPr>
                  <a:t>servlet</a:t>
                </a:r>
                <a:r>
                  <a:rPr lang="en-US" sz="1100" dirty="0" smtClean="0">
                    <a:solidFill>
                      <a:srgbClr val="0070C0"/>
                    </a:solidFill>
                  </a:rPr>
                  <a:t> spends most of its life</a:t>
                </a:r>
                <a:endParaRPr lang="en-US" sz="11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81000" y="1066800"/>
                <a:ext cx="137160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Web Container</a:t>
                </a:r>
                <a:br>
                  <a:rPr lang="en-US" sz="1100" b="1" dirty="0" smtClean="0"/>
                </a:br>
                <a:r>
                  <a:rPr lang="en-US" sz="1100" b="1" dirty="0" smtClean="0"/>
                  <a:t>(Tomcat)</a:t>
                </a:r>
                <a:endParaRPr lang="en-US" sz="11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419600" y="2209800"/>
                <a:ext cx="1828800" cy="9387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Your </a:t>
                </a:r>
                <a:r>
                  <a:rPr lang="en-US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servlet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class no-</a:t>
                </a:r>
                <a:r>
                  <a:rPr lang="en-US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arg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ctor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runs (you should NOT write a </a:t>
                </a:r>
                <a:r>
                  <a:rPr lang="en-US" sz="11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ctor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; just use the compiler-supplied default.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How Tomcat creates and calls a </a:t>
            </a:r>
            <a:r>
              <a:rPr lang="en-US" sz="2800" dirty="0" err="1" smtClean="0"/>
              <a:t>Servlet’s</a:t>
            </a:r>
            <a:r>
              <a:rPr lang="en-US" sz="2800" dirty="0" smtClean="0"/>
              <a:t> methods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2209800"/>
            <a:ext cx="21336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1100" dirty="0" smtClean="0">
                <a:solidFill>
                  <a:srgbClr val="0070C0"/>
                </a:solidFill>
              </a:rPr>
              <a:t>Note that the </a:t>
            </a:r>
            <a:r>
              <a:rPr lang="en-US" sz="1100" dirty="0" err="1" smtClean="0">
                <a:solidFill>
                  <a:srgbClr val="0070C0"/>
                </a:solidFill>
              </a:rPr>
              <a:t>Servlet’s</a:t>
            </a:r>
            <a:r>
              <a:rPr lang="en-US" sz="1100" dirty="0" smtClean="0">
                <a:solidFill>
                  <a:srgbClr val="0070C0"/>
                </a:solidFill>
              </a:rPr>
              <a:t> constructor is NOT the place to perform initialization</a:t>
            </a:r>
            <a:endParaRPr lang="en-US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295400"/>
          </a:xfrm>
        </p:spPr>
        <p:txBody>
          <a:bodyPr/>
          <a:lstStyle/>
          <a:p>
            <a:r>
              <a:rPr lang="en-US" sz="3200" b="0" u="sng" dirty="0" smtClean="0"/>
              <a:t>Per-Application </a:t>
            </a:r>
            <a:r>
              <a:rPr lang="en-US" sz="3200" dirty="0" smtClean="0"/>
              <a:t>Context Parameters </a:t>
            </a:r>
            <a:r>
              <a:rPr lang="en-US" sz="3200" b="0" dirty="0" smtClean="0"/>
              <a:t>can be also used in the place of constants, </a:t>
            </a:r>
            <a:r>
              <a:rPr lang="en-US" sz="3200" b="0" i="1" dirty="0" smtClean="0"/>
              <a:t>but are shared among </a:t>
            </a:r>
            <a:r>
              <a:rPr lang="en-US" sz="3200" b="0" i="1" dirty="0" err="1" smtClean="0"/>
              <a:t>Servlets</a:t>
            </a:r>
            <a:endParaRPr lang="en-US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 Some other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servlet’s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defn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goes here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&lt;!-- Here is a parameter that ALL </a:t>
            </a:r>
            <a:r>
              <a:rPr lang="en-US" sz="12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Servlets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in this web app can see --&gt;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&lt;context-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lab1_version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2.1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&lt;/context-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5442466"/>
            <a:ext cx="520527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String version = </a:t>
            </a:r>
            <a:r>
              <a:rPr lang="en-US" sz="1200" dirty="0" err="1" smtClean="0">
                <a:solidFill>
                  <a:srgbClr val="FF0000"/>
                </a:solidFill>
              </a:rPr>
              <a:t>getServletContext.getInitParameter</a:t>
            </a:r>
            <a:r>
              <a:rPr lang="en-US" sz="1200" dirty="0" smtClean="0">
                <a:solidFill>
                  <a:srgbClr val="FF0000"/>
                </a:solidFill>
              </a:rPr>
              <a:t>(“lab1_version”);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838200"/>
          </a:xfrm>
        </p:spPr>
        <p:txBody>
          <a:bodyPr/>
          <a:lstStyle/>
          <a:p>
            <a:r>
              <a:rPr lang="en-US" sz="3200" b="0" u="sng" dirty="0" smtClean="0"/>
              <a:t>Application-wide</a:t>
            </a:r>
            <a:r>
              <a:rPr lang="en-US" sz="3200" b="0" dirty="0" smtClean="0"/>
              <a:t> error pages can be defined to catch errors</a:t>
            </a:r>
            <a:endParaRPr lang="en-US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&lt;!--  catch exceptions thrown by the 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Servlets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and post the specified error page --&gt;</a:t>
            </a:r>
            <a:b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&lt;error-page&gt;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&lt;exception-type&gt;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java.lang.ArithmeticException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&lt;/exception-type&gt;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&lt;location&gt;/MathError.html&lt;/location&gt;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en-US" sz="12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&lt;exception-type&gt;</a:t>
            </a:r>
            <a:r>
              <a:rPr lang="en-US" sz="1200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sz="12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&lt;/exception-type&gt;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		&lt;location&gt;/Error.html&lt;/location&gt;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en-US" sz="12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&lt;error-code&gt;404&lt;/error-code&gt;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9999"/>
                </a:solidFill>
                <a:latin typeface="Courier New" pitchFamily="49" charset="0"/>
                <a:cs typeface="Courier New" pitchFamily="49" charset="0"/>
              </a:rPr>
              <a:t>		&lt;location&gt;/NotFoundError.html&lt;/location&gt;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&lt;/error-page&gt;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5257800"/>
            <a:ext cx="4800600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You can also invoke the </a:t>
            </a:r>
            <a:r>
              <a:rPr lang="en-US" sz="1100" dirty="0" err="1" smtClean="0">
                <a:solidFill>
                  <a:srgbClr val="FF0000"/>
                </a:solidFill>
              </a:rPr>
              <a:t>sendError</a:t>
            </a:r>
            <a:r>
              <a:rPr lang="en-US" sz="1100" dirty="0" smtClean="0">
                <a:solidFill>
                  <a:srgbClr val="FF0000"/>
                </a:solidFill>
              </a:rPr>
              <a:t>() method on the response, telling the Container to generate the error explicitly: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response.sendError</a:t>
            </a:r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HttpServletResponse.SC_FORBIDDEN</a:t>
            </a:r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or:</a:t>
            </a:r>
          </a:p>
          <a:p>
            <a:r>
              <a:rPr lang="en-US" sz="11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response.sendError</a:t>
            </a:r>
            <a:r>
              <a:rPr lang="en-US" sz="11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(404);</a:t>
            </a:r>
            <a:endParaRPr lang="en-US" sz="11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22365</TotalTime>
  <Words>663</Words>
  <Application>Microsoft Office PowerPoint</Application>
  <PresentationFormat>On-screen Show (4:3)</PresentationFormat>
  <Paragraphs>172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Servlet configuration and deployment</vt:lpstr>
      <vt:lpstr>How does the Container “know” which Servlet to execute?</vt:lpstr>
      <vt:lpstr>Introducing the Servlet Deployment Descriptor</vt:lpstr>
      <vt:lpstr>The DD can specify how Tomcat loads, initializes, and manages Servlets</vt:lpstr>
      <vt:lpstr>Per-Servlet Initialization Parameters can be used in the place of constants</vt:lpstr>
      <vt:lpstr>Servlet Initialization</vt:lpstr>
      <vt:lpstr>How Tomcat creates and calls a Servlet’s methods</vt:lpstr>
      <vt:lpstr>Per-Application Context Parameters can be also used in the place of constants, but are shared among Servlets</vt:lpstr>
      <vt:lpstr>Application-wide error pages can be defined to catch errors</vt:lpstr>
      <vt:lpstr>Default welcome page(s)</vt:lpstr>
      <vt:lpstr>Deployment folder structure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Servlet Deployment</dc:subject>
  <dc:creator>Mark Hornick</dc:creator>
  <cp:lastModifiedBy>Mark Hornick</cp:lastModifiedBy>
  <cp:revision>919</cp:revision>
  <cp:lastPrinted>1601-01-01T00:00:00Z</cp:lastPrinted>
  <dcterms:created xsi:type="dcterms:W3CDTF">1999-09-06T21:32:20Z</dcterms:created>
  <dcterms:modified xsi:type="dcterms:W3CDTF">2014-01-22T15:46:45Z</dcterms:modified>
</cp:coreProperties>
</file>