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9"/>
  </p:notesMasterIdLst>
  <p:handoutMasterIdLst>
    <p:handoutMasterId r:id="rId30"/>
  </p:handoutMasterIdLst>
  <p:sldIdLst>
    <p:sldId id="314" r:id="rId2"/>
    <p:sldId id="382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7" r:id="rId14"/>
    <p:sldId id="378" r:id="rId15"/>
    <p:sldId id="379" r:id="rId16"/>
    <p:sldId id="380" r:id="rId17"/>
    <p:sldId id="381" r:id="rId18"/>
    <p:sldId id="335" r:id="rId19"/>
    <p:sldId id="354" r:id="rId20"/>
    <p:sldId id="355" r:id="rId21"/>
    <p:sldId id="356" r:id="rId22"/>
    <p:sldId id="359" r:id="rId23"/>
    <p:sldId id="358" r:id="rId24"/>
    <p:sldId id="360" r:id="rId25"/>
    <p:sldId id="362" r:id="rId26"/>
    <p:sldId id="361" r:id="rId27"/>
    <p:sldId id="363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FF0000"/>
    <a:srgbClr val="009999"/>
    <a:srgbClr val="5600AC"/>
    <a:srgbClr val="99FF66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272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CS-321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4D27E8-26D5-4D11-A04E-4A7E533DE684}" type="datetime3">
              <a:rPr lang="en-US"/>
              <a:pPr>
                <a:defRPr/>
              </a:pPr>
              <a:t>18 December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anose="020B0604030504040204" pitchFamily="34" charset="0"/>
              </a:defRPr>
            </a:lvl1pPr>
          </a:lstStyle>
          <a:p>
            <a:fld id="{C7ACD695-12FD-40AB-BBE6-2EACF40BB8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CS-321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9EDB605A-01FF-4758-93DB-F43344E8BE66}" type="datetime1">
              <a:rPr lang="en-US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anose="02020603050405020304" pitchFamily="18" charset="0"/>
              </a:defRPr>
            </a:lvl1pPr>
          </a:lstStyle>
          <a:p>
            <a:fld id="{9BCCBAA9-B018-4F92-9FB6-836A387716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CS-321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EDB605A-01FF-4758-93DB-F43344E8BE66}" type="datetime1">
              <a:rPr lang="en-US" smtClean="0"/>
              <a:pPr>
                <a:defRPr/>
              </a:pPr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BCCBAA9-B018-4F92-9FB6-836A387716F4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221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F5562-1FBE-445F-B8C6-FF59B45527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65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1BD24-5E2D-4BF7-93D7-FA61589F6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81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68916-9309-4E19-9B9E-C2B11C472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13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E3014-E2FA-48AA-80E0-27C153596D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48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571B0-1755-4117-862E-B4BD52DA1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21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AC691-7006-408A-9FD3-D0BC08A07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97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9BBB9-93D7-4A1E-B87D-E0D0D2A3A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3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9DDCE-EC72-4E74-B196-85DA8BDCFF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38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045E3-83D4-421D-9B7E-F9E7C1B5D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60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0D0CE-7B4A-4F2F-A928-2B3D57DCA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92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5A370-0930-4586-A323-A1561E9DF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97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5D9BAFE5-282D-41CF-96D2-C4153EB9491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FA42E83-3399-4F99-A51B-D2153D7972DE}" type="slidenum">
              <a:rPr lang="en-US" altLang="en-US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1413"/>
          </a:xfrm>
        </p:spPr>
        <p:txBody>
          <a:bodyPr/>
          <a:lstStyle/>
          <a:p>
            <a:pPr eaLnBrk="1" hangingPunct="1"/>
            <a:r>
              <a:rPr lang="en-US" altLang="en-US"/>
              <a:t>Dynamic HTML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Making web pages interactive with JavaScript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35041054-3219-499E-9A5E-AC67702BF3BB}" type="slidenum">
              <a:rPr lang="en-US" altLang="en-US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</a:t>
            </a:r>
            <a:r>
              <a:rPr lang="en-US" altLang="en-US">
                <a:solidFill>
                  <a:srgbClr val="0000FF"/>
                </a:solidFill>
              </a:rPr>
              <a:t>history </a:t>
            </a:r>
            <a:r>
              <a:rPr lang="en-US" altLang="en-US"/>
              <a:t>methods and attributes 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Methods:</a:t>
            </a:r>
            <a:endParaRPr lang="en-US" altLang="en-US" sz="2000"/>
          </a:p>
          <a:p>
            <a:pPr lvl="1" eaLnBrk="1" hangingPunct="1"/>
            <a:r>
              <a:rPr lang="en-US" altLang="en-US" sz="2400">
                <a:solidFill>
                  <a:srgbClr val="9A0075"/>
                </a:solidFill>
              </a:rPr>
              <a:t>back() – </a:t>
            </a:r>
            <a:r>
              <a:rPr lang="en-US" altLang="en-US" sz="2400"/>
              <a:t>loads the previous URL in the history list</a:t>
            </a:r>
          </a:p>
          <a:p>
            <a:pPr lvl="1" eaLnBrk="1" hangingPunct="1"/>
            <a:r>
              <a:rPr lang="en-US" altLang="en-US" sz="2400">
                <a:solidFill>
                  <a:srgbClr val="9A0075"/>
                </a:solidFill>
              </a:rPr>
              <a:t>forward() – </a:t>
            </a:r>
            <a:r>
              <a:rPr lang="en-US" altLang="en-US" sz="2400"/>
              <a:t>loads the next URL in the history list</a:t>
            </a:r>
          </a:p>
          <a:p>
            <a:pPr lvl="1" eaLnBrk="1" hangingPunct="1"/>
            <a:r>
              <a:rPr lang="en-US" altLang="en-US" sz="2400">
                <a:solidFill>
                  <a:srgbClr val="9A0075"/>
                </a:solidFill>
              </a:rPr>
              <a:t>go() – </a:t>
            </a:r>
            <a:r>
              <a:rPr lang="en-US" altLang="en-US" sz="2400"/>
              <a:t>loads specific page in the history list</a:t>
            </a:r>
          </a:p>
          <a:p>
            <a:pPr eaLnBrk="1" hangingPunct="1"/>
            <a:r>
              <a:rPr lang="en-US" altLang="en-US" sz="2600"/>
              <a:t>Properties (attributes)</a:t>
            </a:r>
          </a:p>
          <a:p>
            <a:pPr lvl="1" eaLnBrk="1" hangingPunct="1"/>
            <a:r>
              <a:rPr lang="en-US" altLang="en-US" sz="2400">
                <a:solidFill>
                  <a:srgbClr val="9A0075"/>
                </a:solidFill>
              </a:rPr>
              <a:t>length –</a:t>
            </a:r>
            <a:r>
              <a:rPr lang="en-US" altLang="en-US" sz="2400"/>
              <a:t> number of elements in the history list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13414EC-3F15-49FD-A480-735EA3D0A8C6}" type="slidenum">
              <a:rPr lang="en-US" altLang="en-US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</a:t>
            </a:r>
            <a:r>
              <a:rPr lang="en-US" altLang="en-US">
                <a:solidFill>
                  <a:srgbClr val="0000FF"/>
                </a:solidFill>
              </a:rPr>
              <a:t>location </a:t>
            </a:r>
            <a:r>
              <a:rPr lang="en-US" altLang="en-US"/>
              <a:t>methods and attributes 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Methods:</a:t>
            </a:r>
          </a:p>
          <a:p>
            <a:pPr lvl="1" eaLnBrk="1" hangingPunct="1"/>
            <a:r>
              <a:rPr lang="en-US" altLang="en-US" sz="2000">
                <a:solidFill>
                  <a:srgbClr val="9A0075"/>
                </a:solidFill>
              </a:rPr>
              <a:t>assign() –</a:t>
            </a:r>
            <a:r>
              <a:rPr lang="en-US" altLang="en-US" sz="2000"/>
              <a:t> loads a new document</a:t>
            </a:r>
          </a:p>
          <a:p>
            <a:pPr lvl="1" eaLnBrk="1" hangingPunct="1"/>
            <a:r>
              <a:rPr lang="en-US" altLang="en-US" sz="2000">
                <a:solidFill>
                  <a:srgbClr val="9A0075"/>
                </a:solidFill>
              </a:rPr>
              <a:t>reload() –</a:t>
            </a:r>
            <a:r>
              <a:rPr lang="en-US" altLang="en-US" sz="2000"/>
              <a:t> reloads the current document</a:t>
            </a:r>
          </a:p>
          <a:p>
            <a:pPr lvl="1" eaLnBrk="1" hangingPunct="1"/>
            <a:r>
              <a:rPr lang="en-US" altLang="en-US" sz="2000">
                <a:solidFill>
                  <a:srgbClr val="9A0075"/>
                </a:solidFill>
              </a:rPr>
              <a:t>replace() –</a:t>
            </a:r>
            <a:r>
              <a:rPr lang="en-US" altLang="en-US" sz="2000"/>
              <a:t> Replaces the current document with a new one</a:t>
            </a:r>
          </a:p>
          <a:p>
            <a:pPr eaLnBrk="1" hangingPunct="1"/>
            <a:r>
              <a:rPr lang="en-US" altLang="en-US" sz="2600"/>
              <a:t>Properties (attributes)</a:t>
            </a:r>
          </a:p>
          <a:p>
            <a:pPr lvl="1" eaLnBrk="1" hangingPunct="1"/>
            <a:r>
              <a:rPr lang="en-US" altLang="en-US" sz="2000">
                <a:solidFill>
                  <a:srgbClr val="9A0075"/>
                </a:solidFill>
              </a:rPr>
              <a:t>host, hostname, href, pathname, port –</a:t>
            </a:r>
            <a:r>
              <a:rPr lang="en-US" altLang="en-US" sz="2000"/>
              <a:t> hostname/port number/path/port/URL information</a:t>
            </a:r>
          </a:p>
          <a:p>
            <a:pPr lvl="1" eaLnBrk="1" hangingPunct="1"/>
            <a:r>
              <a:rPr lang="en-US" altLang="en-US" sz="2000">
                <a:solidFill>
                  <a:srgbClr val="9A0075"/>
                </a:solidFill>
              </a:rPr>
              <a:t>protocol –</a:t>
            </a:r>
            <a:r>
              <a:rPr lang="en-US" altLang="en-US" sz="2000"/>
              <a:t> protocol of the current URL</a:t>
            </a:r>
          </a:p>
          <a:p>
            <a:pPr lvl="1" eaLnBrk="1" hangingPunct="1"/>
            <a:r>
              <a:rPr lang="en-US" altLang="en-US" sz="2000">
                <a:solidFill>
                  <a:srgbClr val="9A0075"/>
                </a:solidFill>
              </a:rPr>
              <a:t>hash, search –</a:t>
            </a:r>
            <a:r>
              <a:rPr lang="en-US" altLang="en-US" sz="2000"/>
              <a:t> URL from the hash sign/question mark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altLang="en-US"/>
              <a:t>Main headaches with BOM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16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Differences between browsers</a:t>
            </a:r>
          </a:p>
          <a:p>
            <a:pPr lvl="1"/>
            <a:r>
              <a:rPr lang="en-US" altLang="en-US" dirty="0"/>
              <a:t>Implementations of respective BOM models and the functions or attributes supported by the respective objects</a:t>
            </a:r>
          </a:p>
          <a:p>
            <a:pPr lvl="1"/>
            <a:r>
              <a:rPr lang="en-US" altLang="en-US" dirty="0"/>
              <a:t>Each new release of IE or Firefox has new features supported</a:t>
            </a:r>
          </a:p>
          <a:p>
            <a:pPr lvl="1"/>
            <a:r>
              <a:rPr lang="en-US" altLang="en-US" dirty="0"/>
              <a:t>Not every feature available in one browser will be supported in the other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Encouraging news:</a:t>
            </a:r>
          </a:p>
          <a:p>
            <a:pPr lvl="1"/>
            <a:r>
              <a:rPr lang="en-US" altLang="en-US" dirty="0"/>
              <a:t>IE and Firefox are complying with standards more than ever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A3E54426-4CD5-4E61-9BAF-3109BED09633}" type="slidenum">
              <a:rPr lang="en-US" altLang="en-US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118002">
            <a:off x="1042835" y="2497978"/>
            <a:ext cx="7058343" cy="18620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5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Obsolete!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5181600" y="4876800"/>
            <a:ext cx="3160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As of 2013, the info on this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page is obsolete!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12888"/>
            <a:ext cx="23685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altLang="en-US" sz="3200"/>
              <a:t>Part 2: The Document Object Model</a:t>
            </a:r>
            <a:endParaRPr lang="en-US" altLang="en-US" sz="320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CDD162C-A2FB-46B6-9204-67F7FAAC3742}" type="slidenum">
              <a:rPr lang="en-US" altLang="en-US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8" name="Picture 3"/>
          <p:cNvSpPr>
            <a:spLocks noChangeAspect="1" noChangeArrowheads="1"/>
          </p:cNvSpPr>
          <p:nvPr/>
        </p:nvSpPr>
        <p:spPr bwMode="auto">
          <a:xfrm>
            <a:off x="457200" y="1524000"/>
            <a:ext cx="23685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3319" name="Rectangle 1"/>
          <p:cNvSpPr>
            <a:spLocks noChangeArrowheads="1"/>
          </p:cNvSpPr>
          <p:nvPr/>
        </p:nvSpPr>
        <p:spPr bwMode="auto">
          <a:xfrm>
            <a:off x="1193800" y="5867400"/>
            <a:ext cx="1473200" cy="457200"/>
          </a:xfrm>
          <a:prstGeom prst="rect">
            <a:avLst/>
          </a:prstGeom>
          <a:solidFill>
            <a:srgbClr val="00B0F0">
              <a:alpha val="2784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3320" name="TextBox 2"/>
          <p:cNvSpPr txBox="1">
            <a:spLocks noChangeArrowheads="1"/>
          </p:cNvSpPr>
          <p:nvPr/>
        </p:nvSpPr>
        <p:spPr bwMode="auto">
          <a:xfrm>
            <a:off x="2817813" y="5678488"/>
            <a:ext cx="5183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9999"/>
                </a:solidFill>
                <a:latin typeface="Comic Sans MS" panose="030F0702030302020204" pitchFamily="66" charset="0"/>
              </a:rPr>
              <a:t>Note: The Document Object Model (DOM)</a:t>
            </a:r>
            <a:br>
              <a:rPr lang="en-US" altLang="en-US" sz="1800">
                <a:solidFill>
                  <a:srgbClr val="009999"/>
                </a:solidFill>
                <a:latin typeface="Comic Sans MS" panose="030F0702030302020204" pitchFamily="66" charset="0"/>
              </a:rPr>
            </a:br>
            <a:r>
              <a:rPr lang="en-US" altLang="en-US" sz="1800">
                <a:solidFill>
                  <a:srgbClr val="009999"/>
                </a:solidFill>
                <a:latin typeface="Comic Sans MS" panose="030F0702030302020204" pitchFamily="66" charset="0"/>
              </a:rPr>
              <a:t>is a child/subset of the BOM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1695450"/>
            <a:ext cx="65532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554162"/>
          </a:xfrm>
        </p:spPr>
        <p:txBody>
          <a:bodyPr/>
          <a:lstStyle/>
          <a:p>
            <a:r>
              <a:rPr lang="en-US" altLang="en-US" sz="3200"/>
              <a:t>The Document Object Model (DOM) represents the objects that comprise a web page document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D1641C5-B02F-44CC-9168-DDEF4901EBF0}" type="slidenum">
              <a:rPr lang="en-US" altLang="en-US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3429000" y="4191000"/>
            <a:ext cx="5607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The hierarchical structure of the DOM below the &lt;body&gt; element depends on the current web page content</a:t>
            </a: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762000" y="5105400"/>
            <a:ext cx="1676400" cy="533400"/>
          </a:xfrm>
          <a:prstGeom prst="rect">
            <a:avLst/>
          </a:prstGeom>
          <a:solidFill>
            <a:srgbClr val="99FF66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3657600" y="1828800"/>
            <a:ext cx="1676400" cy="533400"/>
          </a:xfrm>
          <a:prstGeom prst="rect">
            <a:avLst/>
          </a:prstGeom>
          <a:solidFill>
            <a:srgbClr val="FFFF00">
              <a:alpha val="3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5943600" y="1905000"/>
            <a:ext cx="2865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What SE2811 pattern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Does this remind you of?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87369CDC-A1C6-478C-B917-1991182EA67A}" type="slidenum">
              <a:rPr lang="en-US" altLang="en-US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44398" y="80962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All nodes have relationships to each other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218" y="1358015"/>
            <a:ext cx="4960143" cy="2209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Every node has a parent except for the </a:t>
            </a:r>
            <a:r>
              <a:rPr lang="en-US" altLang="en-US" sz="2400" b="1" dirty="0"/>
              <a:t>document</a:t>
            </a:r>
            <a:r>
              <a:rPr lang="en-US" altLang="en-US" sz="2400" dirty="0"/>
              <a:t> node</a:t>
            </a:r>
          </a:p>
          <a:p>
            <a:pPr eaLnBrk="1" hangingPunct="1"/>
            <a:r>
              <a:rPr lang="en-US" altLang="en-US" sz="2400" dirty="0"/>
              <a:t>Most elements have descendant nodes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5943600" y="38862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5867400" y="5029200"/>
            <a:ext cx="496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 flipV="1">
            <a:off x="6096000" y="426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 flipH="1" flipV="1">
            <a:off x="6096000" y="42672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 flipV="1">
            <a:off x="4953000" y="4267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 flipV="1">
            <a:off x="5562600" y="5410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2" name="Line 10"/>
          <p:cNvSpPr>
            <a:spLocks noChangeShapeType="1"/>
          </p:cNvSpPr>
          <p:nvPr/>
        </p:nvSpPr>
        <p:spPr bwMode="auto">
          <a:xfrm flipH="1" flipV="1">
            <a:off x="6096000" y="5410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3" name="AutoShape 11"/>
          <p:cNvSpPr>
            <a:spLocks noChangeArrowheads="1"/>
          </p:cNvSpPr>
          <p:nvPr/>
        </p:nvSpPr>
        <p:spPr bwMode="auto">
          <a:xfrm>
            <a:off x="4267200" y="5029200"/>
            <a:ext cx="15240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Here is an</a:t>
            </a:r>
          </a:p>
        </p:txBody>
      </p:sp>
      <p:sp>
        <p:nvSpPr>
          <p:cNvPr id="15374" name="AutoShape 12"/>
          <p:cNvSpPr>
            <a:spLocks noChangeArrowheads="1"/>
          </p:cNvSpPr>
          <p:nvPr/>
        </p:nvSpPr>
        <p:spPr bwMode="auto">
          <a:xfrm>
            <a:off x="6629400" y="5029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word</a:t>
            </a:r>
          </a:p>
        </p:txBody>
      </p:sp>
      <p:sp>
        <p:nvSpPr>
          <p:cNvPr id="15375" name="AutoShape 13"/>
          <p:cNvSpPr>
            <a:spLocks noChangeArrowheads="1"/>
          </p:cNvSpPr>
          <p:nvPr/>
        </p:nvSpPr>
        <p:spPr bwMode="auto">
          <a:xfrm>
            <a:off x="4724400" y="58674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emphasized</a:t>
            </a:r>
          </a:p>
        </p:txBody>
      </p:sp>
      <p:sp>
        <p:nvSpPr>
          <p:cNvPr id="15376" name="Text Box 14"/>
          <p:cNvSpPr txBox="1">
            <a:spLocks noChangeArrowheads="1"/>
          </p:cNvSpPr>
          <p:nvPr/>
        </p:nvSpPr>
        <p:spPr bwMode="auto">
          <a:xfrm>
            <a:off x="6477000" y="58674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id=“em1”</a:t>
            </a:r>
          </a:p>
        </p:txBody>
      </p:sp>
      <p:sp>
        <p:nvSpPr>
          <p:cNvPr id="15377" name="Text Box 15"/>
          <p:cNvSpPr txBox="1">
            <a:spLocks noChangeArrowheads="1"/>
          </p:cNvSpPr>
          <p:nvPr/>
        </p:nvSpPr>
        <p:spPr bwMode="auto">
          <a:xfrm>
            <a:off x="7391400" y="51054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15378" name="Line 16"/>
          <p:cNvSpPr>
            <a:spLocks noChangeShapeType="1"/>
          </p:cNvSpPr>
          <p:nvPr/>
        </p:nvSpPr>
        <p:spPr bwMode="auto">
          <a:xfrm flipH="1" flipV="1">
            <a:off x="6096000" y="42672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9" name="Text Box 40"/>
          <p:cNvSpPr txBox="1">
            <a:spLocks noChangeArrowheads="1"/>
          </p:cNvSpPr>
          <p:nvPr/>
        </p:nvSpPr>
        <p:spPr bwMode="auto">
          <a:xfrm>
            <a:off x="152400" y="4648200"/>
            <a:ext cx="2362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Element node</a:t>
            </a:r>
          </a:p>
        </p:txBody>
      </p:sp>
      <p:sp>
        <p:nvSpPr>
          <p:cNvPr id="15380" name="AutoShape 42"/>
          <p:cNvSpPr>
            <a:spLocks noChangeArrowheads="1"/>
          </p:cNvSpPr>
          <p:nvPr/>
        </p:nvSpPr>
        <p:spPr bwMode="auto">
          <a:xfrm>
            <a:off x="152400" y="5410200"/>
            <a:ext cx="2362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Text node</a:t>
            </a:r>
          </a:p>
        </p:txBody>
      </p:sp>
      <p:sp>
        <p:nvSpPr>
          <p:cNvPr id="15381" name="Text Box 45"/>
          <p:cNvSpPr txBox="1">
            <a:spLocks noChangeArrowheads="1"/>
          </p:cNvSpPr>
          <p:nvPr/>
        </p:nvSpPr>
        <p:spPr bwMode="auto">
          <a:xfrm>
            <a:off x="152400" y="6172200"/>
            <a:ext cx="2362200" cy="369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Attribute node</a:t>
            </a:r>
          </a:p>
        </p:txBody>
      </p:sp>
      <p:sp>
        <p:nvSpPr>
          <p:cNvPr id="15382" name="Text Box 4"/>
          <p:cNvSpPr txBox="1">
            <a:spLocks noChangeArrowheads="1"/>
          </p:cNvSpPr>
          <p:nvPr/>
        </p:nvSpPr>
        <p:spPr bwMode="auto">
          <a:xfrm>
            <a:off x="5791200" y="1371600"/>
            <a:ext cx="1217613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document</a:t>
            </a:r>
          </a:p>
        </p:txBody>
      </p:sp>
      <p:sp>
        <p:nvSpPr>
          <p:cNvPr id="15383" name="Text Box 5"/>
          <p:cNvSpPr txBox="1">
            <a:spLocks noChangeArrowheads="1"/>
          </p:cNvSpPr>
          <p:nvPr/>
        </p:nvSpPr>
        <p:spPr bwMode="auto">
          <a:xfrm>
            <a:off x="6096000" y="2133600"/>
            <a:ext cx="6858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html</a:t>
            </a:r>
          </a:p>
        </p:txBody>
      </p:sp>
      <p:sp>
        <p:nvSpPr>
          <p:cNvPr id="15384" name="Line 6"/>
          <p:cNvSpPr>
            <a:spLocks noChangeShapeType="1"/>
          </p:cNvSpPr>
          <p:nvPr/>
        </p:nvSpPr>
        <p:spPr bwMode="auto">
          <a:xfrm flipV="1">
            <a:off x="6324600" y="1752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5" name="Text Box 5"/>
          <p:cNvSpPr txBox="1">
            <a:spLocks noChangeArrowheads="1"/>
          </p:cNvSpPr>
          <p:nvPr/>
        </p:nvSpPr>
        <p:spPr bwMode="auto">
          <a:xfrm>
            <a:off x="3962400" y="3657600"/>
            <a:ext cx="6556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title</a:t>
            </a:r>
          </a:p>
        </p:txBody>
      </p:sp>
      <p:sp>
        <p:nvSpPr>
          <p:cNvPr id="15386" name="Line 6"/>
          <p:cNvSpPr>
            <a:spLocks noChangeShapeType="1"/>
          </p:cNvSpPr>
          <p:nvPr/>
        </p:nvSpPr>
        <p:spPr bwMode="auto">
          <a:xfrm flipV="1">
            <a:off x="4419600" y="3200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7" name="Text Box 5"/>
          <p:cNvSpPr txBox="1">
            <a:spLocks noChangeArrowheads="1"/>
          </p:cNvSpPr>
          <p:nvPr/>
        </p:nvSpPr>
        <p:spPr bwMode="auto">
          <a:xfrm>
            <a:off x="5867400" y="3124200"/>
            <a:ext cx="6985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body</a:t>
            </a:r>
          </a:p>
        </p:txBody>
      </p:sp>
      <p:sp>
        <p:nvSpPr>
          <p:cNvPr id="15388" name="Line 6"/>
          <p:cNvSpPr>
            <a:spLocks noChangeShapeType="1"/>
          </p:cNvSpPr>
          <p:nvPr/>
        </p:nvSpPr>
        <p:spPr bwMode="auto">
          <a:xfrm flipV="1">
            <a:off x="6248400" y="2514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9" name="AutoShape 13"/>
          <p:cNvSpPr>
            <a:spLocks noChangeArrowheads="1"/>
          </p:cNvSpPr>
          <p:nvPr/>
        </p:nvSpPr>
        <p:spPr bwMode="auto">
          <a:xfrm>
            <a:off x="3200400" y="44196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My title</a:t>
            </a:r>
          </a:p>
        </p:txBody>
      </p:sp>
      <p:sp>
        <p:nvSpPr>
          <p:cNvPr id="15390" name="Text Box 5"/>
          <p:cNvSpPr txBox="1">
            <a:spLocks noChangeArrowheads="1"/>
          </p:cNvSpPr>
          <p:nvPr/>
        </p:nvSpPr>
        <p:spPr bwMode="auto">
          <a:xfrm>
            <a:off x="4876800" y="2819400"/>
            <a:ext cx="7620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head</a:t>
            </a:r>
          </a:p>
        </p:txBody>
      </p:sp>
      <p:sp>
        <p:nvSpPr>
          <p:cNvPr id="15391" name="Line 6"/>
          <p:cNvSpPr>
            <a:spLocks noChangeShapeType="1"/>
          </p:cNvSpPr>
          <p:nvPr/>
        </p:nvSpPr>
        <p:spPr bwMode="auto">
          <a:xfrm flipV="1">
            <a:off x="4038600" y="4038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92" name="Line 6"/>
          <p:cNvSpPr>
            <a:spLocks noChangeShapeType="1"/>
          </p:cNvSpPr>
          <p:nvPr/>
        </p:nvSpPr>
        <p:spPr bwMode="auto">
          <a:xfrm flipV="1">
            <a:off x="5334000" y="25146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93" name="Line 6"/>
          <p:cNvSpPr>
            <a:spLocks noChangeShapeType="1"/>
          </p:cNvSpPr>
          <p:nvPr/>
        </p:nvSpPr>
        <p:spPr bwMode="auto">
          <a:xfrm flipV="1">
            <a:off x="6126163" y="3505200"/>
            <a:ext cx="46037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Text Box 51">
            <a:extLst>
              <a:ext uri="{FF2B5EF4-FFF2-40B4-BE49-F238E27FC236}">
                <a16:creationId xmlns:a16="http://schemas.microsoft.com/office/drawing/2014/main" id="{BFF70D04-5D58-49B3-B95A-4A029A48A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1" y="3012490"/>
            <a:ext cx="45821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5600AC"/>
                </a:solidFill>
                <a:latin typeface="Comic Sans MS" panose="030F0702030302020204" pitchFamily="66" charset="0"/>
              </a:rPr>
              <a:t>&lt;p id=“par1”&gt;</a:t>
            </a:r>
            <a:r>
              <a:rPr lang="en-US" altLang="en-US" sz="1100" dirty="0">
                <a:latin typeface="Comic Sans MS" panose="030F0702030302020204" pitchFamily="66" charset="0"/>
              </a:rPr>
              <a:t> Here is an</a:t>
            </a:r>
            <a:r>
              <a:rPr lang="en-US" altLang="en-US" sz="1100" dirty="0">
                <a:solidFill>
                  <a:srgbClr val="5600AC"/>
                </a:solidFill>
                <a:latin typeface="Comic Sans MS" panose="030F0702030302020204" pitchFamily="66" charset="0"/>
              </a:rPr>
              <a:t>&lt;</a:t>
            </a:r>
            <a:r>
              <a:rPr lang="en-US" altLang="en-US" sz="1100" dirty="0" err="1">
                <a:solidFill>
                  <a:srgbClr val="5600AC"/>
                </a:solidFill>
                <a:latin typeface="Comic Sans MS" panose="030F0702030302020204" pitchFamily="66" charset="0"/>
              </a:rPr>
              <a:t>em</a:t>
            </a:r>
            <a:r>
              <a:rPr lang="en-US" altLang="en-US" sz="1100" dirty="0">
                <a:solidFill>
                  <a:srgbClr val="5600AC"/>
                </a:solidFill>
                <a:latin typeface="Comic Sans MS" panose="030F0702030302020204" pitchFamily="66" charset="0"/>
              </a:rPr>
              <a:t> id=“em1”&gt;</a:t>
            </a:r>
            <a:r>
              <a:rPr lang="en-US" altLang="en-US" sz="1100" dirty="0">
                <a:latin typeface="Comic Sans MS" panose="030F0702030302020204" pitchFamily="66" charset="0"/>
              </a:rPr>
              <a:t>emphasized</a:t>
            </a:r>
            <a:r>
              <a:rPr lang="en-US" altLang="en-US" sz="1100" dirty="0">
                <a:solidFill>
                  <a:srgbClr val="5600AC"/>
                </a:solidFill>
                <a:latin typeface="Comic Sans MS" panose="030F0702030302020204" pitchFamily="66" charset="0"/>
              </a:rPr>
              <a:t>&lt;/</a:t>
            </a:r>
            <a:r>
              <a:rPr lang="en-US" altLang="en-US" sz="1100" dirty="0" err="1">
                <a:solidFill>
                  <a:srgbClr val="5600AC"/>
                </a:solidFill>
                <a:latin typeface="Comic Sans MS" panose="030F0702030302020204" pitchFamily="66" charset="0"/>
              </a:rPr>
              <a:t>em</a:t>
            </a:r>
            <a:r>
              <a:rPr lang="en-US" altLang="en-US" sz="1100" dirty="0">
                <a:solidFill>
                  <a:srgbClr val="5600AC"/>
                </a:solidFill>
                <a:latin typeface="Comic Sans MS" panose="030F0702030302020204" pitchFamily="66" charset="0"/>
              </a:rPr>
              <a:t>&gt; </a:t>
            </a:r>
            <a:r>
              <a:rPr lang="en-US" altLang="en-US" sz="1100" dirty="0">
                <a:latin typeface="Comic Sans MS" panose="030F0702030302020204" pitchFamily="66" charset="0"/>
              </a:rPr>
              <a:t>word</a:t>
            </a:r>
            <a:r>
              <a:rPr lang="en-US" altLang="en-US" sz="1100" dirty="0">
                <a:solidFill>
                  <a:srgbClr val="5600AC"/>
                </a:solidFill>
                <a:latin typeface="Comic Sans MS" panose="030F0702030302020204" pitchFamily="66" charset="0"/>
              </a:rPr>
              <a:t>&lt;/p&gt;</a:t>
            </a:r>
            <a:br>
              <a:rPr lang="en-US" altLang="en-US" sz="1100" dirty="0">
                <a:solidFill>
                  <a:srgbClr val="5600AC"/>
                </a:solidFill>
                <a:latin typeface="Comic Sans MS" panose="030F0702030302020204" pitchFamily="66" charset="0"/>
              </a:rPr>
            </a:br>
            <a:endParaRPr lang="en-US" altLang="en-US" sz="1100" dirty="0">
              <a:solidFill>
                <a:srgbClr val="5600AC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 is an </a:t>
            </a:r>
            <a:r>
              <a:rPr lang="en-US" altLang="en-US" sz="1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emphasized</a:t>
            </a:r>
            <a:r>
              <a:rPr lang="en-US" alt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word </a:t>
            </a:r>
            <a:br>
              <a:rPr lang="en-US" altLang="en-US" sz="2400" dirty="0">
                <a:solidFill>
                  <a:srgbClr val="5600AC"/>
                </a:solidFill>
                <a:latin typeface="Comic Sans MS" panose="030F0702030302020204" pitchFamily="66" charset="0"/>
              </a:rPr>
            </a:br>
            <a:endParaRPr lang="en-US" altLang="en-US" sz="1800" dirty="0">
              <a:solidFill>
                <a:srgbClr val="5600A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97DF686-D9B9-40FB-87E7-910EB6E57F31}"/>
              </a:ext>
            </a:extLst>
          </p:cNvPr>
          <p:cNvCxnSpPr/>
          <p:nvPr/>
        </p:nvCxnSpPr>
        <p:spPr bwMode="auto">
          <a:xfrm>
            <a:off x="4038600" y="3200400"/>
            <a:ext cx="1752600" cy="73542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01207AB-5ED1-48D5-8F7B-E45F02BCDB4C}" type="slidenum">
              <a:rPr lang="en-US" altLang="en-US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200" b="0"/>
              <a:t>Looking closer at an </a:t>
            </a:r>
            <a:r>
              <a:rPr lang="en-US" altLang="en-US" sz="3200"/>
              <a:t>Element</a:t>
            </a:r>
            <a:r>
              <a:rPr lang="en-US" altLang="en-US" sz="3200" b="0"/>
              <a:t> object within the &lt;body&gt;:</a:t>
            </a:r>
            <a:br>
              <a:rPr lang="en-US" altLang="en-US" sz="3200" b="0"/>
            </a:br>
            <a:r>
              <a:rPr lang="en-US" altLang="en-US" sz="3200"/>
              <a:t>Text</a:t>
            </a:r>
            <a:r>
              <a:rPr lang="en-US" altLang="en-US" sz="3200" b="0"/>
              <a:t> and </a:t>
            </a:r>
            <a:r>
              <a:rPr lang="en-US" altLang="en-US" sz="3200"/>
              <a:t>Attribute</a:t>
            </a:r>
            <a:r>
              <a:rPr lang="en-US" altLang="en-US" sz="3200" b="0"/>
              <a:t> descendents</a:t>
            </a:r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2362200" y="34290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6390" name="Text Box 11"/>
          <p:cNvSpPr txBox="1">
            <a:spLocks noChangeArrowheads="1"/>
          </p:cNvSpPr>
          <p:nvPr/>
        </p:nvSpPr>
        <p:spPr bwMode="auto">
          <a:xfrm>
            <a:off x="2286000" y="4572000"/>
            <a:ext cx="496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16391" name="Line 23"/>
          <p:cNvSpPr>
            <a:spLocks noChangeShapeType="1"/>
          </p:cNvSpPr>
          <p:nvPr/>
        </p:nvSpPr>
        <p:spPr bwMode="auto">
          <a:xfrm flipV="1">
            <a:off x="25146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2" name="Line 31"/>
          <p:cNvSpPr>
            <a:spLocks noChangeShapeType="1"/>
          </p:cNvSpPr>
          <p:nvPr/>
        </p:nvSpPr>
        <p:spPr bwMode="auto">
          <a:xfrm flipH="1" flipV="1">
            <a:off x="2514600" y="3810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3" name="Line 32"/>
          <p:cNvSpPr>
            <a:spLocks noChangeShapeType="1"/>
          </p:cNvSpPr>
          <p:nvPr/>
        </p:nvSpPr>
        <p:spPr bwMode="auto">
          <a:xfrm flipV="1">
            <a:off x="1371600" y="3810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4" name="Line 33"/>
          <p:cNvSpPr>
            <a:spLocks noChangeShapeType="1"/>
          </p:cNvSpPr>
          <p:nvPr/>
        </p:nvSpPr>
        <p:spPr bwMode="auto">
          <a:xfrm flipV="1">
            <a:off x="1981200" y="4953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5" name="Line 35"/>
          <p:cNvSpPr>
            <a:spLocks noChangeShapeType="1"/>
          </p:cNvSpPr>
          <p:nvPr/>
        </p:nvSpPr>
        <p:spPr bwMode="auto">
          <a:xfrm flipH="1" flipV="1">
            <a:off x="2514600" y="49530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6" name="Text Box 40"/>
          <p:cNvSpPr txBox="1">
            <a:spLocks noChangeArrowheads="1"/>
          </p:cNvSpPr>
          <p:nvPr/>
        </p:nvSpPr>
        <p:spPr bwMode="auto">
          <a:xfrm>
            <a:off x="7162800" y="38100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Element</a:t>
            </a:r>
          </a:p>
        </p:txBody>
      </p:sp>
      <p:sp>
        <p:nvSpPr>
          <p:cNvPr id="16397" name="AutoShape 41"/>
          <p:cNvSpPr>
            <a:spLocks noChangeArrowheads="1"/>
          </p:cNvSpPr>
          <p:nvPr/>
        </p:nvSpPr>
        <p:spPr bwMode="auto">
          <a:xfrm>
            <a:off x="533400" y="4572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Here is an</a:t>
            </a:r>
          </a:p>
        </p:txBody>
      </p:sp>
      <p:sp>
        <p:nvSpPr>
          <p:cNvPr id="16398" name="AutoShape 42"/>
          <p:cNvSpPr>
            <a:spLocks noChangeArrowheads="1"/>
          </p:cNvSpPr>
          <p:nvPr/>
        </p:nvSpPr>
        <p:spPr bwMode="auto">
          <a:xfrm>
            <a:off x="7162800" y="4572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Text</a:t>
            </a:r>
          </a:p>
        </p:txBody>
      </p:sp>
      <p:sp>
        <p:nvSpPr>
          <p:cNvPr id="16399" name="AutoShape 43"/>
          <p:cNvSpPr>
            <a:spLocks noChangeArrowheads="1"/>
          </p:cNvSpPr>
          <p:nvPr/>
        </p:nvSpPr>
        <p:spPr bwMode="auto">
          <a:xfrm>
            <a:off x="3048000" y="4572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word</a:t>
            </a:r>
          </a:p>
        </p:txBody>
      </p:sp>
      <p:sp>
        <p:nvSpPr>
          <p:cNvPr id="16400" name="AutoShape 44"/>
          <p:cNvSpPr>
            <a:spLocks noChangeArrowheads="1"/>
          </p:cNvSpPr>
          <p:nvPr/>
        </p:nvSpPr>
        <p:spPr bwMode="auto">
          <a:xfrm>
            <a:off x="1143000" y="54102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emphasized</a:t>
            </a:r>
          </a:p>
        </p:txBody>
      </p:sp>
      <p:sp>
        <p:nvSpPr>
          <p:cNvPr id="16401" name="Text Box 45"/>
          <p:cNvSpPr txBox="1">
            <a:spLocks noChangeArrowheads="1"/>
          </p:cNvSpPr>
          <p:nvPr/>
        </p:nvSpPr>
        <p:spPr bwMode="auto">
          <a:xfrm>
            <a:off x="7162800" y="53340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Attribute</a:t>
            </a:r>
          </a:p>
        </p:txBody>
      </p:sp>
      <p:sp>
        <p:nvSpPr>
          <p:cNvPr id="16402" name="Text Box 48"/>
          <p:cNvSpPr txBox="1">
            <a:spLocks noChangeArrowheads="1"/>
          </p:cNvSpPr>
          <p:nvPr/>
        </p:nvSpPr>
        <p:spPr bwMode="auto">
          <a:xfrm>
            <a:off x="2895600" y="54102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id=“em1”</a:t>
            </a:r>
          </a:p>
        </p:txBody>
      </p:sp>
      <p:sp>
        <p:nvSpPr>
          <p:cNvPr id="16403" name="Text Box 49"/>
          <p:cNvSpPr txBox="1">
            <a:spLocks noChangeArrowheads="1"/>
          </p:cNvSpPr>
          <p:nvPr/>
        </p:nvSpPr>
        <p:spPr bwMode="auto">
          <a:xfrm>
            <a:off x="3810000" y="46482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16404" name="Line 50"/>
          <p:cNvSpPr>
            <a:spLocks noChangeShapeType="1"/>
          </p:cNvSpPr>
          <p:nvPr/>
        </p:nvSpPr>
        <p:spPr bwMode="auto">
          <a:xfrm flipH="1" flipV="1">
            <a:off x="2514600" y="38100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5" name="Text Box 51"/>
          <p:cNvSpPr txBox="1">
            <a:spLocks noChangeArrowheads="1"/>
          </p:cNvSpPr>
          <p:nvPr/>
        </p:nvSpPr>
        <p:spPr bwMode="auto">
          <a:xfrm>
            <a:off x="914400" y="1905000"/>
            <a:ext cx="70086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&lt;p id=“par1”&gt;</a:t>
            </a:r>
            <a:r>
              <a:rPr lang="en-US" altLang="en-US" sz="1800" dirty="0">
                <a:latin typeface="Comic Sans MS" panose="030F0702030302020204" pitchFamily="66" charset="0"/>
              </a:rPr>
              <a:t> Here is an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&lt;</a:t>
            </a:r>
            <a:r>
              <a:rPr lang="en-US" altLang="en-US" sz="1800" dirty="0" err="1">
                <a:solidFill>
                  <a:srgbClr val="5600AC"/>
                </a:solidFill>
                <a:latin typeface="Comic Sans MS" panose="030F0702030302020204" pitchFamily="66" charset="0"/>
              </a:rPr>
              <a:t>em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 id=“em1”&gt;</a:t>
            </a:r>
            <a:r>
              <a:rPr lang="en-US" altLang="en-US" sz="1800" dirty="0">
                <a:latin typeface="Comic Sans MS" panose="030F0702030302020204" pitchFamily="66" charset="0"/>
              </a:rPr>
              <a:t>emphasized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&lt;/</a:t>
            </a:r>
            <a:r>
              <a:rPr lang="en-US" altLang="en-US" sz="1800" dirty="0" err="1">
                <a:solidFill>
                  <a:srgbClr val="5600AC"/>
                </a:solidFill>
                <a:latin typeface="Comic Sans MS" panose="030F0702030302020204" pitchFamily="66" charset="0"/>
              </a:rPr>
              <a:t>em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&gt; </a:t>
            </a:r>
            <a:r>
              <a:rPr lang="en-US" altLang="en-US" sz="1800" dirty="0">
                <a:latin typeface="Comic Sans MS" panose="030F0702030302020204" pitchFamily="66" charset="0"/>
              </a:rPr>
              <a:t>word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&lt;/p&gt;</a:t>
            </a:r>
            <a:b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</a:br>
            <a:endParaRPr lang="en-US" altLang="en-US" sz="1800" dirty="0">
              <a:solidFill>
                <a:srgbClr val="5600AC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		</a:t>
            </a:r>
            <a:r>
              <a:rPr lang="en-US" altLang="en-US" sz="2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 is an </a:t>
            </a:r>
            <a:r>
              <a:rPr lang="en-US" alt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emphasized</a:t>
            </a:r>
            <a:r>
              <a:rPr lang="en-US" altLang="en-US" sz="2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word </a:t>
            </a:r>
            <a:br>
              <a:rPr lang="en-US" altLang="en-US" sz="2400" dirty="0">
                <a:solidFill>
                  <a:srgbClr val="5600AC"/>
                </a:solidFill>
                <a:latin typeface="Comic Sans MS" panose="030F0702030302020204" pitchFamily="66" charset="0"/>
              </a:rPr>
            </a:br>
            <a:endParaRPr lang="en-US" altLang="en-US" sz="1800" dirty="0">
              <a:solidFill>
                <a:srgbClr val="5600A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A0D2B4C-24CB-48A9-94DF-D182BFF23C73}" type="slidenum">
              <a:rPr lang="en-US" altLang="en-US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2800" b="0"/>
              <a:t>Each E</a:t>
            </a:r>
            <a:r>
              <a:rPr lang="en-US" altLang="en-US" sz="2800"/>
              <a:t>lement, Attribute, or Text fragment</a:t>
            </a:r>
            <a:r>
              <a:rPr lang="en-US" altLang="en-US" sz="2800" b="0"/>
              <a:t> in an HTML document is represented by a corresponding object in the DOM hierarchy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411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The DOM objects are programmatically accessible via Javascript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These objects are called </a:t>
            </a:r>
            <a:r>
              <a:rPr lang="en-US" altLang="en-US" sz="2000" b="1"/>
              <a:t>nodes</a:t>
            </a:r>
            <a:r>
              <a:rPr lang="en-US" altLang="en-US" sz="2000"/>
              <a:t> </a:t>
            </a:r>
            <a:br>
              <a:rPr lang="en-US" altLang="en-US" sz="2000"/>
            </a:b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Nodes can be dynamically </a:t>
            </a:r>
            <a:br>
              <a:rPr lang="en-US" altLang="en-US" sz="2000"/>
            </a:br>
            <a:r>
              <a:rPr lang="en-US" altLang="en-US" sz="2000"/>
              <a:t>accessed, added, </a:t>
            </a:r>
            <a:br>
              <a:rPr lang="en-US" altLang="en-US" sz="2000"/>
            </a:br>
            <a:r>
              <a:rPr lang="en-US" altLang="en-US" sz="2000"/>
              <a:t>deleted,  or modified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4572000" y="36576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4495800" y="4800600"/>
            <a:ext cx="496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 flipV="1">
            <a:off x="47244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7" name="Line 7"/>
          <p:cNvSpPr>
            <a:spLocks noChangeShapeType="1"/>
          </p:cNvSpPr>
          <p:nvPr/>
        </p:nvSpPr>
        <p:spPr bwMode="auto">
          <a:xfrm flipH="1" flipV="1">
            <a:off x="4724400" y="4038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8" name="Line 8"/>
          <p:cNvSpPr>
            <a:spLocks noChangeShapeType="1"/>
          </p:cNvSpPr>
          <p:nvPr/>
        </p:nvSpPr>
        <p:spPr bwMode="auto">
          <a:xfrm flipV="1">
            <a:off x="3581400" y="4038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9" name="Line 9"/>
          <p:cNvSpPr>
            <a:spLocks noChangeShapeType="1"/>
          </p:cNvSpPr>
          <p:nvPr/>
        </p:nvSpPr>
        <p:spPr bwMode="auto">
          <a:xfrm flipV="1">
            <a:off x="4191000" y="5181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0" name="Line 10"/>
          <p:cNvSpPr>
            <a:spLocks noChangeShapeType="1"/>
          </p:cNvSpPr>
          <p:nvPr/>
        </p:nvSpPr>
        <p:spPr bwMode="auto">
          <a:xfrm flipH="1" flipV="1">
            <a:off x="4724400" y="5181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1" name="AutoShape 11"/>
          <p:cNvSpPr>
            <a:spLocks noChangeArrowheads="1"/>
          </p:cNvSpPr>
          <p:nvPr/>
        </p:nvSpPr>
        <p:spPr bwMode="auto">
          <a:xfrm>
            <a:off x="2895600" y="4800600"/>
            <a:ext cx="15240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Here is an</a:t>
            </a:r>
          </a:p>
        </p:txBody>
      </p:sp>
      <p:sp>
        <p:nvSpPr>
          <p:cNvPr id="17422" name="AutoShape 12"/>
          <p:cNvSpPr>
            <a:spLocks noChangeArrowheads="1"/>
          </p:cNvSpPr>
          <p:nvPr/>
        </p:nvSpPr>
        <p:spPr bwMode="auto">
          <a:xfrm>
            <a:off x="5257800" y="4800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word</a:t>
            </a:r>
          </a:p>
        </p:txBody>
      </p:sp>
      <p:sp>
        <p:nvSpPr>
          <p:cNvPr id="17423" name="AutoShape 13"/>
          <p:cNvSpPr>
            <a:spLocks noChangeArrowheads="1"/>
          </p:cNvSpPr>
          <p:nvPr/>
        </p:nvSpPr>
        <p:spPr bwMode="auto">
          <a:xfrm>
            <a:off x="3352800" y="56388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emphasized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5105400" y="56388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id=“em1”</a:t>
            </a:r>
          </a:p>
        </p:txBody>
      </p:sp>
      <p:sp>
        <p:nvSpPr>
          <p:cNvPr id="17425" name="Text Box 15"/>
          <p:cNvSpPr txBox="1">
            <a:spLocks noChangeArrowheads="1"/>
          </p:cNvSpPr>
          <p:nvPr/>
        </p:nvSpPr>
        <p:spPr bwMode="auto">
          <a:xfrm>
            <a:off x="6019800" y="48768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17426" name="Line 16"/>
          <p:cNvSpPr>
            <a:spLocks noChangeShapeType="1"/>
          </p:cNvSpPr>
          <p:nvPr/>
        </p:nvSpPr>
        <p:spPr bwMode="auto">
          <a:xfrm flipH="1" flipV="1">
            <a:off x="4724400" y="40386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7" name="TextBox 19"/>
          <p:cNvSpPr txBox="1">
            <a:spLocks noChangeArrowheads="1"/>
          </p:cNvSpPr>
          <p:nvPr/>
        </p:nvSpPr>
        <p:spPr bwMode="auto">
          <a:xfrm>
            <a:off x="381000" y="54102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Note: There is also a </a:t>
            </a:r>
            <a:r>
              <a:rPr lang="en-US" altLang="en-US" sz="1800" b="1">
                <a:solidFill>
                  <a:srgbClr val="0000FF"/>
                </a:solidFill>
                <a:latin typeface="Comic Sans MS" panose="030F0702030302020204" pitchFamily="66" charset="0"/>
              </a:rPr>
              <a:t>Comment</a:t>
            </a: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 node.</a:t>
            </a:r>
          </a:p>
        </p:txBody>
      </p:sp>
      <p:sp>
        <p:nvSpPr>
          <p:cNvPr id="17428" name="Text Box 40"/>
          <p:cNvSpPr txBox="1">
            <a:spLocks noChangeArrowheads="1"/>
          </p:cNvSpPr>
          <p:nvPr/>
        </p:nvSpPr>
        <p:spPr bwMode="auto">
          <a:xfrm>
            <a:off x="6400800" y="2133600"/>
            <a:ext cx="2362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Element node</a:t>
            </a:r>
          </a:p>
        </p:txBody>
      </p:sp>
      <p:sp>
        <p:nvSpPr>
          <p:cNvPr id="17429" name="AutoShape 42"/>
          <p:cNvSpPr>
            <a:spLocks noChangeArrowheads="1"/>
          </p:cNvSpPr>
          <p:nvPr/>
        </p:nvSpPr>
        <p:spPr bwMode="auto">
          <a:xfrm>
            <a:off x="6400800" y="2895600"/>
            <a:ext cx="2362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Text node</a:t>
            </a:r>
          </a:p>
        </p:txBody>
      </p:sp>
      <p:sp>
        <p:nvSpPr>
          <p:cNvPr id="17430" name="Text Box 45"/>
          <p:cNvSpPr txBox="1">
            <a:spLocks noChangeArrowheads="1"/>
          </p:cNvSpPr>
          <p:nvPr/>
        </p:nvSpPr>
        <p:spPr bwMode="auto">
          <a:xfrm>
            <a:off x="6400800" y="3657600"/>
            <a:ext cx="2362200" cy="369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Attribute node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DAFBF13-9B06-48BA-9344-84DF796BDBF3}" type="slidenum">
              <a:rPr lang="en-US" altLang="en-US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200"/>
              <a:t>The DOM implemented by modern web browsers allows you to change virtually anything on a webpage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2362200" y="34290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2286000" y="4572000"/>
            <a:ext cx="496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18439" name="Line 23"/>
          <p:cNvSpPr>
            <a:spLocks noChangeShapeType="1"/>
          </p:cNvSpPr>
          <p:nvPr/>
        </p:nvSpPr>
        <p:spPr bwMode="auto">
          <a:xfrm flipV="1">
            <a:off x="25146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0" name="Line 31"/>
          <p:cNvSpPr>
            <a:spLocks noChangeShapeType="1"/>
          </p:cNvSpPr>
          <p:nvPr/>
        </p:nvSpPr>
        <p:spPr bwMode="auto">
          <a:xfrm flipH="1" flipV="1">
            <a:off x="2514600" y="3810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1" name="Line 32"/>
          <p:cNvSpPr>
            <a:spLocks noChangeShapeType="1"/>
          </p:cNvSpPr>
          <p:nvPr/>
        </p:nvSpPr>
        <p:spPr bwMode="auto">
          <a:xfrm flipV="1">
            <a:off x="1371600" y="3810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2" name="Line 33"/>
          <p:cNvSpPr>
            <a:spLocks noChangeShapeType="1"/>
          </p:cNvSpPr>
          <p:nvPr/>
        </p:nvSpPr>
        <p:spPr bwMode="auto">
          <a:xfrm flipV="1">
            <a:off x="1981200" y="4953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3" name="Line 35"/>
          <p:cNvSpPr>
            <a:spLocks noChangeShapeType="1"/>
          </p:cNvSpPr>
          <p:nvPr/>
        </p:nvSpPr>
        <p:spPr bwMode="auto">
          <a:xfrm flipH="1" flipV="1">
            <a:off x="2514600" y="49530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4" name="Text Box 40"/>
          <p:cNvSpPr txBox="1">
            <a:spLocks noChangeArrowheads="1"/>
          </p:cNvSpPr>
          <p:nvPr/>
        </p:nvSpPr>
        <p:spPr bwMode="auto">
          <a:xfrm>
            <a:off x="7162800" y="38100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Element</a:t>
            </a:r>
          </a:p>
        </p:txBody>
      </p:sp>
      <p:sp>
        <p:nvSpPr>
          <p:cNvPr id="18445" name="AutoShape 41"/>
          <p:cNvSpPr>
            <a:spLocks noChangeArrowheads="1"/>
          </p:cNvSpPr>
          <p:nvPr/>
        </p:nvSpPr>
        <p:spPr bwMode="auto">
          <a:xfrm>
            <a:off x="533400" y="4572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Here is an</a:t>
            </a:r>
          </a:p>
        </p:txBody>
      </p:sp>
      <p:sp>
        <p:nvSpPr>
          <p:cNvPr id="18446" name="AutoShape 42"/>
          <p:cNvSpPr>
            <a:spLocks noChangeArrowheads="1"/>
          </p:cNvSpPr>
          <p:nvPr/>
        </p:nvSpPr>
        <p:spPr bwMode="auto">
          <a:xfrm>
            <a:off x="7162800" y="4572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Text</a:t>
            </a:r>
          </a:p>
        </p:txBody>
      </p:sp>
      <p:sp>
        <p:nvSpPr>
          <p:cNvPr id="18447" name="AutoShape 43"/>
          <p:cNvSpPr>
            <a:spLocks noChangeArrowheads="1"/>
          </p:cNvSpPr>
          <p:nvPr/>
        </p:nvSpPr>
        <p:spPr bwMode="auto">
          <a:xfrm>
            <a:off x="3048000" y="45720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word</a:t>
            </a:r>
          </a:p>
        </p:txBody>
      </p:sp>
      <p:sp>
        <p:nvSpPr>
          <p:cNvPr id="18448" name="AutoShape 44"/>
          <p:cNvSpPr>
            <a:spLocks noChangeArrowheads="1"/>
          </p:cNvSpPr>
          <p:nvPr/>
        </p:nvSpPr>
        <p:spPr bwMode="auto">
          <a:xfrm>
            <a:off x="1143000" y="54102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emphasized</a:t>
            </a:r>
          </a:p>
        </p:txBody>
      </p:sp>
      <p:sp>
        <p:nvSpPr>
          <p:cNvPr id="18449" name="Text Box 45"/>
          <p:cNvSpPr txBox="1">
            <a:spLocks noChangeArrowheads="1"/>
          </p:cNvSpPr>
          <p:nvPr/>
        </p:nvSpPr>
        <p:spPr bwMode="auto">
          <a:xfrm>
            <a:off x="7162800" y="53340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Attribute</a:t>
            </a:r>
          </a:p>
        </p:txBody>
      </p:sp>
      <p:sp>
        <p:nvSpPr>
          <p:cNvPr id="18450" name="Text Box 48"/>
          <p:cNvSpPr txBox="1">
            <a:spLocks noChangeArrowheads="1"/>
          </p:cNvSpPr>
          <p:nvPr/>
        </p:nvSpPr>
        <p:spPr bwMode="auto">
          <a:xfrm>
            <a:off x="2895600" y="54102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id=“em1”</a:t>
            </a:r>
          </a:p>
        </p:txBody>
      </p:sp>
      <p:sp>
        <p:nvSpPr>
          <p:cNvPr id="18451" name="Text Box 49"/>
          <p:cNvSpPr txBox="1">
            <a:spLocks noChangeArrowheads="1"/>
          </p:cNvSpPr>
          <p:nvPr/>
        </p:nvSpPr>
        <p:spPr bwMode="auto">
          <a:xfrm>
            <a:off x="3810000" y="46482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18452" name="Line 50"/>
          <p:cNvSpPr>
            <a:spLocks noChangeShapeType="1"/>
          </p:cNvSpPr>
          <p:nvPr/>
        </p:nvSpPr>
        <p:spPr bwMode="auto">
          <a:xfrm flipH="1" flipV="1">
            <a:off x="2514600" y="38100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3" name="Text Box 51"/>
          <p:cNvSpPr txBox="1">
            <a:spLocks noChangeArrowheads="1"/>
          </p:cNvSpPr>
          <p:nvPr/>
        </p:nvSpPr>
        <p:spPr bwMode="auto">
          <a:xfrm>
            <a:off x="914400" y="1905000"/>
            <a:ext cx="69961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&lt;p id=“par1”&gt;</a:t>
            </a:r>
            <a:r>
              <a:rPr lang="en-US" altLang="en-US" sz="1800" dirty="0">
                <a:latin typeface="Comic Sans MS" panose="030F0702030302020204" pitchFamily="66" charset="0"/>
              </a:rPr>
              <a:t> Here is an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&lt;</a:t>
            </a:r>
            <a:r>
              <a:rPr lang="en-US" altLang="en-US" sz="1800" dirty="0" err="1">
                <a:solidFill>
                  <a:srgbClr val="5600AC"/>
                </a:solidFill>
                <a:latin typeface="Comic Sans MS" panose="030F0702030302020204" pitchFamily="66" charset="0"/>
              </a:rPr>
              <a:t>em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 id=“em1”&gt;</a:t>
            </a:r>
            <a:r>
              <a:rPr lang="en-US" altLang="en-US" sz="1800" dirty="0">
                <a:latin typeface="Comic Sans MS" panose="030F0702030302020204" pitchFamily="66" charset="0"/>
              </a:rPr>
              <a:t>emphasized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&lt;/</a:t>
            </a:r>
            <a:r>
              <a:rPr lang="en-US" altLang="en-US" sz="1800" dirty="0" err="1">
                <a:solidFill>
                  <a:srgbClr val="5600AC"/>
                </a:solidFill>
                <a:latin typeface="Comic Sans MS" panose="030F0702030302020204" pitchFamily="66" charset="0"/>
              </a:rPr>
              <a:t>em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&gt; </a:t>
            </a:r>
            <a:r>
              <a:rPr lang="en-US" altLang="en-US" sz="1800" dirty="0">
                <a:latin typeface="Comic Sans MS" panose="030F0702030302020204" pitchFamily="66" charset="0"/>
              </a:rPr>
              <a:t>word</a:t>
            </a:r>
            <a: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  <a:t>&lt;/p&gt;</a:t>
            </a:r>
            <a:b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</a:br>
            <a:endParaRPr lang="en-US" altLang="en-US" sz="1800" dirty="0">
              <a:solidFill>
                <a:srgbClr val="5600AC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		</a:t>
            </a:r>
            <a:r>
              <a:rPr lang="en-US" altLang="en-US" sz="1800" dirty="0">
                <a:solidFill>
                  <a:srgbClr val="0000FF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Here is an </a:t>
            </a:r>
            <a:r>
              <a:rPr lang="en-US" altLang="en-US" sz="1800" b="1" i="1" dirty="0">
                <a:solidFill>
                  <a:srgbClr val="FF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emphasized</a:t>
            </a:r>
            <a:r>
              <a:rPr lang="en-US" altLang="en-US" sz="1800" dirty="0">
                <a:solidFill>
                  <a:srgbClr val="0000FF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word </a:t>
            </a:r>
            <a:br>
              <a:rPr lang="en-US" altLang="en-US" sz="1800" dirty="0">
                <a:solidFill>
                  <a:srgbClr val="5600AC"/>
                </a:solidFill>
                <a:latin typeface="Comic Sans MS" panose="030F0702030302020204" pitchFamily="66" charset="0"/>
              </a:rPr>
            </a:br>
            <a:endParaRPr lang="en-US" altLang="en-US" sz="1800" dirty="0">
              <a:solidFill>
                <a:srgbClr val="5600AC"/>
              </a:solidFill>
              <a:latin typeface="Comic Sans MS" panose="030F0702030302020204" pitchFamily="66" charset="0"/>
            </a:endParaRPr>
          </a:p>
        </p:txBody>
      </p:sp>
      <p:sp>
        <p:nvSpPr>
          <p:cNvPr id="18454" name="TextBox 5"/>
          <p:cNvSpPr txBox="1">
            <a:spLocks noChangeArrowheads="1"/>
          </p:cNvSpPr>
          <p:nvPr/>
        </p:nvSpPr>
        <p:spPr bwMode="auto">
          <a:xfrm>
            <a:off x="914400" y="594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Every element of a webpage can be accessed as a DOM object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ECDA5542-CC94-4196-B25A-8DEC747C8CDB}" type="slidenum">
              <a:rPr lang="en-US" altLang="en-US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772400" cy="944562"/>
          </a:xfrm>
        </p:spPr>
        <p:txBody>
          <a:bodyPr/>
          <a:lstStyle/>
          <a:p>
            <a:pPr eaLnBrk="1" hangingPunct="1"/>
            <a:r>
              <a:rPr lang="en-US" altLang="en-US" sz="2800"/>
              <a:t>Some </a:t>
            </a:r>
            <a:r>
              <a:rPr lang="en-US" altLang="en-US" sz="2800">
                <a:solidFill>
                  <a:srgbClr val="0000FF"/>
                </a:solidFill>
              </a:rPr>
              <a:t>document </a:t>
            </a:r>
            <a:r>
              <a:rPr lang="en-US" altLang="en-US" sz="2800"/>
              <a:t>methods and attributes for accessing various subnodes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229600" cy="4411663"/>
          </a:xfrm>
        </p:spPr>
        <p:txBody>
          <a:bodyPr/>
          <a:lstStyle/>
          <a:p>
            <a:pPr eaLnBrk="1" hangingPunct="1"/>
            <a:r>
              <a:rPr lang="en-US" altLang="en-US" sz="1800">
                <a:solidFill>
                  <a:srgbClr val="0000FF"/>
                </a:solidFill>
              </a:rPr>
              <a:t>document </a:t>
            </a:r>
            <a:r>
              <a:rPr lang="en-US" altLang="en-US" sz="1800"/>
              <a:t>Methods:</a:t>
            </a:r>
            <a:endParaRPr lang="en-US" altLang="en-US" sz="1400"/>
          </a:p>
          <a:p>
            <a:pPr lvl="1" eaLnBrk="1" hangingPunct="1"/>
            <a:r>
              <a:rPr lang="en-US" altLang="en-US" sz="1600">
                <a:solidFill>
                  <a:srgbClr val="9A0075"/>
                </a:solidFill>
              </a:rPr>
              <a:t>getElementById(id) – </a:t>
            </a:r>
            <a:r>
              <a:rPr lang="en-US" altLang="en-US" sz="1600"/>
              <a:t>gets the Element in the document with a specified id</a:t>
            </a:r>
          </a:p>
          <a:p>
            <a:pPr lvl="1" eaLnBrk="1" hangingPunct="1"/>
            <a:r>
              <a:rPr lang="en-US" altLang="en-US" sz="1600">
                <a:solidFill>
                  <a:srgbClr val="9A0075"/>
                </a:solidFill>
              </a:rPr>
              <a:t>getElementsByTagName(tagName) – </a:t>
            </a:r>
            <a:r>
              <a:rPr lang="en-US" altLang="en-US" sz="1600"/>
              <a:t>gets a collection of Elements with the specified tag name (e.g. “h1”)</a:t>
            </a:r>
          </a:p>
          <a:p>
            <a:pPr lvl="1" eaLnBrk="1" hangingPunct="1"/>
            <a:r>
              <a:rPr lang="en-US" altLang="en-US" sz="1600">
                <a:solidFill>
                  <a:srgbClr val="9A0075"/>
                </a:solidFill>
              </a:rPr>
              <a:t>getElementsByClassName(className) – </a:t>
            </a:r>
            <a:r>
              <a:rPr lang="en-US" altLang="en-US" sz="1600"/>
              <a:t>gets a collection of Elements with the specified class name (e.g. “highlights”)</a:t>
            </a:r>
          </a:p>
          <a:p>
            <a:pPr lvl="1" eaLnBrk="1" hangingPunct="1"/>
            <a:r>
              <a:rPr lang="en-US" altLang="en-US" sz="1600">
                <a:solidFill>
                  <a:srgbClr val="9A0075"/>
                </a:solidFill>
              </a:rPr>
              <a:t>getElementByName() – </a:t>
            </a:r>
            <a:r>
              <a:rPr lang="en-US" altLang="en-US" sz="1600"/>
              <a:t>gets a collection of Elements with the specified name (ex of named element: &lt;form name=“form1"&gt;&lt;input type="text"&gt;&lt;/form&gt; )</a:t>
            </a:r>
          </a:p>
          <a:p>
            <a:pPr lvl="1" eaLnBrk="1" hangingPunct="1"/>
            <a:r>
              <a:rPr lang="en-US" altLang="en-US" sz="1600">
                <a:solidFill>
                  <a:srgbClr val="9A0075"/>
                </a:solidFill>
              </a:rPr>
              <a:t>querySelectorAll() – </a:t>
            </a:r>
            <a:r>
              <a:rPr lang="en-US" altLang="en-US" sz="1600"/>
              <a:t>gets a collection of Elements with the specified selector pattern (e.g. “p em”)</a:t>
            </a:r>
          </a:p>
          <a:p>
            <a:pPr lvl="1" eaLnBrk="1" hangingPunct="1"/>
            <a:r>
              <a:rPr lang="en-US" altLang="en-US" sz="1600">
                <a:solidFill>
                  <a:srgbClr val="9A0075"/>
                </a:solidFill>
              </a:rPr>
              <a:t>querySelector() – </a:t>
            </a:r>
            <a:r>
              <a:rPr lang="en-US" altLang="en-US" sz="1600"/>
              <a:t>gets the first Element with the specified selector pattern (e.g. “p em”) </a:t>
            </a:r>
            <a:r>
              <a:rPr lang="en-US" altLang="en-US" sz="1600">
                <a:solidFill>
                  <a:srgbClr val="FF0000"/>
                </a:solidFill>
              </a:rPr>
              <a:t>2013 Note: Seems to be limited support for this method (fails on FF)</a:t>
            </a:r>
          </a:p>
          <a:p>
            <a:pPr eaLnBrk="1" hangingPunct="1"/>
            <a:r>
              <a:rPr lang="en-US" altLang="en-US" sz="1800">
                <a:solidFill>
                  <a:srgbClr val="0000FF"/>
                </a:solidFill>
              </a:rPr>
              <a:t>document </a:t>
            </a:r>
            <a:r>
              <a:rPr lang="en-US" altLang="en-US" sz="1800"/>
              <a:t>Properties</a:t>
            </a:r>
          </a:p>
          <a:p>
            <a:pPr lvl="1" eaLnBrk="1" hangingPunct="1"/>
            <a:r>
              <a:rPr lang="en-US" altLang="en-US" sz="1600">
                <a:solidFill>
                  <a:srgbClr val="9A0075"/>
                </a:solidFill>
              </a:rPr>
              <a:t>anchors[ ], forms[ ], images[ ], links[ ] –</a:t>
            </a:r>
            <a:r>
              <a:rPr lang="en-US" altLang="en-US" sz="1600"/>
              <a:t> collections of all objects of this type within the current document</a:t>
            </a:r>
          </a:p>
          <a:p>
            <a:pPr lvl="1" eaLnBrk="1" hangingPunct="1"/>
            <a:r>
              <a:rPr lang="en-US" altLang="en-US" sz="1600">
                <a:solidFill>
                  <a:srgbClr val="9A0075"/>
                </a:solidFill>
              </a:rPr>
              <a:t>body –</a:t>
            </a:r>
            <a:r>
              <a:rPr lang="en-US" altLang="en-US" sz="1600"/>
              <a:t> the &lt;body&gt; Element object</a:t>
            </a:r>
          </a:p>
          <a:p>
            <a:pPr lvl="1" eaLnBrk="1" hangingPunct="1"/>
            <a:r>
              <a:rPr lang="en-US" altLang="en-US" sz="1600">
                <a:solidFill>
                  <a:srgbClr val="9A0075"/>
                </a:solidFill>
              </a:rPr>
              <a:t>documentElement–</a:t>
            </a:r>
            <a:r>
              <a:rPr lang="en-US" altLang="en-US" sz="1600"/>
              <a:t> the &lt;html&gt; Element object</a:t>
            </a:r>
            <a:endParaRPr lang="en-US" altLang="en-US" sz="1800"/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1219200" y="5791200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latin typeface="Comic Sans MS" panose="030F0702030302020204" pitchFamily="66" charset="0"/>
              </a:rPr>
              <a:t>Note: The document object contains many other methods and properties for various other purposes – view them from within the browser debugger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858962"/>
          </a:xfrm>
        </p:spPr>
        <p:txBody>
          <a:bodyPr/>
          <a:lstStyle/>
          <a:p>
            <a:r>
              <a:rPr lang="en-US" altLang="en-US" sz="3200"/>
              <a:t>JavaScript “core API” defines only a few native objects – the remainder come from the hosting environment (i.e. the browser)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268663"/>
          </a:xfrm>
        </p:spPr>
        <p:txBody>
          <a:bodyPr/>
          <a:lstStyle/>
          <a:p>
            <a:r>
              <a:rPr lang="en-US" altLang="en-US" sz="2400">
                <a:solidFill>
                  <a:srgbClr val="0000FF"/>
                </a:solidFill>
              </a:rPr>
              <a:t>String</a:t>
            </a:r>
            <a:r>
              <a:rPr lang="en-US" altLang="en-US" sz="2400"/>
              <a:t> – similar to the Java String class</a:t>
            </a:r>
          </a:p>
          <a:p>
            <a:r>
              <a:rPr lang="en-US" altLang="en-US" sz="2400">
                <a:solidFill>
                  <a:srgbClr val="0000FF"/>
                </a:solidFill>
              </a:rPr>
              <a:t>Array</a:t>
            </a:r>
            <a:r>
              <a:rPr lang="en-US" altLang="en-US" sz="2400"/>
              <a:t> – generic container/collection class</a:t>
            </a:r>
          </a:p>
          <a:p>
            <a:r>
              <a:rPr lang="en-US" altLang="en-US" sz="2400">
                <a:solidFill>
                  <a:srgbClr val="0000FF"/>
                </a:solidFill>
              </a:rPr>
              <a:t>Math</a:t>
            </a:r>
            <a:r>
              <a:rPr lang="en-US" altLang="en-US" sz="2400"/>
              <a:t> - like the Java Math class</a:t>
            </a:r>
          </a:p>
          <a:p>
            <a:r>
              <a:rPr lang="en-US" altLang="en-US" sz="2400">
                <a:solidFill>
                  <a:srgbClr val="0000FF"/>
                </a:solidFill>
              </a:rPr>
              <a:t>Number, Boolean</a:t>
            </a:r>
            <a:r>
              <a:rPr lang="en-US" altLang="en-US" sz="2400"/>
              <a:t> – wrapper classes similar to Java wrapper classes (Integer, Double etc)</a:t>
            </a:r>
          </a:p>
          <a:p>
            <a:pPr lvl="1"/>
            <a:r>
              <a:rPr lang="en-US" altLang="en-US" sz="2000"/>
              <a:t>var x = 123; // x is treated as a Number</a:t>
            </a:r>
          </a:p>
          <a:p>
            <a:pPr lvl="1"/>
            <a:r>
              <a:rPr lang="en-US" altLang="en-US" sz="2000"/>
              <a:t>var y = “123”; // y is treated as a String</a:t>
            </a:r>
          </a:p>
          <a:p>
            <a:pPr lvl="1"/>
            <a:r>
              <a:rPr lang="en-US" altLang="en-US" sz="2000"/>
              <a:t>var z = new Number(“123”); // z is a Number</a:t>
            </a:r>
          </a:p>
          <a:p>
            <a:r>
              <a:rPr lang="en-US" altLang="en-US" sz="2400">
                <a:solidFill>
                  <a:srgbClr val="0000FF"/>
                </a:solidFill>
              </a:rPr>
              <a:t>Date</a:t>
            </a:r>
            <a:r>
              <a:rPr lang="en-US" altLang="en-US" sz="2400"/>
              <a:t> – represents dates and times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60B3BC2-EC1C-4D7B-AC49-5AAB4CB358A4}" type="slidenum">
              <a:rPr lang="en-US" altLang="en-US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393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89A6CD6D-6BAE-4BAC-BB4A-FFC3C1EEC53E}" type="slidenum">
              <a:rPr lang="en-US" altLang="en-US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500"/>
              <a:t>JavaScript access to DOM nodes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991600" cy="236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pars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document.getElementsByTagName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(“p”);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//array of all &lt;p&gt; nodes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e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pars.item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(0); 			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first &lt;p&gt;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e = pars[0]; 				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also first &lt;p&gt;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e 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document.getElementById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(“em1”);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specific element with #em1 id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getElementByID</a:t>
            </a:r>
            <a:r>
              <a:rPr lang="en-US" altLang="en-US" sz="2200" b="1" dirty="0">
                <a:solidFill>
                  <a:srgbClr val="C00000"/>
                </a:solidFill>
                <a:latin typeface="Courier New" panose="02070309020205020404" pitchFamily="49" charset="0"/>
              </a:rPr>
              <a:t> is one of the easiest ways to access an individual element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5943600" y="38862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5867400" y="5029200"/>
            <a:ext cx="496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 flipV="1">
            <a:off x="6096000" y="426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 flipH="1" flipV="1">
            <a:off x="6096000" y="42672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flipV="1">
            <a:off x="4953000" y="4267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1" name="Line 9"/>
          <p:cNvSpPr>
            <a:spLocks noChangeShapeType="1"/>
          </p:cNvSpPr>
          <p:nvPr/>
        </p:nvSpPr>
        <p:spPr bwMode="auto">
          <a:xfrm flipV="1">
            <a:off x="5562600" y="5410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2" name="Line 10"/>
          <p:cNvSpPr>
            <a:spLocks noChangeShapeType="1"/>
          </p:cNvSpPr>
          <p:nvPr/>
        </p:nvSpPr>
        <p:spPr bwMode="auto">
          <a:xfrm flipH="1" flipV="1">
            <a:off x="6096000" y="5410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3" name="AutoShape 11"/>
          <p:cNvSpPr>
            <a:spLocks noChangeArrowheads="1"/>
          </p:cNvSpPr>
          <p:nvPr/>
        </p:nvSpPr>
        <p:spPr bwMode="auto">
          <a:xfrm>
            <a:off x="4267200" y="5029200"/>
            <a:ext cx="15240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Here is an</a:t>
            </a:r>
          </a:p>
        </p:txBody>
      </p:sp>
      <p:sp>
        <p:nvSpPr>
          <p:cNvPr id="20494" name="AutoShape 12"/>
          <p:cNvSpPr>
            <a:spLocks noChangeArrowheads="1"/>
          </p:cNvSpPr>
          <p:nvPr/>
        </p:nvSpPr>
        <p:spPr bwMode="auto">
          <a:xfrm>
            <a:off x="6629400" y="5029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word</a:t>
            </a:r>
          </a:p>
        </p:txBody>
      </p:sp>
      <p:sp>
        <p:nvSpPr>
          <p:cNvPr id="20495" name="AutoShape 13"/>
          <p:cNvSpPr>
            <a:spLocks noChangeArrowheads="1"/>
          </p:cNvSpPr>
          <p:nvPr/>
        </p:nvSpPr>
        <p:spPr bwMode="auto">
          <a:xfrm>
            <a:off x="4724400" y="58674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emphasized</a:t>
            </a:r>
          </a:p>
        </p:txBody>
      </p:sp>
      <p:sp>
        <p:nvSpPr>
          <p:cNvPr id="20496" name="Text Box 14"/>
          <p:cNvSpPr txBox="1">
            <a:spLocks noChangeArrowheads="1"/>
          </p:cNvSpPr>
          <p:nvPr/>
        </p:nvSpPr>
        <p:spPr bwMode="auto">
          <a:xfrm>
            <a:off x="6477000" y="58674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id=“em1”</a:t>
            </a:r>
          </a:p>
        </p:txBody>
      </p:sp>
      <p:sp>
        <p:nvSpPr>
          <p:cNvPr id="20497" name="Text Box 15"/>
          <p:cNvSpPr txBox="1">
            <a:spLocks noChangeArrowheads="1"/>
          </p:cNvSpPr>
          <p:nvPr/>
        </p:nvSpPr>
        <p:spPr bwMode="auto">
          <a:xfrm>
            <a:off x="7391400" y="51054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flipH="1" flipV="1">
            <a:off x="6096000" y="42672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9" name="Text Box 40"/>
          <p:cNvSpPr txBox="1">
            <a:spLocks noChangeArrowheads="1"/>
          </p:cNvSpPr>
          <p:nvPr/>
        </p:nvSpPr>
        <p:spPr bwMode="auto">
          <a:xfrm>
            <a:off x="152400" y="4648200"/>
            <a:ext cx="2362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Element node</a:t>
            </a:r>
          </a:p>
        </p:txBody>
      </p:sp>
      <p:sp>
        <p:nvSpPr>
          <p:cNvPr id="20500" name="AutoShape 42"/>
          <p:cNvSpPr>
            <a:spLocks noChangeArrowheads="1"/>
          </p:cNvSpPr>
          <p:nvPr/>
        </p:nvSpPr>
        <p:spPr bwMode="auto">
          <a:xfrm>
            <a:off x="152400" y="5410200"/>
            <a:ext cx="2362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Text node</a:t>
            </a:r>
          </a:p>
        </p:txBody>
      </p:sp>
      <p:sp>
        <p:nvSpPr>
          <p:cNvPr id="20501" name="Text Box 45"/>
          <p:cNvSpPr txBox="1">
            <a:spLocks noChangeArrowheads="1"/>
          </p:cNvSpPr>
          <p:nvPr/>
        </p:nvSpPr>
        <p:spPr bwMode="auto">
          <a:xfrm>
            <a:off x="152400" y="6172200"/>
            <a:ext cx="2362200" cy="369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Attribute node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B8F2EB2-8247-48E6-9656-3D231ACBFE78}" type="slidenum">
              <a:rPr lang="en-US" altLang="en-US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Navigating among nodes</a:t>
            </a:r>
            <a:br>
              <a:rPr lang="en-US" altLang="en-US" sz="3500" dirty="0"/>
            </a:br>
            <a:r>
              <a:rPr lang="en-US" altLang="en-US" sz="3500" dirty="0"/>
              <a:t>(this is tedious)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236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p1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document.getElementById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(“par1”); 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&lt;p&gt; node with id=“par1”</a:t>
            </a:r>
          </a:p>
          <a:p>
            <a:pPr eaLnBrk="1" hangingPunct="1"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first = p1.firstChild; 	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first child node: “Here is an”</a:t>
            </a:r>
          </a:p>
          <a:p>
            <a:pPr eaLnBrk="1" hangingPunct="1"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next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first.nextSibling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; 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next child: “</a:t>
            </a:r>
            <a:r>
              <a:rPr lang="en-US" altLang="en-US" sz="16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em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”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last = p1.lastChild; 	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last child: “word”</a:t>
            </a:r>
          </a:p>
          <a:p>
            <a:pPr eaLnBrk="1" hangingPunct="1"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prev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last.prevSibling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; 	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previous child: “</a:t>
            </a:r>
            <a:r>
              <a:rPr lang="en-US" altLang="en-US" sz="16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em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”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parent = p1.parentNode;   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whatever element contained &lt;p&gt;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2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943600" y="38862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5867400" y="5029200"/>
            <a:ext cx="496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21512" name="Line 6"/>
          <p:cNvSpPr>
            <a:spLocks noChangeShapeType="1"/>
          </p:cNvSpPr>
          <p:nvPr/>
        </p:nvSpPr>
        <p:spPr bwMode="auto">
          <a:xfrm flipV="1">
            <a:off x="6096000" y="426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3" name="Line 7"/>
          <p:cNvSpPr>
            <a:spLocks noChangeShapeType="1"/>
          </p:cNvSpPr>
          <p:nvPr/>
        </p:nvSpPr>
        <p:spPr bwMode="auto">
          <a:xfrm flipH="1" flipV="1">
            <a:off x="6096000" y="42672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4" name="Line 8"/>
          <p:cNvSpPr>
            <a:spLocks noChangeShapeType="1"/>
          </p:cNvSpPr>
          <p:nvPr/>
        </p:nvSpPr>
        <p:spPr bwMode="auto">
          <a:xfrm flipV="1">
            <a:off x="4953000" y="4267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 flipV="1">
            <a:off x="5562600" y="5410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6" name="Line 10"/>
          <p:cNvSpPr>
            <a:spLocks noChangeShapeType="1"/>
          </p:cNvSpPr>
          <p:nvPr/>
        </p:nvSpPr>
        <p:spPr bwMode="auto">
          <a:xfrm flipH="1" flipV="1">
            <a:off x="6096000" y="5410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7" name="AutoShape 11"/>
          <p:cNvSpPr>
            <a:spLocks noChangeArrowheads="1"/>
          </p:cNvSpPr>
          <p:nvPr/>
        </p:nvSpPr>
        <p:spPr bwMode="auto">
          <a:xfrm>
            <a:off x="4267200" y="5029200"/>
            <a:ext cx="15240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Here is an</a:t>
            </a:r>
          </a:p>
        </p:txBody>
      </p:sp>
      <p:sp>
        <p:nvSpPr>
          <p:cNvPr id="21518" name="AutoShape 12"/>
          <p:cNvSpPr>
            <a:spLocks noChangeArrowheads="1"/>
          </p:cNvSpPr>
          <p:nvPr/>
        </p:nvSpPr>
        <p:spPr bwMode="auto">
          <a:xfrm>
            <a:off x="6629400" y="5029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word</a:t>
            </a:r>
          </a:p>
        </p:txBody>
      </p:sp>
      <p:sp>
        <p:nvSpPr>
          <p:cNvPr id="21519" name="AutoShape 13"/>
          <p:cNvSpPr>
            <a:spLocks noChangeArrowheads="1"/>
          </p:cNvSpPr>
          <p:nvPr/>
        </p:nvSpPr>
        <p:spPr bwMode="auto">
          <a:xfrm>
            <a:off x="4724400" y="58674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emphasized</a:t>
            </a:r>
          </a:p>
        </p:txBody>
      </p:sp>
      <p:sp>
        <p:nvSpPr>
          <p:cNvPr id="21520" name="Text Box 14"/>
          <p:cNvSpPr txBox="1">
            <a:spLocks noChangeArrowheads="1"/>
          </p:cNvSpPr>
          <p:nvPr/>
        </p:nvSpPr>
        <p:spPr bwMode="auto">
          <a:xfrm>
            <a:off x="6477000" y="58674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id=“em1”</a:t>
            </a:r>
          </a:p>
        </p:txBody>
      </p:sp>
      <p:sp>
        <p:nvSpPr>
          <p:cNvPr id="21521" name="Text Box 15"/>
          <p:cNvSpPr txBox="1">
            <a:spLocks noChangeArrowheads="1"/>
          </p:cNvSpPr>
          <p:nvPr/>
        </p:nvSpPr>
        <p:spPr bwMode="auto">
          <a:xfrm>
            <a:off x="7391400" y="51054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21522" name="Line 16"/>
          <p:cNvSpPr>
            <a:spLocks noChangeShapeType="1"/>
          </p:cNvSpPr>
          <p:nvPr/>
        </p:nvSpPr>
        <p:spPr bwMode="auto">
          <a:xfrm flipH="1" flipV="1">
            <a:off x="6096000" y="42672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3" name="Text Box 40"/>
          <p:cNvSpPr txBox="1">
            <a:spLocks noChangeArrowheads="1"/>
          </p:cNvSpPr>
          <p:nvPr/>
        </p:nvSpPr>
        <p:spPr bwMode="auto">
          <a:xfrm>
            <a:off x="152400" y="4648200"/>
            <a:ext cx="2362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Element node</a:t>
            </a:r>
          </a:p>
        </p:txBody>
      </p:sp>
      <p:sp>
        <p:nvSpPr>
          <p:cNvPr id="21524" name="AutoShape 42"/>
          <p:cNvSpPr>
            <a:spLocks noChangeArrowheads="1"/>
          </p:cNvSpPr>
          <p:nvPr/>
        </p:nvSpPr>
        <p:spPr bwMode="auto">
          <a:xfrm>
            <a:off x="152400" y="5410200"/>
            <a:ext cx="2362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Text node</a:t>
            </a:r>
          </a:p>
        </p:txBody>
      </p:sp>
      <p:sp>
        <p:nvSpPr>
          <p:cNvPr id="21525" name="Text Box 45"/>
          <p:cNvSpPr txBox="1">
            <a:spLocks noChangeArrowheads="1"/>
          </p:cNvSpPr>
          <p:nvPr/>
        </p:nvSpPr>
        <p:spPr bwMode="auto">
          <a:xfrm>
            <a:off x="152400" y="6172200"/>
            <a:ext cx="2362200" cy="369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Attribute node</a:t>
            </a:r>
          </a:p>
        </p:txBody>
      </p:sp>
      <p:sp>
        <p:nvSpPr>
          <p:cNvPr id="22" name="Rectangle 21"/>
          <p:cNvSpPr/>
          <p:nvPr/>
        </p:nvSpPr>
        <p:spPr>
          <a:xfrm rot="20118002">
            <a:off x="298241" y="2705727"/>
            <a:ext cx="854753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Avoid; use ids!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D4A4B88E-40A2-4D1B-9C73-D944FA0160D9}" type="slidenum">
              <a:rPr lang="en-US" altLang="en-US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200"/>
              <a:t>Besides changing the existing HTML markup within a node, we can script the DOM to create entirely new nodes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236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elm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document.createElement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("p"); 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creates free-standing &lt;p&gt;</a:t>
            </a:r>
          </a:p>
          <a:p>
            <a:pPr eaLnBrk="1" hangingPunct="1"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txt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document.createTextNode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("Hello");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elm.appendChild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(txt);					</a:t>
            </a:r>
          </a:p>
          <a:p>
            <a:pPr eaLnBrk="1" hangingPunct="1">
              <a:buNone/>
            </a:pP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elm.setAttribute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("id", “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hellopar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");		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txt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document.createTextNode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(" there.");	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elm.appendChild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(txt);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document.body.appendChild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(elm); 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put in &lt;body&gt;	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										</a:t>
            </a:r>
            <a:endParaRPr lang="en-US" altLang="en-US" sz="22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5943600" y="38862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3321" name="Line 7"/>
          <p:cNvSpPr>
            <a:spLocks noChangeShapeType="1"/>
          </p:cNvSpPr>
          <p:nvPr/>
        </p:nvSpPr>
        <p:spPr bwMode="auto">
          <a:xfrm flipH="1" flipV="1">
            <a:off x="6096000" y="42672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 flipV="1">
            <a:off x="4953000" y="4267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5" name="AutoShape 11"/>
          <p:cNvSpPr>
            <a:spLocks noChangeArrowheads="1"/>
          </p:cNvSpPr>
          <p:nvPr/>
        </p:nvSpPr>
        <p:spPr bwMode="auto">
          <a:xfrm>
            <a:off x="4648200" y="50292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Hello</a:t>
            </a:r>
          </a:p>
        </p:txBody>
      </p:sp>
      <p:sp>
        <p:nvSpPr>
          <p:cNvPr id="13326" name="AutoShape 12"/>
          <p:cNvSpPr>
            <a:spLocks noChangeArrowheads="1"/>
          </p:cNvSpPr>
          <p:nvPr/>
        </p:nvSpPr>
        <p:spPr bwMode="auto">
          <a:xfrm>
            <a:off x="6629400" y="50292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 there.</a:t>
            </a:r>
          </a:p>
        </p:txBody>
      </p:sp>
      <p:sp>
        <p:nvSpPr>
          <p:cNvPr id="13329" name="Text Box 15"/>
          <p:cNvSpPr txBox="1">
            <a:spLocks noChangeArrowheads="1"/>
          </p:cNvSpPr>
          <p:nvPr/>
        </p:nvSpPr>
        <p:spPr bwMode="auto">
          <a:xfrm>
            <a:off x="7467600" y="3886200"/>
            <a:ext cx="1219200" cy="369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13330" name="Line 16"/>
          <p:cNvSpPr>
            <a:spLocks noChangeShapeType="1"/>
          </p:cNvSpPr>
          <p:nvPr/>
        </p:nvSpPr>
        <p:spPr bwMode="auto">
          <a:xfrm flipH="1">
            <a:off x="6096000" y="4038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5" name="Text Box 4"/>
          <p:cNvSpPr txBox="1">
            <a:spLocks noChangeArrowheads="1"/>
          </p:cNvSpPr>
          <p:nvPr/>
        </p:nvSpPr>
        <p:spPr bwMode="auto">
          <a:xfrm>
            <a:off x="6781800" y="2590800"/>
            <a:ext cx="6985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body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 flipV="1">
            <a:off x="6172200" y="29718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304800" y="5334000"/>
            <a:ext cx="3657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Comic Sans MS" panose="030F0702030302020204" pitchFamily="66" charset="0"/>
              </a:rPr>
              <a:t>    &lt;p id=“par1”&gt;Hello there.&lt;/p&gt;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&lt;/body&gt;</a:t>
            </a:r>
          </a:p>
        </p:txBody>
      </p:sp>
      <p:sp>
        <p:nvSpPr>
          <p:cNvPr id="16" name="Rectangle 15"/>
          <p:cNvSpPr/>
          <p:nvPr/>
        </p:nvSpPr>
        <p:spPr>
          <a:xfrm rot="20118002">
            <a:off x="1686" y="2705727"/>
            <a:ext cx="914064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Complex; Avoid!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  <p:bldP spid="13318" grpId="0" animBg="1"/>
      <p:bldP spid="13325" grpId="0" animBg="1"/>
      <p:bldP spid="13326" grpId="0" animBg="1"/>
      <p:bldP spid="13329" grpId="0" animBg="1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E8936997-17A3-419D-B20F-0E5633FD5A34}" type="slidenum">
              <a:rPr lang="en-US" altLang="en-US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Getting/Setting the HTML within a node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236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p1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document.getElementById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(“par1”); 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&lt;p&gt; node with id=“par1”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markup = p1.innerHTML; </a:t>
            </a:r>
            <a:r>
              <a:rPr lang="en-US" altLang="en-US" sz="1600" b="1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4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“Here is an&lt;</a:t>
            </a:r>
            <a:r>
              <a:rPr lang="en-US" altLang="en-US" sz="1400" dirty="0" err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altLang="en-US" sz="14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id=“black&gt;emphasized&lt;/</a:t>
            </a:r>
            <a:r>
              <a:rPr lang="en-US" altLang="en-US" sz="1400" dirty="0" err="1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altLang="en-US" sz="14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word”</a:t>
            </a:r>
            <a:br>
              <a:rPr lang="en-US" altLang="en-US" sz="14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sz="1400" dirty="0">
              <a:solidFill>
                <a:srgbClr val="00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p1.innerHTML = “Here is some &lt;</a:t>
            </a:r>
            <a:r>
              <a:rPr lang="en-US" alt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&gt;new&lt;/</a:t>
            </a:r>
            <a:r>
              <a:rPr lang="en-US" altLang="en-US" sz="1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alt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text!”;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200" b="1" dirty="0">
                <a:solidFill>
                  <a:srgbClr val="C00000"/>
                </a:solidFill>
                <a:latin typeface="Courier New" panose="02070309020205020404" pitchFamily="49" charset="0"/>
              </a:rPr>
              <a:t>Use this approach whenever possible to modify the content of an html element!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5943600" y="38862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5867400" y="5029200"/>
            <a:ext cx="496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 flipV="1">
            <a:off x="6096000" y="426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H="1" flipV="1">
            <a:off x="6096000" y="42672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 flipV="1">
            <a:off x="4953000" y="4267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 flipV="1">
            <a:off x="5562600" y="5410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 flipH="1" flipV="1">
            <a:off x="6096000" y="5410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1" name="AutoShape 11"/>
          <p:cNvSpPr>
            <a:spLocks noChangeArrowheads="1"/>
          </p:cNvSpPr>
          <p:nvPr/>
        </p:nvSpPr>
        <p:spPr bwMode="auto">
          <a:xfrm>
            <a:off x="4267200" y="5029200"/>
            <a:ext cx="15240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Here is an</a:t>
            </a:r>
          </a:p>
        </p:txBody>
      </p:sp>
      <p:sp>
        <p:nvSpPr>
          <p:cNvPr id="22542" name="AutoShape 12"/>
          <p:cNvSpPr>
            <a:spLocks noChangeArrowheads="1"/>
          </p:cNvSpPr>
          <p:nvPr/>
        </p:nvSpPr>
        <p:spPr bwMode="auto">
          <a:xfrm>
            <a:off x="6629400" y="50292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word</a:t>
            </a:r>
          </a:p>
        </p:txBody>
      </p:sp>
      <p:sp>
        <p:nvSpPr>
          <p:cNvPr id="22543" name="AutoShape 13"/>
          <p:cNvSpPr>
            <a:spLocks noChangeArrowheads="1"/>
          </p:cNvSpPr>
          <p:nvPr/>
        </p:nvSpPr>
        <p:spPr bwMode="auto">
          <a:xfrm>
            <a:off x="4724400" y="58674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emphasized</a:t>
            </a:r>
          </a:p>
        </p:txBody>
      </p:sp>
      <p:sp>
        <p:nvSpPr>
          <p:cNvPr id="22544" name="Text Box 14"/>
          <p:cNvSpPr txBox="1">
            <a:spLocks noChangeArrowheads="1"/>
          </p:cNvSpPr>
          <p:nvPr/>
        </p:nvSpPr>
        <p:spPr bwMode="auto">
          <a:xfrm>
            <a:off x="6477000" y="58674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id=“em1”</a:t>
            </a:r>
          </a:p>
        </p:txBody>
      </p:sp>
      <p:sp>
        <p:nvSpPr>
          <p:cNvPr id="22545" name="Text Box 15"/>
          <p:cNvSpPr txBox="1">
            <a:spLocks noChangeArrowheads="1"/>
          </p:cNvSpPr>
          <p:nvPr/>
        </p:nvSpPr>
        <p:spPr bwMode="auto">
          <a:xfrm>
            <a:off x="7391400" y="5105400"/>
            <a:ext cx="1600200" cy="3762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22546" name="Line 16"/>
          <p:cNvSpPr>
            <a:spLocks noChangeShapeType="1"/>
          </p:cNvSpPr>
          <p:nvPr/>
        </p:nvSpPr>
        <p:spPr bwMode="auto">
          <a:xfrm flipH="1" flipV="1">
            <a:off x="6096000" y="4267200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7" name="Text Box 40"/>
          <p:cNvSpPr txBox="1">
            <a:spLocks noChangeArrowheads="1"/>
          </p:cNvSpPr>
          <p:nvPr/>
        </p:nvSpPr>
        <p:spPr bwMode="auto">
          <a:xfrm>
            <a:off x="152400" y="4648200"/>
            <a:ext cx="2362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Element node</a:t>
            </a:r>
          </a:p>
        </p:txBody>
      </p:sp>
      <p:sp>
        <p:nvSpPr>
          <p:cNvPr id="22548" name="AutoShape 42"/>
          <p:cNvSpPr>
            <a:spLocks noChangeArrowheads="1"/>
          </p:cNvSpPr>
          <p:nvPr/>
        </p:nvSpPr>
        <p:spPr bwMode="auto">
          <a:xfrm>
            <a:off x="152400" y="5410200"/>
            <a:ext cx="2362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Text node</a:t>
            </a:r>
          </a:p>
        </p:txBody>
      </p:sp>
      <p:sp>
        <p:nvSpPr>
          <p:cNvPr id="22549" name="Text Box 45"/>
          <p:cNvSpPr txBox="1">
            <a:spLocks noChangeArrowheads="1"/>
          </p:cNvSpPr>
          <p:nvPr/>
        </p:nvSpPr>
        <p:spPr bwMode="auto">
          <a:xfrm>
            <a:off x="152400" y="6172200"/>
            <a:ext cx="2362200" cy="369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Attribute node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EDA98197-CF22-404E-B882-DF8C1906E152}" type="slidenum">
              <a:rPr lang="en-US" altLang="en-US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200"/>
              <a:t>The id or class of an existing element can be changed dynamically in order to modify the element’s appearance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236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let elm = </a:t>
            </a: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document.getElementById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(“par1”);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elm.setAttribute</a:t>
            </a: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("id", “par2");		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0000FF"/>
                </a:solidFill>
                <a:latin typeface="Courier New" panose="02070309020205020404" pitchFamily="49" charset="0"/>
              </a:rPr>
              <a:t>											</a:t>
            </a:r>
            <a:endParaRPr lang="en-US" altLang="en-US" sz="22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5943600" y="38862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 flipV="1">
            <a:off x="6096000" y="42672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4953000" y="4267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5" name="AutoShape 11"/>
          <p:cNvSpPr>
            <a:spLocks noChangeArrowheads="1"/>
          </p:cNvSpPr>
          <p:nvPr/>
        </p:nvSpPr>
        <p:spPr bwMode="auto">
          <a:xfrm>
            <a:off x="4648200" y="50292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Hello</a:t>
            </a:r>
          </a:p>
        </p:txBody>
      </p:sp>
      <p:sp>
        <p:nvSpPr>
          <p:cNvPr id="24586" name="AutoShape 12"/>
          <p:cNvSpPr>
            <a:spLocks noChangeArrowheads="1"/>
          </p:cNvSpPr>
          <p:nvPr/>
        </p:nvSpPr>
        <p:spPr bwMode="auto">
          <a:xfrm>
            <a:off x="6629400" y="50292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 there.</a:t>
            </a:r>
          </a:p>
        </p:txBody>
      </p:sp>
      <p:sp>
        <p:nvSpPr>
          <p:cNvPr id="13329" name="Text Box 15"/>
          <p:cNvSpPr txBox="1">
            <a:spLocks noChangeArrowheads="1"/>
          </p:cNvSpPr>
          <p:nvPr/>
        </p:nvSpPr>
        <p:spPr bwMode="auto">
          <a:xfrm>
            <a:off x="7391400" y="3505200"/>
            <a:ext cx="1219200" cy="369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13330" name="Line 16"/>
          <p:cNvSpPr>
            <a:spLocks noChangeShapeType="1"/>
          </p:cNvSpPr>
          <p:nvPr/>
        </p:nvSpPr>
        <p:spPr bwMode="auto">
          <a:xfrm flipH="1">
            <a:off x="6096000" y="3733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6781800" y="2590800"/>
            <a:ext cx="6985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body</a:t>
            </a:r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 flipV="1">
            <a:off x="6172200" y="29718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228600" y="4419600"/>
            <a:ext cx="365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Comic Sans MS" panose="030F0702030302020204" pitchFamily="66" charset="0"/>
              </a:rPr>
              <a:t>    &lt;p id=“par1”&gt;Hello there.&lt;/p&gt;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&lt;/body&gt;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228600" y="5638800"/>
            <a:ext cx="3657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&lt;body&gt;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00000"/>
                </a:solidFill>
                <a:latin typeface="Comic Sans MS" panose="030F0702030302020204" pitchFamily="66" charset="0"/>
              </a:rPr>
              <a:t>    &lt;p id=“par2”&gt;Hello there.&lt;/p&gt;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&lt;/body&gt;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467600" y="4419600"/>
            <a:ext cx="1219200" cy="3698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id=“par2”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 flipV="1">
            <a:off x="6248400" y="42672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5" name="TextBox 5"/>
          <p:cNvSpPr txBox="1">
            <a:spLocks noChangeArrowheads="1"/>
          </p:cNvSpPr>
          <p:nvPr/>
        </p:nvSpPr>
        <p:spPr bwMode="auto">
          <a:xfrm>
            <a:off x="228600" y="2895600"/>
            <a:ext cx="3657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&lt;style type=“text/css”&gt;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    #par1{ color:blue;}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    #par2{ color:red;}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24596" name="Down Arrow 21"/>
          <p:cNvSpPr>
            <a:spLocks noChangeArrowheads="1"/>
          </p:cNvSpPr>
          <p:nvPr/>
        </p:nvSpPr>
        <p:spPr bwMode="auto">
          <a:xfrm>
            <a:off x="1828800" y="5334000"/>
            <a:ext cx="3810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24597" name="Down Arrow 22"/>
          <p:cNvSpPr>
            <a:spLocks noChangeArrowheads="1"/>
          </p:cNvSpPr>
          <p:nvPr/>
        </p:nvSpPr>
        <p:spPr bwMode="auto">
          <a:xfrm>
            <a:off x="7848600" y="3962400"/>
            <a:ext cx="3810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 animBg="1"/>
      <p:bldP spid="24" grpId="0"/>
      <p:bldP spid="16" grpId="0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r>
              <a:rPr lang="en-US" altLang="en-US" sz="3600"/>
              <a:t>All modern browsers implement the element’s </a:t>
            </a:r>
            <a:r>
              <a:rPr lang="en-US" altLang="en-US" sz="3600" i="1">
                <a:solidFill>
                  <a:srgbClr val="C00000"/>
                </a:solidFill>
              </a:rPr>
              <a:t>style</a:t>
            </a:r>
            <a:r>
              <a:rPr lang="en-US" altLang="en-US" sz="3600"/>
              <a:t> object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	The </a:t>
            </a:r>
            <a:r>
              <a:rPr lang="en-US" altLang="en-US" sz="2800">
                <a:solidFill>
                  <a:srgbClr val="C00000"/>
                </a:solidFill>
              </a:rPr>
              <a:t>style</a:t>
            </a:r>
            <a:r>
              <a:rPr lang="en-US" altLang="en-US" sz="2800"/>
              <a:t> object contains the element’s CSS properties</a:t>
            </a:r>
          </a:p>
          <a:p>
            <a:pPr lvl="1"/>
            <a:r>
              <a:rPr lang="en-US" altLang="en-US" sz="2400"/>
              <a:t>You can use the </a:t>
            </a:r>
            <a:r>
              <a:rPr lang="en-US" altLang="en-US" sz="2400">
                <a:solidFill>
                  <a:srgbClr val="C00000"/>
                </a:solidFill>
              </a:rPr>
              <a:t>style</a:t>
            </a:r>
            <a:r>
              <a:rPr lang="en-US" altLang="en-US" sz="2400"/>
              <a:t> object to change any CSS property the element supports</a:t>
            </a:r>
            <a:br>
              <a:rPr lang="en-US" altLang="en-US" sz="2400"/>
            </a:b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C00000"/>
                </a:solidFill>
              </a:rPr>
              <a:t>	Style</a:t>
            </a:r>
            <a:r>
              <a:rPr lang="en-US" altLang="en-US" sz="2800"/>
              <a:t> property names </a:t>
            </a:r>
            <a:r>
              <a:rPr lang="en-US" altLang="en-US" sz="2800" b="1" i="1"/>
              <a:t>generally</a:t>
            </a:r>
            <a:r>
              <a:rPr lang="en-US" altLang="en-US" sz="2800"/>
              <a:t> correspond to CSS property names, with a few exceptions</a:t>
            </a:r>
          </a:p>
          <a:p>
            <a:pPr lvl="1"/>
            <a:r>
              <a:rPr lang="en-US" altLang="en-US" sz="2400">
                <a:solidFill>
                  <a:srgbClr val="0000FF"/>
                </a:solidFill>
              </a:rPr>
              <a:t>In the case of CSS property names that contain a hyphen, remove the hyphen and capitalize the next letter for the corresponding style property</a:t>
            </a:r>
          </a:p>
          <a:p>
            <a:pPr lvl="2"/>
            <a:r>
              <a:rPr lang="en-US" altLang="en-US"/>
              <a:t>CSS property: “background-color”</a:t>
            </a:r>
          </a:p>
          <a:p>
            <a:pPr lvl="2"/>
            <a:r>
              <a:rPr lang="en-US" altLang="en-US" sz="2000">
                <a:solidFill>
                  <a:srgbClr val="C00000"/>
                </a:solidFill>
              </a:rPr>
              <a:t>Style</a:t>
            </a:r>
            <a:r>
              <a:rPr lang="en-US" altLang="en-US" sz="2000"/>
              <a:t> object property: “backgroundColor”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4087098-E89D-48CF-A029-C3A72603D5BE}" type="slidenum">
              <a:rPr lang="en-US" altLang="en-US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D0D0935-49C6-4EEE-A102-4D1DD71DB5F8}" type="slidenum">
              <a:rPr lang="en-US" altLang="en-US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200"/>
              <a:t>Or style attributes can be modified directly via the </a:t>
            </a:r>
            <a:r>
              <a:rPr lang="en-US" altLang="en-US" sz="3200" i="1">
                <a:solidFill>
                  <a:srgbClr val="5600AC"/>
                </a:solidFill>
              </a:rPr>
              <a:t>style</a:t>
            </a:r>
            <a:r>
              <a:rPr lang="en-US" altLang="en-US" sz="3200"/>
              <a:t> object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5943600" y="3886200"/>
            <a:ext cx="3159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H="1" flipV="1">
            <a:off x="6096000" y="42672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V="1">
            <a:off x="4953000" y="42672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2" name="AutoShape 11"/>
          <p:cNvSpPr>
            <a:spLocks noChangeArrowheads="1"/>
          </p:cNvSpPr>
          <p:nvPr/>
        </p:nvSpPr>
        <p:spPr bwMode="auto">
          <a:xfrm>
            <a:off x="4648200" y="5029200"/>
            <a:ext cx="12192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Hello</a:t>
            </a:r>
          </a:p>
        </p:txBody>
      </p:sp>
      <p:sp>
        <p:nvSpPr>
          <p:cNvPr id="26633" name="AutoShape 12"/>
          <p:cNvSpPr>
            <a:spLocks noChangeArrowheads="1"/>
          </p:cNvSpPr>
          <p:nvPr/>
        </p:nvSpPr>
        <p:spPr bwMode="auto">
          <a:xfrm>
            <a:off x="6629400" y="50292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 there.</a:t>
            </a:r>
          </a:p>
        </p:txBody>
      </p:sp>
      <p:sp>
        <p:nvSpPr>
          <p:cNvPr id="26634" name="Text Box 15"/>
          <p:cNvSpPr txBox="1">
            <a:spLocks noChangeArrowheads="1"/>
          </p:cNvSpPr>
          <p:nvPr/>
        </p:nvSpPr>
        <p:spPr bwMode="auto">
          <a:xfrm>
            <a:off x="7467600" y="3886200"/>
            <a:ext cx="1219200" cy="3698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id=“par1”</a:t>
            </a:r>
          </a:p>
        </p:txBody>
      </p:sp>
      <p:sp>
        <p:nvSpPr>
          <p:cNvPr id="26635" name="Line 16"/>
          <p:cNvSpPr>
            <a:spLocks noChangeShapeType="1"/>
          </p:cNvSpPr>
          <p:nvPr/>
        </p:nvSpPr>
        <p:spPr bwMode="auto">
          <a:xfrm flipH="1">
            <a:off x="6096000" y="4038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6" name="Text Box 4"/>
          <p:cNvSpPr txBox="1">
            <a:spLocks noChangeArrowheads="1"/>
          </p:cNvSpPr>
          <p:nvPr/>
        </p:nvSpPr>
        <p:spPr bwMode="auto">
          <a:xfrm>
            <a:off x="6781800" y="2590800"/>
            <a:ext cx="6985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body</a:t>
            </a:r>
          </a:p>
        </p:txBody>
      </p:sp>
      <p:sp>
        <p:nvSpPr>
          <p:cNvPr id="26637" name="Line 16"/>
          <p:cNvSpPr>
            <a:spLocks noChangeShapeType="1"/>
          </p:cNvSpPr>
          <p:nvPr/>
        </p:nvSpPr>
        <p:spPr bwMode="auto">
          <a:xfrm flipV="1">
            <a:off x="6172200" y="29718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8" name="TextBox 5"/>
          <p:cNvSpPr txBox="1">
            <a:spLocks noChangeArrowheads="1"/>
          </p:cNvSpPr>
          <p:nvPr/>
        </p:nvSpPr>
        <p:spPr bwMode="auto">
          <a:xfrm>
            <a:off x="228600" y="4648200"/>
            <a:ext cx="426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The &lt;p&gt; element’s id remains “par1”, but the style object is more specific than the CSS rule, so the CSS rule is overridden.</a:t>
            </a:r>
          </a:p>
        </p:txBody>
      </p:sp>
      <p:sp>
        <p:nvSpPr>
          <p:cNvPr id="26639" name="TextBox 5"/>
          <p:cNvSpPr txBox="1">
            <a:spLocks noChangeArrowheads="1"/>
          </p:cNvSpPr>
          <p:nvPr/>
        </p:nvSpPr>
        <p:spPr bwMode="auto">
          <a:xfrm>
            <a:off x="381000" y="1600200"/>
            <a:ext cx="7391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&lt;style type=“text/</a:t>
            </a:r>
            <a:r>
              <a:rPr lang="en-US" altLang="en-US" sz="1800" dirty="0" err="1">
                <a:latin typeface="Comic Sans MS" panose="030F0702030302020204" pitchFamily="66" charset="0"/>
              </a:rPr>
              <a:t>css</a:t>
            </a:r>
            <a:r>
              <a:rPr lang="en-US" altLang="en-US" sz="1800" dirty="0">
                <a:latin typeface="Comic Sans MS" panose="030F0702030302020204" pitchFamily="66" charset="0"/>
              </a:rPr>
              <a:t>”&gt;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    #par1{ </a:t>
            </a:r>
            <a:r>
              <a:rPr lang="en-US" altLang="en-US" sz="1800" dirty="0" err="1">
                <a:latin typeface="Comic Sans MS" panose="030F0702030302020204" pitchFamily="66" charset="0"/>
              </a:rPr>
              <a:t>color:blue</a:t>
            </a:r>
            <a:r>
              <a:rPr lang="en-US" altLang="en-US" sz="1800" dirty="0">
                <a:latin typeface="Comic Sans MS" panose="030F0702030302020204" pitchFamily="66" charset="0"/>
              </a:rPr>
              <a:t>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    #par2 { </a:t>
            </a:r>
            <a:r>
              <a:rPr lang="en-US" altLang="en-US" sz="1800" dirty="0" err="1">
                <a:latin typeface="Comic Sans MS" panose="030F0702030302020204" pitchFamily="66" charset="0"/>
              </a:rPr>
              <a:t>color:red</a:t>
            </a:r>
            <a:r>
              <a:rPr lang="en-US" altLang="en-US" sz="1800" dirty="0">
                <a:latin typeface="Comic Sans MS" panose="030F0702030302020204" pitchFamily="66" charset="0"/>
              </a:rPr>
              <a:t>;}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&lt;/style&gt;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&lt;script&gt;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let elm = </a:t>
            </a:r>
            <a:r>
              <a:rPr lang="en-US" altLang="en-US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document.getElementById</a:t>
            </a: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(“par1”);	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elm.style.color</a:t>
            </a:r>
            <a:r>
              <a:rPr lang="en-US" altLang="en-U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=“green”;	</a:t>
            </a:r>
            <a:endParaRPr lang="en-US" altLang="en-US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&lt;/script&gt;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38611590-EB2E-4F18-B369-597E2111E2D9}" type="slidenum">
              <a:rPr lang="en-US" altLang="en-US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200"/>
              <a:t>The </a:t>
            </a:r>
            <a:r>
              <a:rPr lang="en-US" altLang="en-US" sz="3200">
                <a:solidFill>
                  <a:srgbClr val="C00000"/>
                </a:solidFill>
              </a:rPr>
              <a:t>visibility</a:t>
            </a:r>
            <a:r>
              <a:rPr lang="en-US" altLang="en-US" sz="3200"/>
              <a:t> and </a:t>
            </a:r>
            <a:r>
              <a:rPr lang="en-US" altLang="en-US" sz="3200">
                <a:solidFill>
                  <a:srgbClr val="C00000"/>
                </a:solidFill>
              </a:rPr>
              <a:t>display</a:t>
            </a:r>
            <a:r>
              <a:rPr lang="en-US" altLang="en-US" sz="3200"/>
              <a:t> style attributes affect whether the element is seen or not, but in different ways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4963"/>
            <a:ext cx="8763000" cy="2057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var elm = document.getElementById(“error”);	</a:t>
            </a:r>
            <a:r>
              <a:rPr lang="en-US" altLang="en-US" sz="1600" b="1">
                <a:solidFill>
                  <a:srgbClr val="009900"/>
                </a:solidFill>
                <a:latin typeface="Courier New" panose="02070309020205020404" pitchFamily="49" charset="0"/>
              </a:rPr>
              <a:t>// gets error message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elm.style.display = “none”;	</a:t>
            </a:r>
            <a:r>
              <a:rPr lang="en-US" altLang="en-US" sz="1600" b="1">
                <a:solidFill>
                  <a:srgbClr val="009900"/>
                </a:solidFill>
                <a:latin typeface="Courier New" panose="02070309020205020404" pitchFamily="49" charset="0"/>
              </a:rPr>
              <a:t>// removes element from display process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elm.style.display = “block”;	</a:t>
            </a:r>
            <a:r>
              <a:rPr lang="en-US" altLang="en-US" sz="1600" b="1">
                <a:solidFill>
                  <a:srgbClr val="009900"/>
                </a:solidFill>
                <a:latin typeface="Courier New" panose="02070309020205020404" pitchFamily="49" charset="0"/>
              </a:rPr>
              <a:t>// includes element</a:t>
            </a:r>
            <a:br>
              <a:rPr lang="en-US" altLang="en-US" sz="1600" b="1">
                <a:solidFill>
                  <a:srgbClr val="009900"/>
                </a:solidFill>
                <a:latin typeface="Courier New" panose="02070309020205020404" pitchFamily="49" charset="0"/>
              </a:rPr>
            </a:br>
            <a:endParaRPr lang="en-US" altLang="en-US" sz="16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elm.style.visibility = “hidden”;  </a:t>
            </a:r>
            <a:r>
              <a:rPr lang="en-US" altLang="en-US" sz="1600" b="1">
                <a:solidFill>
                  <a:srgbClr val="009900"/>
                </a:solidFill>
                <a:latin typeface="Courier New" panose="02070309020205020404" pitchFamily="49" charset="0"/>
              </a:rPr>
              <a:t>// hides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elm.style.visibility = “visible”; </a:t>
            </a:r>
            <a:r>
              <a:rPr lang="en-US" altLang="en-US" sz="1600" b="1">
                <a:solidFill>
                  <a:srgbClr val="009900"/>
                </a:solidFill>
                <a:latin typeface="Courier New" panose="02070309020205020404" pitchFamily="49" charset="0"/>
              </a:rPr>
              <a:t>// shows </a:t>
            </a:r>
            <a:r>
              <a:rPr lang="en-US" altLang="en-US" sz="1600" b="1">
                <a:solidFill>
                  <a:srgbClr val="00B050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									</a:t>
            </a:r>
            <a:endParaRPr lang="en-US" altLang="en-US" sz="2200" b="1">
              <a:solidFill>
                <a:srgbClr val="C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762000" y="3733800"/>
            <a:ext cx="7467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The </a:t>
            </a:r>
            <a:r>
              <a:rPr lang="en-US" altLang="en-US" sz="1800" b="1">
                <a:latin typeface="Comic Sans MS" panose="030F0702030302020204" pitchFamily="66" charset="0"/>
              </a:rPr>
              <a:t>display</a:t>
            </a:r>
            <a:r>
              <a:rPr lang="en-US" altLang="en-US" sz="1800">
                <a:latin typeface="Comic Sans MS" panose="030F0702030302020204" pitchFamily="66" charset="0"/>
              </a:rPr>
              <a:t> attribute, when set to “</a:t>
            </a:r>
            <a:r>
              <a:rPr lang="en-US" altLang="en-US" sz="1800" b="1">
                <a:latin typeface="Comic Sans MS" panose="030F0702030302020204" pitchFamily="66" charset="0"/>
              </a:rPr>
              <a:t>none</a:t>
            </a:r>
            <a:r>
              <a:rPr lang="en-US" altLang="en-US" sz="1800">
                <a:latin typeface="Comic Sans MS" panose="030F0702030302020204" pitchFamily="66" charset="0"/>
              </a:rPr>
              <a:t>”, causes the element to be removed from the display. Other elements will fill in the space left behind.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The </a:t>
            </a:r>
            <a:r>
              <a:rPr lang="en-US" altLang="en-US" sz="1800" b="1">
                <a:latin typeface="Comic Sans MS" panose="030F0702030302020204" pitchFamily="66" charset="0"/>
              </a:rPr>
              <a:t>visibility</a:t>
            </a:r>
            <a:r>
              <a:rPr lang="en-US" altLang="en-US" sz="1800">
                <a:latin typeface="Comic Sans MS" panose="030F0702030302020204" pitchFamily="66" charset="0"/>
              </a:rPr>
              <a:t> attribute, when set to “</a:t>
            </a:r>
            <a:r>
              <a:rPr lang="en-US" altLang="en-US" sz="1800" b="1">
                <a:latin typeface="Comic Sans MS" panose="030F0702030302020204" pitchFamily="66" charset="0"/>
              </a:rPr>
              <a:t>hidden</a:t>
            </a:r>
            <a:r>
              <a:rPr lang="en-US" altLang="en-US" sz="1800">
                <a:latin typeface="Comic Sans MS" panose="030F0702030302020204" pitchFamily="66" charset="0"/>
              </a:rPr>
              <a:t>”, causes the element to be kept in the display, but not shown. An empty space will appear where the element would otherwise appear.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27655" name="TextBox 15"/>
          <p:cNvSpPr txBox="1">
            <a:spLocks noChangeArrowheads="1"/>
          </p:cNvSpPr>
          <p:nvPr/>
        </p:nvSpPr>
        <p:spPr bwMode="auto">
          <a:xfrm>
            <a:off x="2209800" y="57150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This is a common  approach to displaying or hiding web page error messages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Part 1: The Browser Object Model (BOM)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74D8D3C4-5D28-4B59-A720-A3774EC2F1D9}" type="slidenum">
              <a:rPr lang="en-US" altLang="en-US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935162"/>
          </a:xfrm>
        </p:spPr>
        <p:txBody>
          <a:bodyPr/>
          <a:lstStyle/>
          <a:p>
            <a:r>
              <a:rPr lang="en-US" altLang="en-US" sz="3200"/>
              <a:t>The BOM is a set of JavaScript-accessible objects that comprise various elements of a Browser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r>
              <a:rPr lang="en-US" altLang="en-US" dirty="0">
                <a:solidFill>
                  <a:srgbClr val="5600AC"/>
                </a:solidFill>
              </a:rPr>
              <a:t>These are instances of classes defined by the Browser</a:t>
            </a:r>
          </a:p>
          <a:p>
            <a:pPr lvl="1"/>
            <a:r>
              <a:rPr lang="en-US" altLang="en-US" dirty="0"/>
              <a:t>i.e. they are not native to </a:t>
            </a:r>
            <a:r>
              <a:rPr lang="en-US" altLang="en-US" dirty="0" err="1"/>
              <a:t>Javascript</a:t>
            </a:r>
            <a:r>
              <a:rPr lang="en-US" altLang="en-US" dirty="0"/>
              <a:t> like String, Date, </a:t>
            </a:r>
            <a:r>
              <a:rPr lang="en-US" altLang="en-US" dirty="0" err="1"/>
              <a:t>etc</a:t>
            </a:r>
            <a:endParaRPr lang="en-US" altLang="en-US" dirty="0"/>
          </a:p>
          <a:p>
            <a:pPr lvl="2"/>
            <a:r>
              <a:rPr lang="en-US" altLang="en-US" dirty="0">
                <a:solidFill>
                  <a:srgbClr val="0000FF"/>
                </a:solidFill>
              </a:rPr>
              <a:t>That is, not part of the JavaScript core API objects</a:t>
            </a:r>
          </a:p>
          <a:p>
            <a:pPr lvl="1"/>
            <a:r>
              <a:rPr lang="en-US" altLang="en-US" dirty="0"/>
              <a:t>The BOM today has been standardized across current versions of browsers</a:t>
            </a:r>
          </a:p>
          <a:p>
            <a:pPr lvl="2"/>
            <a:r>
              <a:rPr lang="en-US" altLang="en-US" dirty="0">
                <a:solidFill>
                  <a:srgbClr val="009999"/>
                </a:solidFill>
              </a:rPr>
              <a:t>Until very recently different browsers implemented BOM objects differently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89C7463-15A4-4469-91E8-F40B181D21E7}" type="slidenum">
              <a:rPr lang="en-US" altLang="en-US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altLang="en-US" sz="3200">
                <a:solidFill>
                  <a:srgbClr val="0000FF"/>
                </a:solidFill>
              </a:rPr>
              <a:t>window</a:t>
            </a:r>
            <a:r>
              <a:rPr lang="en-US" altLang="en-US" sz="3200"/>
              <a:t> is the top-level object in the BOM hierarchy</a:t>
            </a:r>
            <a:endParaRPr lang="en-US" altLang="en-US" sz="320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3FF951A0-8197-488D-AA55-6941A2F4880E}" type="slidenum">
              <a:rPr lang="en-US" altLang="en-US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23685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2971800" y="1558925"/>
            <a:ext cx="5715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mic Sans MS" panose="030F0702030302020204" pitchFamily="66" charset="0"/>
              </a:rPr>
              <a:t>prompt(), and alert() </a:t>
            </a:r>
            <a:r>
              <a:rPr lang="en-US" altLang="en-US" sz="1800" dirty="0">
                <a:latin typeface="Comic Sans MS" panose="030F0702030302020204" pitchFamily="66" charset="0"/>
              </a:rPr>
              <a:t>are methods of the browser’s </a:t>
            </a:r>
            <a:r>
              <a:rPr lang="en-US" altLang="en-US" sz="1800" dirty="0">
                <a:solidFill>
                  <a:srgbClr val="0000FF"/>
                </a:solidFill>
                <a:latin typeface="Comic Sans MS" panose="030F0702030302020204" pitchFamily="66" charset="0"/>
              </a:rPr>
              <a:t>window</a:t>
            </a:r>
            <a:r>
              <a:rPr lang="en-US" altLang="en-US" sz="1800" dirty="0">
                <a:latin typeface="Comic Sans MS" panose="030F0702030302020204" pitchFamily="66" charset="0"/>
              </a:rPr>
              <a:t> object</a:t>
            </a:r>
            <a:br>
              <a:rPr lang="en-US" altLang="en-US" sz="1800" dirty="0">
                <a:latin typeface="Comic Sans MS" panose="030F0702030302020204" pitchFamily="66" charset="0"/>
              </a:rPr>
            </a:br>
            <a:endParaRPr lang="en-US" altLang="en-US" sz="1800" dirty="0">
              <a:latin typeface="Comic Sans MS" panose="030F0702030302020204" pitchFamily="66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You can call alert either with: </a:t>
            </a:r>
            <a:r>
              <a:rPr lang="en-US" altLang="en-US" sz="1800" b="1" dirty="0" err="1">
                <a:latin typeface="Comic Sans MS" panose="030F0702030302020204" pitchFamily="66" charset="0"/>
              </a:rPr>
              <a:t>window.alert</a:t>
            </a:r>
            <a:r>
              <a:rPr lang="en-US" altLang="en-US" sz="1800" b="1" dirty="0">
                <a:latin typeface="Comic Sans MS" panose="030F0702030302020204" pitchFamily="66" charset="0"/>
              </a:rPr>
              <a:t>(“Hello”);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Or just: </a:t>
            </a:r>
            <a:br>
              <a:rPr lang="en-US" altLang="en-US" sz="1800" dirty="0">
                <a:latin typeface="Comic Sans MS" panose="030F0702030302020204" pitchFamily="66" charset="0"/>
              </a:rPr>
            </a:br>
            <a:r>
              <a:rPr lang="en-US" altLang="en-US" sz="1800" b="1" dirty="0">
                <a:latin typeface="Comic Sans MS" panose="030F0702030302020204" pitchFamily="66" charset="0"/>
              </a:rPr>
              <a:t>alert(“Hello”);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mic Sans MS" panose="030F0702030302020204" pitchFamily="66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window </a:t>
            </a:r>
            <a:r>
              <a:rPr lang="en-US" altLang="en-US" sz="1800" dirty="0">
                <a:solidFill>
                  <a:srgbClr val="0000FF"/>
                </a:solidFill>
                <a:latin typeface="Comic Sans MS" panose="030F0702030302020204" pitchFamily="66" charset="0"/>
              </a:rPr>
              <a:t>is a </a:t>
            </a:r>
            <a:r>
              <a:rPr lang="en-US" altLang="en-US" sz="1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global object</a:t>
            </a:r>
            <a:r>
              <a:rPr lang="en-US" altLang="en-US" sz="1800" dirty="0">
                <a:solidFill>
                  <a:srgbClr val="0000FF"/>
                </a:solidFill>
                <a:latin typeface="Comic Sans MS" panose="030F0702030302020204" pitchFamily="66" charset="0"/>
              </a:rPr>
              <a:t>, which means you don’t need to use its name to access its properties and methods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Also: every global variable and function you define becomes part of the window object due to JavaScript object extension.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EEE816CE-27B7-46E9-B0CB-091320AD6DA4}" type="slidenum">
              <a:rPr lang="en-US" altLang="en-US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</a:t>
            </a:r>
            <a:r>
              <a:rPr lang="en-US" altLang="en-US">
                <a:solidFill>
                  <a:srgbClr val="0000FF"/>
                </a:solidFill>
              </a:rPr>
              <a:t>window</a:t>
            </a:r>
            <a:r>
              <a:rPr lang="en-US" altLang="en-US"/>
              <a:t> methods and attributes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16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Methods:</a:t>
            </a:r>
          </a:p>
          <a:p>
            <a:pPr lvl="1" eaLnBrk="1" hangingPunct="1"/>
            <a:r>
              <a:rPr lang="en-US" altLang="en-US" sz="2000"/>
              <a:t>alert() – posts a message dialog</a:t>
            </a:r>
          </a:p>
          <a:p>
            <a:pPr lvl="1" eaLnBrk="1" hangingPunct="1"/>
            <a:r>
              <a:rPr lang="en-US" altLang="en-US" sz="2000"/>
              <a:t>confirm("question") - returns true or false </a:t>
            </a:r>
          </a:p>
          <a:p>
            <a:pPr lvl="1" eaLnBrk="1" hangingPunct="1"/>
            <a:r>
              <a:rPr lang="en-US" altLang="en-US" sz="2000"/>
              <a:t>prompt("question", "default") - returns a String</a:t>
            </a:r>
          </a:p>
          <a:p>
            <a:pPr lvl="1" eaLnBrk="1" hangingPunct="1"/>
            <a:r>
              <a:rPr lang="en-US" altLang="en-US" sz="2000"/>
              <a:t>open()  - open a new browser window</a:t>
            </a:r>
          </a:p>
          <a:p>
            <a:pPr lvl="1" eaLnBrk="1" hangingPunct="1"/>
            <a:r>
              <a:rPr lang="en-US" altLang="en-US" sz="2000"/>
              <a:t>close() – close a window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Properties (attributes)</a:t>
            </a:r>
          </a:p>
          <a:p>
            <a:pPr lvl="1" eaLnBrk="1" hangingPunct="1"/>
            <a:r>
              <a:rPr lang="en-US" altLang="en-US" sz="2000"/>
              <a:t>defaultStatus – text in status bar</a:t>
            </a:r>
            <a:endParaRPr lang="en-US" altLang="en-US" sz="2000">
              <a:solidFill>
                <a:srgbClr val="9A0075"/>
              </a:solidFill>
            </a:endParaRPr>
          </a:p>
          <a:p>
            <a:pPr lvl="1" eaLnBrk="1" hangingPunct="1"/>
            <a:r>
              <a:rPr lang="en-US" altLang="en-US" sz="2000"/>
              <a:t>name – name of the window</a:t>
            </a:r>
          </a:p>
          <a:p>
            <a:pPr lvl="1" eaLnBrk="1" hangingPunct="1"/>
            <a:r>
              <a:rPr lang="en-US" altLang="en-US" sz="2000"/>
              <a:t>opener – window that created this window</a:t>
            </a:r>
          </a:p>
          <a:p>
            <a:pPr lvl="1" eaLnBrk="1" hangingPunct="1"/>
            <a:r>
              <a:rPr lang="en-US" altLang="en-US" sz="2000"/>
              <a:t>outerwidth, outerheight – window extents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1066800" y="5715000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latin typeface="Comic Sans MS" panose="030F0702030302020204" pitchFamily="66" charset="0"/>
              </a:rPr>
              <a:t>Note: The window object contains many other methods and properties for various purposes – view them from within the browser debugger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/>
              <a:t>Other </a:t>
            </a:r>
            <a:r>
              <a:rPr lang="en-US" altLang="en-US"/>
              <a:t>BOM</a:t>
            </a:r>
            <a:r>
              <a:rPr lang="en-US" altLang="en-US" b="0"/>
              <a:t> objects are children of the window object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08C2A624-0E56-4E20-9DCE-C5EB7D7960D1}" type="slidenum">
              <a:rPr lang="en-US" altLang="en-US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23685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2743200" y="22860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Represents information about the Browser and the underlying OS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743200" y="32766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Information about the display capabilities of the client PC running the Browser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2743200" y="4191000"/>
            <a:ext cx="579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Information on recently visited sites</a:t>
            </a:r>
          </a:p>
        </p:txBody>
      </p: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2743200" y="5029200"/>
            <a:ext cx="579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Information on current URL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743200" y="5867400"/>
            <a:ext cx="579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Represents the current web page – the DOM</a:t>
            </a:r>
          </a:p>
        </p:txBody>
      </p:sp>
      <p:sp>
        <p:nvSpPr>
          <p:cNvPr id="7179" name="TextBox 5"/>
          <p:cNvSpPr txBox="1">
            <a:spLocks noChangeArrowheads="1"/>
          </p:cNvSpPr>
          <p:nvPr/>
        </p:nvSpPr>
        <p:spPr bwMode="auto">
          <a:xfrm>
            <a:off x="2209800" y="1524000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latin typeface="Comic Sans MS" panose="030F0702030302020204" pitchFamily="66" charset="0"/>
              </a:rPr>
              <a:t>Note: This list is not complete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7CDF6ACC-623C-4F47-A70D-56B918D0A920}" type="slidenum">
              <a:rPr lang="en-US" altLang="en-US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</a:t>
            </a:r>
            <a:r>
              <a:rPr lang="en-US" altLang="en-US">
                <a:solidFill>
                  <a:srgbClr val="0000FF"/>
                </a:solidFill>
              </a:rPr>
              <a:t>navigator </a:t>
            </a:r>
            <a:r>
              <a:rPr lang="en-US" altLang="en-US"/>
              <a:t>methods and attributes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Methods:</a:t>
            </a:r>
          </a:p>
          <a:p>
            <a:pPr lvl="1" eaLnBrk="1" hangingPunct="1"/>
            <a:r>
              <a:rPr lang="en-US" altLang="en-US" sz="2200">
                <a:solidFill>
                  <a:srgbClr val="C00000"/>
                </a:solidFill>
              </a:rPr>
              <a:t>javaEnabled</a:t>
            </a:r>
            <a:r>
              <a:rPr lang="en-US" altLang="en-US" sz="2200"/>
              <a:t>() – returns true or false</a:t>
            </a:r>
          </a:p>
          <a:p>
            <a:pPr lvl="1" eaLnBrk="1" hangingPunct="1"/>
            <a:r>
              <a:rPr lang="en-US" altLang="en-US" sz="2200"/>
              <a:t>Geolocation – new HTML5</a:t>
            </a:r>
          </a:p>
          <a:p>
            <a:pPr eaLnBrk="1" hangingPunct="1"/>
            <a:r>
              <a:rPr lang="en-US" altLang="en-US" sz="2600"/>
              <a:t>Properties (attributes)</a:t>
            </a:r>
          </a:p>
          <a:p>
            <a:pPr lvl="1" eaLnBrk="1" hangingPunct="1"/>
            <a:r>
              <a:rPr lang="en-US" altLang="en-US" sz="2200">
                <a:solidFill>
                  <a:srgbClr val="9A0075"/>
                </a:solidFill>
              </a:rPr>
              <a:t>appCodeName – </a:t>
            </a:r>
            <a:r>
              <a:rPr lang="en-US" altLang="en-US" sz="2200"/>
              <a:t>code name of the browser</a:t>
            </a:r>
          </a:p>
          <a:p>
            <a:pPr lvl="1" eaLnBrk="1" hangingPunct="1"/>
            <a:r>
              <a:rPr lang="en-US" altLang="en-US" sz="2200">
                <a:solidFill>
                  <a:srgbClr val="9A0075"/>
                </a:solidFill>
              </a:rPr>
              <a:t>appName - </a:t>
            </a:r>
            <a:r>
              <a:rPr lang="en-US" altLang="en-US" sz="2200"/>
              <a:t>name of the browser</a:t>
            </a:r>
          </a:p>
          <a:p>
            <a:pPr lvl="1" eaLnBrk="1" hangingPunct="1"/>
            <a:r>
              <a:rPr lang="en-US" altLang="en-US" sz="2200">
                <a:solidFill>
                  <a:srgbClr val="9A0075"/>
                </a:solidFill>
              </a:rPr>
              <a:t>appVersion- </a:t>
            </a:r>
            <a:r>
              <a:rPr lang="en-US" altLang="en-US" sz="2200"/>
              <a:t>platform and version of browser</a:t>
            </a:r>
          </a:p>
          <a:p>
            <a:pPr lvl="1" eaLnBrk="1" hangingPunct="1"/>
            <a:r>
              <a:rPr lang="en-US" altLang="en-US" sz="2200">
                <a:solidFill>
                  <a:srgbClr val="9A0075"/>
                </a:solidFill>
              </a:rPr>
              <a:t>cookieEnabled – </a:t>
            </a:r>
            <a:r>
              <a:rPr lang="en-US" altLang="en-US" sz="2200"/>
              <a:t>true if cookies are enabled</a:t>
            </a:r>
          </a:p>
          <a:p>
            <a:pPr lvl="1" eaLnBrk="1" hangingPunct="1"/>
            <a:r>
              <a:rPr lang="en-US" altLang="en-US" sz="2200">
                <a:solidFill>
                  <a:srgbClr val="9A0075"/>
                </a:solidFill>
              </a:rPr>
              <a:t>userAgent – </a:t>
            </a:r>
            <a:r>
              <a:rPr lang="en-US" altLang="en-US" sz="2200"/>
              <a:t>user-agent header sent to server</a:t>
            </a:r>
          </a:p>
          <a:p>
            <a:pPr lvl="1" eaLnBrk="1" hangingPunct="1"/>
            <a:endParaRPr lang="en-US" altLang="en-US"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414F152-DBE8-42C9-916C-82B74C0C4518}" type="slidenum">
              <a:rPr lang="en-US" altLang="en-US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</a:t>
            </a:r>
            <a:r>
              <a:rPr lang="en-US" altLang="en-US">
                <a:solidFill>
                  <a:srgbClr val="0000FF"/>
                </a:solidFill>
              </a:rPr>
              <a:t>screen </a:t>
            </a:r>
            <a:r>
              <a:rPr lang="en-US" altLang="en-US"/>
              <a:t>methods and attributes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Methods:</a:t>
            </a:r>
          </a:p>
          <a:p>
            <a:pPr lvl="1" eaLnBrk="1" hangingPunct="1"/>
            <a:r>
              <a:rPr lang="en-US" altLang="en-US" sz="2200">
                <a:solidFill>
                  <a:srgbClr val="C00000"/>
                </a:solidFill>
              </a:rPr>
              <a:t>none</a:t>
            </a:r>
            <a:endParaRPr lang="en-US" altLang="en-US" sz="2200"/>
          </a:p>
          <a:p>
            <a:pPr eaLnBrk="1" hangingPunct="1"/>
            <a:r>
              <a:rPr lang="en-US" altLang="en-US" sz="2600"/>
              <a:t>Properties (attributes)</a:t>
            </a:r>
          </a:p>
          <a:p>
            <a:pPr lvl="1" eaLnBrk="1" hangingPunct="1"/>
            <a:r>
              <a:rPr lang="en-US" altLang="en-US" sz="2400">
                <a:solidFill>
                  <a:srgbClr val="9A0075"/>
                </a:solidFill>
              </a:rPr>
              <a:t>availHeight, availWidth, height, width –</a:t>
            </a:r>
            <a:r>
              <a:rPr lang="en-US" altLang="en-US" sz="2400"/>
              <a:t> metrics of display screen size</a:t>
            </a:r>
          </a:p>
          <a:p>
            <a:pPr lvl="1" eaLnBrk="1" hangingPunct="1"/>
            <a:r>
              <a:rPr lang="en-US" altLang="en-US" sz="2400">
                <a:solidFill>
                  <a:srgbClr val="9A0075"/>
                </a:solidFill>
              </a:rPr>
              <a:t>bufferDepth, colorDepth, pixelDepth –</a:t>
            </a:r>
            <a:r>
              <a:rPr lang="en-US" altLang="en-US" sz="2400"/>
              <a:t> metrics of the color palette</a:t>
            </a:r>
          </a:p>
          <a:p>
            <a:pPr lvl="1" eaLnBrk="1" hangingPunct="1"/>
            <a:r>
              <a:rPr lang="en-US" altLang="en-US" sz="2400">
                <a:solidFill>
                  <a:srgbClr val="9A0075"/>
                </a:solidFill>
              </a:rPr>
              <a:t>deviceXDPI, deviceYDPI, logicalXDPI, logicalYDPI - </a:t>
            </a:r>
            <a:r>
              <a:rPr lang="en-US" altLang="en-US" sz="2400"/>
              <a:t>number of dots per inch of the display screen </a:t>
            </a:r>
          </a:p>
          <a:p>
            <a:pPr lvl="1" eaLnBrk="1" hangingPunct="1"/>
            <a:r>
              <a:rPr lang="en-US" altLang="en-US" sz="2400">
                <a:solidFill>
                  <a:srgbClr val="9A0075"/>
                </a:solidFill>
              </a:rPr>
              <a:t>updateInterval – </a:t>
            </a:r>
            <a:r>
              <a:rPr lang="en-US" altLang="en-US" sz="2400"/>
              <a:t>refresh interval</a:t>
            </a:r>
          </a:p>
          <a:p>
            <a:pPr lvl="1" eaLnBrk="1" hangingPunct="1"/>
            <a:endParaRPr lang="en-US" altLang="en-US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32765</TotalTime>
  <Words>1863</Words>
  <Application>Microsoft Office PowerPoint</Application>
  <PresentationFormat>On-screen Show (4:3)</PresentationFormat>
  <Paragraphs>356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Book Antiqua</vt:lpstr>
      <vt:lpstr>Comic Sans MS</vt:lpstr>
      <vt:lpstr>Courier New</vt:lpstr>
      <vt:lpstr>Tahoma</vt:lpstr>
      <vt:lpstr>Times New Roman</vt:lpstr>
      <vt:lpstr>Wingdings</vt:lpstr>
      <vt:lpstr>2_Network</vt:lpstr>
      <vt:lpstr>Dynamic HTML</vt:lpstr>
      <vt:lpstr>JavaScript “core API” defines only a few native objects – the remainder come from the hosting environment (i.e. the browser)</vt:lpstr>
      <vt:lpstr>Part 1: The Browser Object Model (BOM)</vt:lpstr>
      <vt:lpstr>The BOM is a set of JavaScript-accessible objects that comprise various elements of a Browser</vt:lpstr>
      <vt:lpstr>window is the top-level object in the BOM hierarchy</vt:lpstr>
      <vt:lpstr>Some window methods and attributes </vt:lpstr>
      <vt:lpstr>Other BOM objects are children of the window object</vt:lpstr>
      <vt:lpstr>Some navigator methods and attributes </vt:lpstr>
      <vt:lpstr>Some screen methods and attributes </vt:lpstr>
      <vt:lpstr>Some history methods and attributes </vt:lpstr>
      <vt:lpstr>Some location methods and attributes </vt:lpstr>
      <vt:lpstr>Main headaches with BOM</vt:lpstr>
      <vt:lpstr>Part 2: The Document Object Model</vt:lpstr>
      <vt:lpstr>The Document Object Model (DOM) represents the objects that comprise a web page document</vt:lpstr>
      <vt:lpstr>All nodes have relationships to each other</vt:lpstr>
      <vt:lpstr>Looking closer at an Element object within the &lt;body&gt;: Text and Attribute descendents</vt:lpstr>
      <vt:lpstr>Each Element, Attribute, or Text fragment in an HTML document is represented by a corresponding object in the DOM hierarchy</vt:lpstr>
      <vt:lpstr>The DOM implemented by modern web browsers allows you to change virtually anything on a webpage</vt:lpstr>
      <vt:lpstr>Some document methods and attributes for accessing various subnodes</vt:lpstr>
      <vt:lpstr>JavaScript access to DOM nodes</vt:lpstr>
      <vt:lpstr>Navigating among nodes (this is tedious)</vt:lpstr>
      <vt:lpstr>Besides changing the existing HTML markup within a node, we can script the DOM to create entirely new nodes</vt:lpstr>
      <vt:lpstr>Getting/Setting the HTML within a node</vt:lpstr>
      <vt:lpstr>The id or class of an existing element can be changed dynamically in order to modify the element’s appearance</vt:lpstr>
      <vt:lpstr>All modern browsers implement the element’s style object</vt:lpstr>
      <vt:lpstr>Or style attributes can be modified directly via the style object</vt:lpstr>
      <vt:lpstr>The visibility and display style attributes affect whether the element is seen or not, but in different ways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CSS Layout</dc:subject>
  <dc:creator>Mark Hornick</dc:creator>
  <cp:lastModifiedBy>Hornick, Mark</cp:lastModifiedBy>
  <cp:revision>967</cp:revision>
  <cp:lastPrinted>1601-01-01T00:00:00Z</cp:lastPrinted>
  <dcterms:created xsi:type="dcterms:W3CDTF">1999-09-06T21:32:20Z</dcterms:created>
  <dcterms:modified xsi:type="dcterms:W3CDTF">2019-12-18T15:49:20Z</dcterms:modified>
</cp:coreProperties>
</file>