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13" r:id="rId2"/>
    <p:sldId id="352" r:id="rId3"/>
    <p:sldId id="359" r:id="rId4"/>
    <p:sldId id="361" r:id="rId5"/>
    <p:sldId id="363" r:id="rId6"/>
    <p:sldId id="362" r:id="rId7"/>
    <p:sldId id="364" r:id="rId8"/>
    <p:sldId id="365" r:id="rId9"/>
    <p:sldId id="366" r:id="rId10"/>
    <p:sldId id="367" r:id="rId11"/>
    <p:sldId id="368" r:id="rId12"/>
    <p:sldId id="369" r:id="rId13"/>
    <p:sldId id="374" r:id="rId14"/>
    <p:sldId id="375" r:id="rId15"/>
    <p:sldId id="376" r:id="rId16"/>
    <p:sldId id="371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A0075"/>
    <a:srgbClr val="009900"/>
    <a:srgbClr val="009999"/>
    <a:srgbClr val="FF0000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1" d="100"/>
          <a:sy n="101" d="100"/>
        </p:scale>
        <p:origin x="2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8" y="272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DB593B1-0C12-49B4-BBD9-DC5E07EC3A88}" type="datetime3">
              <a:rPr lang="en-US"/>
              <a:pPr>
                <a:defRPr/>
              </a:pPr>
              <a:t>17 January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22D9BA1-5694-49BB-926C-26ADC2BA4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55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C090A101-B7B4-40E1-A81B-BEC372F96C8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6B81D83B-2876-4CB9-AA52-79563E10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937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CS-4220</a:t>
            </a:r>
            <a:br>
              <a:rPr lang="en-US" altLang="en-US" dirty="0" smtClean="0"/>
            </a:b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B335D-9F24-4FE9-A965-38CA5FB45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8C2D7-79EF-48C6-AF29-D22CF80FE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6B91A-B454-462A-B1F1-CB42D71AB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B6F6C-A534-4FBE-BB88-0805C2D87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E9BB5-6D56-4817-B2D0-B5DCC6B12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02DF0-68EA-4E03-9EA9-95A80E699C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7BEB3-50A6-4AEB-996D-269A3A317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8EB1-975D-45C2-87B7-E0EA4745F1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E2B46-4083-446E-8EA9-E8D3962E8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85715-B313-4BB0-95FD-8EF9FB8AF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A1F81-FA4B-4CEC-8472-2C2E81692C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FC8D163E-6E3A-44EB-9B03-7A2832596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3A0D6-2B57-45C7-AA31-46AEEB7BC804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HTML input elements and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1223A-180B-4B27-9008-1449FA5E87F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Cascading Menus</a:t>
            </a:r>
          </a:p>
        </p:txBody>
      </p:sp>
      <p:sp>
        <p:nvSpPr>
          <p:cNvPr id="1210371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46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</a:rPr>
              <a:t>&lt;select name="dessert" title="dessert"&gt;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  &lt;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optgroup</a:t>
            </a:r>
            <a:r>
              <a:rPr lang="en-US" b="1">
                <a:latin typeface="Courier New" pitchFamily="49" charset="0"/>
              </a:rPr>
              <a:t> label="ice cream" &gt;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  &lt;option value="vanilla" selected="selected"&gt;Vanilla&lt;/option&gt;</a:t>
            </a:r>
          </a:p>
          <a:p>
            <a:r>
              <a:rPr lang="en-US" b="1">
                <a:latin typeface="Courier New" pitchFamily="49" charset="0"/>
              </a:rPr>
              <a:t>    &lt;option value="chocolate"&gt;Chocolate&lt;/option&gt;</a:t>
            </a:r>
          </a:p>
          <a:p>
            <a:r>
              <a:rPr lang="en-US" b="1">
                <a:latin typeface="Courier New" pitchFamily="49" charset="0"/>
              </a:rPr>
              <a:t>    &lt;option value="strawberry"&gt;Strawberry&lt;/option&gt;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&lt;/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optgroup</a:t>
            </a:r>
            <a:r>
              <a:rPr lang="en-US" b="1">
                <a:latin typeface="Courier New" pitchFamily="49" charset="0"/>
              </a:rPr>
              <a:t>&gt;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&lt;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optgroup</a:t>
            </a:r>
            <a:r>
              <a:rPr lang="en-US" b="1">
                <a:latin typeface="Courier New" pitchFamily="49" charset="0"/>
              </a:rPr>
              <a:t> label="Malt" &gt;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  &lt;option value="vanilla" selected="selected"&gt;Vanilla&lt;/option&gt;</a:t>
            </a:r>
          </a:p>
          <a:p>
            <a:r>
              <a:rPr lang="en-US" b="1">
                <a:latin typeface="Courier New" pitchFamily="49" charset="0"/>
              </a:rPr>
              <a:t>    &lt;option value="chocolate"&gt;Chocolate&lt;/option&gt;</a:t>
            </a:r>
          </a:p>
          <a:p>
            <a:r>
              <a:rPr lang="en-US" b="1">
                <a:latin typeface="Courier New" pitchFamily="49" charset="0"/>
              </a:rPr>
              <a:t>    &lt;option value="strawberry"&gt;Strawberry&lt;/option&gt;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&lt;/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optgroup</a:t>
            </a:r>
            <a:r>
              <a:rPr lang="en-US" b="1">
                <a:latin typeface="Courier New" pitchFamily="49" charset="0"/>
              </a:rPr>
              <a:t>&gt;</a:t>
            </a:r>
          </a:p>
          <a:p>
            <a:r>
              <a:rPr lang="en-US" b="1">
                <a:latin typeface="Courier New" pitchFamily="49" charset="0"/>
              </a:rPr>
              <a:t>&lt;/select&gt;</a:t>
            </a:r>
          </a:p>
          <a:p>
            <a:endParaRPr lang="en-US" b="1">
              <a:latin typeface="Courier New" pitchFamily="49" charset="0"/>
            </a:endParaRPr>
          </a:p>
          <a:p>
            <a:endParaRPr lang="en-US" sz="1400" b="1">
              <a:latin typeface="Courier New" pitchFamily="49" charset="0"/>
            </a:endParaRPr>
          </a:p>
          <a:p>
            <a:endParaRPr lang="en-US" sz="1400" b="1">
              <a:latin typeface="Courier New" pitchFamily="49" charset="0"/>
            </a:endParaRPr>
          </a:p>
        </p:txBody>
      </p:sp>
      <p:sp>
        <p:nvSpPr>
          <p:cNvPr id="1210373" name="Text Box 5"/>
          <p:cNvSpPr txBox="1">
            <a:spLocks noChangeArrowheads="1"/>
          </p:cNvSpPr>
          <p:nvPr/>
        </p:nvSpPr>
        <p:spPr bwMode="auto">
          <a:xfrm>
            <a:off x="5257800" y="5562600"/>
            <a:ext cx="2971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0000FF"/>
                </a:solidFill>
              </a:rPr>
              <a:t>optgroup</a:t>
            </a:r>
            <a:r>
              <a:rPr lang="en-US" sz="1400"/>
              <a:t> element organizes logical groups of options</a:t>
            </a:r>
            <a:endParaRPr lang="en-US" sz="14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71" grpId="0"/>
      <p:bldP spid="12103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36792-B5AF-4B19-BA8C-415FE4DE088D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Buttons</a:t>
            </a:r>
          </a:p>
        </p:txBody>
      </p:sp>
      <p:sp>
        <p:nvSpPr>
          <p:cNvPr id="1211395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dirty="0"/>
          </a:p>
          <a:p>
            <a:r>
              <a:rPr lang="en-US" b="1" dirty="0">
                <a:latin typeface="Courier New" pitchFamily="49" charset="0"/>
              </a:rPr>
              <a:t>&lt;input title="submit button" type="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submit</a:t>
            </a:r>
            <a:r>
              <a:rPr lang="en-US" b="1" dirty="0">
                <a:latin typeface="Courier New" pitchFamily="49" charset="0"/>
              </a:rPr>
              <a:t>" value="Send" /&gt;</a:t>
            </a:r>
          </a:p>
          <a:p>
            <a:r>
              <a:rPr lang="en-US" b="1" dirty="0">
                <a:latin typeface="Courier New" pitchFamily="49" charset="0"/>
              </a:rPr>
              <a:t>			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&lt;input type="</a:t>
            </a:r>
            <a:r>
              <a:rPr lang="en-US" b="1" dirty="0">
                <a:solidFill>
                  <a:srgbClr val="9A0075"/>
                </a:solidFill>
                <a:latin typeface="Courier New" pitchFamily="49" charset="0"/>
              </a:rPr>
              <a:t>reset</a:t>
            </a:r>
            <a:r>
              <a:rPr lang="en-US" b="1" dirty="0">
                <a:latin typeface="Courier New" pitchFamily="49" charset="0"/>
              </a:rPr>
              <a:t>" value="Start over" /&gt;</a:t>
            </a:r>
          </a:p>
          <a:p>
            <a:endParaRPr lang="en-US" b="1" dirty="0">
              <a:latin typeface="Courier New" pitchFamily="49" charset="0"/>
            </a:endParaRP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&lt;input type="</a:t>
            </a:r>
            <a:r>
              <a:rPr lang="en-US" b="1" dirty="0">
                <a:solidFill>
                  <a:srgbClr val="009999"/>
                </a:solidFill>
                <a:latin typeface="Courier New" pitchFamily="49" charset="0"/>
              </a:rPr>
              <a:t>button</a:t>
            </a:r>
            <a:r>
              <a:rPr lang="en-US" b="1" dirty="0">
                <a:latin typeface="Courier New" pitchFamily="49" charset="0"/>
              </a:rPr>
              <a:t>" value="Push me!" /&gt;</a:t>
            </a:r>
          </a:p>
          <a:p>
            <a:endParaRPr lang="en-US" b="1" dirty="0">
              <a:latin typeface="Courier New" pitchFamily="49" charset="0"/>
            </a:endParaRP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&lt;input type="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image</a:t>
            </a:r>
            <a:r>
              <a:rPr lang="en-US" b="1" dirty="0">
                <a:latin typeface="Courier New" pitchFamily="49" charset="0"/>
              </a:rPr>
              <a:t>" </a:t>
            </a:r>
            <a:r>
              <a:rPr lang="en-US" b="1" dirty="0" err="1">
                <a:latin typeface="Courier New" pitchFamily="49" charset="0"/>
              </a:rPr>
              <a:t>src</a:t>
            </a:r>
            <a:r>
              <a:rPr lang="en-US" b="1" dirty="0">
                <a:latin typeface="Courier New" pitchFamily="49" charset="0"/>
              </a:rPr>
              <a:t>="msoe1.gif" /&gt;</a:t>
            </a:r>
          </a:p>
          <a:p>
            <a:endParaRPr lang="en-US" b="1" dirty="0">
              <a:latin typeface="Courier New" pitchFamily="49" charset="0"/>
            </a:endParaRP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button</a:t>
            </a:r>
            <a:r>
              <a:rPr lang="en-US" b="1" dirty="0">
                <a:latin typeface="Courier New" pitchFamily="49" charset="0"/>
              </a:rPr>
              <a:t> type="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submit</a:t>
            </a:r>
            <a:r>
              <a:rPr lang="en-US" b="1" dirty="0">
                <a:latin typeface="Courier New" pitchFamily="49" charset="0"/>
              </a:rPr>
              <a:t>" name=“</a:t>
            </a:r>
            <a:r>
              <a:rPr lang="en-US" b="1" dirty="0" err="1">
                <a:latin typeface="Courier New" pitchFamily="49" charset="0"/>
              </a:rPr>
              <a:t>submitbutton</a:t>
            </a:r>
            <a:r>
              <a:rPr lang="en-US" b="1" dirty="0">
                <a:latin typeface="Courier New" pitchFamily="49" charset="0"/>
              </a:rPr>
              <a:t>"&gt;</a:t>
            </a:r>
          </a:p>
          <a:p>
            <a:r>
              <a:rPr lang="en-US" b="1" dirty="0">
                <a:latin typeface="Courier New" pitchFamily="49" charset="0"/>
              </a:rPr>
              <a:t>   Try again &lt;</a:t>
            </a:r>
            <a:r>
              <a:rPr lang="en-US" b="1" dirty="0" err="1">
                <a:latin typeface="Courier New" pitchFamily="49" charset="0"/>
              </a:rPr>
              <a:t>img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src</a:t>
            </a:r>
            <a:r>
              <a:rPr lang="en-US" b="1" dirty="0">
                <a:latin typeface="Courier New" pitchFamily="49" charset="0"/>
              </a:rPr>
              <a:t>="msoe1.gif" alt="try again"/&gt;</a:t>
            </a:r>
          </a:p>
          <a:p>
            <a:r>
              <a:rPr lang="en-US" b="1" dirty="0">
                <a:latin typeface="Courier New" pitchFamily="49" charset="0"/>
              </a:rPr>
              <a:t>&lt;/button&gt;</a:t>
            </a:r>
          </a:p>
          <a:p>
            <a:endParaRPr lang="en-US" sz="1400" b="1" dirty="0">
              <a:latin typeface="Courier New" pitchFamily="49" charset="0"/>
            </a:endParaRPr>
          </a:p>
        </p:txBody>
      </p:sp>
      <p:sp>
        <p:nvSpPr>
          <p:cNvPr id="1211396" name="Text Box 4"/>
          <p:cNvSpPr txBox="1">
            <a:spLocks noChangeArrowheads="1"/>
          </p:cNvSpPr>
          <p:nvPr/>
        </p:nvSpPr>
        <p:spPr bwMode="auto">
          <a:xfrm>
            <a:off x="5791200" y="4495800"/>
            <a:ext cx="26670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009900"/>
                </a:solidFill>
              </a:rPr>
              <a:t>image</a:t>
            </a:r>
            <a:r>
              <a:rPr lang="en-US" sz="1400"/>
              <a:t> pushbutton functions like the submit pushbutton</a:t>
            </a:r>
          </a:p>
        </p:txBody>
      </p:sp>
      <p:sp>
        <p:nvSpPr>
          <p:cNvPr id="1211398" name="Text Box 6"/>
          <p:cNvSpPr txBox="1">
            <a:spLocks noChangeArrowheads="1"/>
          </p:cNvSpPr>
          <p:nvPr/>
        </p:nvSpPr>
        <p:spPr bwMode="auto">
          <a:xfrm>
            <a:off x="6781800" y="2514600"/>
            <a:ext cx="19812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9A0075"/>
                </a:solidFill>
              </a:rPr>
              <a:t>reset</a:t>
            </a:r>
            <a:r>
              <a:rPr lang="en-US" sz="1400"/>
              <a:t> pushbutton resets all fields in the form to their original values</a:t>
            </a:r>
          </a:p>
        </p:txBody>
      </p:sp>
      <p:sp>
        <p:nvSpPr>
          <p:cNvPr id="1211399" name="Text Box 7"/>
          <p:cNvSpPr txBox="1">
            <a:spLocks noChangeArrowheads="1"/>
          </p:cNvSpPr>
          <p:nvPr/>
        </p:nvSpPr>
        <p:spPr bwMode="auto">
          <a:xfrm>
            <a:off x="4800600" y="914400"/>
            <a:ext cx="29718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0000FF"/>
                </a:solidFill>
              </a:rPr>
              <a:t>submit</a:t>
            </a:r>
            <a:r>
              <a:rPr lang="en-US" sz="1400"/>
              <a:t> pushbutton sends all data in the fields to the server specified in the </a:t>
            </a:r>
            <a:r>
              <a:rPr lang="en-US" sz="1400">
                <a:solidFill>
                  <a:srgbClr val="9A0075"/>
                </a:solidFill>
              </a:rPr>
              <a:t>action attribute of the form</a:t>
            </a:r>
          </a:p>
        </p:txBody>
      </p:sp>
      <p:sp>
        <p:nvSpPr>
          <p:cNvPr id="1211400" name="Text Box 8"/>
          <p:cNvSpPr txBox="1">
            <a:spLocks noChangeArrowheads="1"/>
          </p:cNvSpPr>
          <p:nvPr/>
        </p:nvSpPr>
        <p:spPr bwMode="auto">
          <a:xfrm>
            <a:off x="6172200" y="3581400"/>
            <a:ext cx="2971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009999"/>
                </a:solidFill>
              </a:rPr>
              <a:t>button</a:t>
            </a:r>
            <a:r>
              <a:rPr lang="en-US" sz="1400"/>
              <a:t> pushbutton doesn't do anything without scripting</a:t>
            </a:r>
          </a:p>
        </p:txBody>
      </p:sp>
      <p:sp>
        <p:nvSpPr>
          <p:cNvPr id="1211401" name="Text Box 9"/>
          <p:cNvSpPr txBox="1">
            <a:spLocks noChangeArrowheads="1"/>
          </p:cNvSpPr>
          <p:nvPr/>
        </p:nvSpPr>
        <p:spPr bwMode="auto">
          <a:xfrm>
            <a:off x="5334000" y="5943600"/>
            <a:ext cx="29718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An alternate way of specifying a </a:t>
            </a:r>
            <a:r>
              <a:rPr lang="en-US" sz="1400">
                <a:solidFill>
                  <a:srgbClr val="FF0000"/>
                </a:solidFill>
              </a:rPr>
              <a:t>submit</a:t>
            </a:r>
            <a:r>
              <a:rPr lang="en-US" sz="1400"/>
              <a:t> button using a </a:t>
            </a:r>
            <a:r>
              <a:rPr lang="en-US" sz="1400">
                <a:solidFill>
                  <a:srgbClr val="FF0000"/>
                </a:solidFill>
              </a:rPr>
              <a:t>button</a:t>
            </a:r>
            <a:r>
              <a:rPr lang="en-US" sz="1400"/>
              <a:t>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5" grpId="0"/>
      <p:bldP spid="1211396" grpId="0" animBg="1"/>
      <p:bldP spid="1211398" grpId="0" animBg="1"/>
      <p:bldP spid="1211399" grpId="0" animBg="1"/>
      <p:bldP spid="1211400" grpId="0" animBg="1"/>
      <p:bldP spid="12114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E09C4-7697-4AB8-A887-BB243E6B143A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As with any HTML element, CSS rules can be used on form controls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There is still debate regarding the best way to layout a form</a:t>
            </a:r>
          </a:p>
          <a:p>
            <a:pPr lvl="1" eaLnBrk="1" hangingPunct="1"/>
            <a:r>
              <a:rPr lang="en-US" dirty="0" smtClean="0"/>
              <a:t>Laying out forms with CSS can be complex</a:t>
            </a:r>
          </a:p>
          <a:p>
            <a:pPr lvl="1" eaLnBrk="1" hangingPunct="1"/>
            <a:r>
              <a:rPr lang="en-US" dirty="0" smtClean="0"/>
              <a:t>Forms are generally tabular in nature</a:t>
            </a:r>
          </a:p>
          <a:p>
            <a:pPr lvl="2" eaLnBrk="1" hangingPunct="1"/>
            <a:r>
              <a:rPr lang="en-US" dirty="0" smtClean="0">
                <a:solidFill>
                  <a:srgbClr val="9A0075"/>
                </a:solidFill>
              </a:rPr>
              <a:t>So using tables for layout control is still accepted</a:t>
            </a:r>
          </a:p>
          <a:p>
            <a:pPr lvl="2" eaLnBrk="1" hangingPunct="1"/>
            <a:r>
              <a:rPr lang="en-US" dirty="0" smtClean="0">
                <a:solidFill>
                  <a:srgbClr val="9A0075"/>
                </a:solidFill>
              </a:rPr>
              <a:t>When laying out a form using a table, nest the table within the form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0000FF"/>
                </a:solidFill>
              </a:rPr>
              <a:t>…but use CSS for all other aspects of styling a form (colors, fonts, widths,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AB471-1649-4C56-90C1-C4144FE2DAC5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199108" name="Rectangle 4"/>
          <p:cNvSpPr>
            <a:spLocks noChangeArrowheads="1"/>
          </p:cNvSpPr>
          <p:nvPr/>
        </p:nvSpPr>
        <p:spPr bwMode="auto">
          <a:xfrm>
            <a:off x="2895600" y="1981200"/>
            <a:ext cx="6019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latin typeface="Courier New" pitchFamily="49" charset="0"/>
              </a:rPr>
              <a:t>&lt;body&gt;</a:t>
            </a:r>
          </a:p>
          <a:p>
            <a:endParaRPr lang="en-US" sz="1200" b="1" dirty="0">
              <a:latin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</a:rPr>
              <a:t> &lt;h3&gt;Fill out the fields below:&lt;/h3&gt;</a:t>
            </a:r>
          </a:p>
          <a:p>
            <a:endParaRPr lang="en-US" sz="1200" b="1" dirty="0">
              <a:latin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</a:rPr>
              <a:t> </a:t>
            </a:r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&lt;form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</a:rPr>
              <a:t>action=“http://...” method=“post”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</a:rPr>
              <a:t>&gt;</a:t>
            </a:r>
            <a:endParaRPr lang="en-US" sz="1200" b="1" dirty="0">
              <a:solidFill>
                <a:srgbClr val="009900"/>
              </a:solidFill>
              <a:latin typeface="Courier New" pitchFamily="49" charset="0"/>
            </a:endParaRPr>
          </a:p>
          <a:p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</a:rPr>
              <a:t>  &lt;</a:t>
            </a:r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p&gt;Your name: &lt;</a:t>
            </a:r>
            <a:r>
              <a:rPr lang="en-US" sz="1200" b="1" dirty="0" err="1">
                <a:solidFill>
                  <a:srgbClr val="009900"/>
                </a:solidFill>
                <a:latin typeface="Courier New" pitchFamily="49" charset="0"/>
              </a:rPr>
              <a:t>br</a:t>
            </a:r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 /&gt;</a:t>
            </a:r>
          </a:p>
          <a:p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       </a:t>
            </a:r>
          </a:p>
          <a:p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       </a:t>
            </a:r>
          </a:p>
          <a:p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</a:rPr>
              <a:t>  &lt;/</a:t>
            </a:r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p&gt;</a:t>
            </a:r>
          </a:p>
          <a:p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</a:rPr>
              <a:t>  &lt;</a:t>
            </a:r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p&gt;Press &lt;strong&gt;Send&lt;/strong&gt; to submit your information.</a:t>
            </a:r>
          </a:p>
          <a:p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      </a:t>
            </a:r>
          </a:p>
          <a:p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9900"/>
                </a:solidFill>
                <a:latin typeface="Courier New" pitchFamily="49" charset="0"/>
              </a:rPr>
              <a:t>  &lt;/</a:t>
            </a:r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p&gt;</a:t>
            </a:r>
          </a:p>
          <a:p>
            <a:r>
              <a:rPr lang="en-US" sz="1200" b="1" dirty="0">
                <a:solidFill>
                  <a:srgbClr val="009900"/>
                </a:solidFill>
                <a:latin typeface="Courier New" pitchFamily="49" charset="0"/>
              </a:rPr>
              <a:t> &lt;/form&gt;</a:t>
            </a:r>
          </a:p>
          <a:p>
            <a:r>
              <a:rPr lang="en-US" sz="1200" b="1" dirty="0">
                <a:latin typeface="Courier New" pitchFamily="49" charset="0"/>
              </a:rPr>
              <a:t>&lt;/body&gt;</a:t>
            </a:r>
          </a:p>
        </p:txBody>
      </p:sp>
      <p:sp>
        <p:nvSpPr>
          <p:cNvPr id="1199109" name="Rectangle 5"/>
          <p:cNvSpPr>
            <a:spLocks noChangeArrowheads="1"/>
          </p:cNvSpPr>
          <p:nvPr/>
        </p:nvSpPr>
        <p:spPr bwMode="auto">
          <a:xfrm>
            <a:off x="2895600" y="2057400"/>
            <a:ext cx="6096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9A0075"/>
                </a:solidFill>
                <a:latin typeface="Courier New" pitchFamily="49" charset="0"/>
              </a:rPr>
              <a:t> </a:t>
            </a:r>
          </a:p>
          <a:p>
            <a:endParaRPr lang="en-US" sz="1200" dirty="0">
              <a:solidFill>
                <a:srgbClr val="9A0075"/>
              </a:solidFill>
              <a:latin typeface="Courier New" pitchFamily="49" charset="0"/>
            </a:endParaRPr>
          </a:p>
          <a:p>
            <a:r>
              <a:rPr lang="en-US" sz="1200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endParaRPr lang="en-US" sz="1200" dirty="0">
              <a:solidFill>
                <a:srgbClr val="9A0075"/>
              </a:solidFill>
              <a:latin typeface="Courier New" pitchFamily="49" charset="0"/>
            </a:endParaRPr>
          </a:p>
          <a:p>
            <a:r>
              <a:rPr lang="en-US" sz="1200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200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200" dirty="0">
                <a:solidFill>
                  <a:srgbClr val="9A0075"/>
                </a:solidFill>
                <a:latin typeface="Courier New" pitchFamily="49" charset="0"/>
              </a:rPr>
              <a:t>      </a:t>
            </a:r>
            <a:r>
              <a:rPr lang="en-US" sz="1200" b="1" dirty="0">
                <a:solidFill>
                  <a:srgbClr val="9A0075"/>
                </a:solidFill>
                <a:latin typeface="Courier New" pitchFamily="49" charset="0"/>
              </a:rPr>
              <a:t>First: &lt;input type="text" name=“</a:t>
            </a:r>
            <a:r>
              <a:rPr lang="en-US" sz="1200" b="1" dirty="0" err="1">
                <a:solidFill>
                  <a:srgbClr val="9A0075"/>
                </a:solidFill>
                <a:latin typeface="Courier New" pitchFamily="49" charset="0"/>
              </a:rPr>
              <a:t>firstname</a:t>
            </a:r>
            <a:r>
              <a:rPr lang="en-US" sz="1200" b="1" dirty="0">
                <a:solidFill>
                  <a:srgbClr val="9A0075"/>
                </a:solidFill>
                <a:latin typeface="Courier New" pitchFamily="49" charset="0"/>
              </a:rPr>
              <a:t>" /&gt; &lt;</a:t>
            </a:r>
            <a:r>
              <a:rPr lang="en-US" sz="1200" b="1" dirty="0" err="1">
                <a:solidFill>
                  <a:srgbClr val="9A0075"/>
                </a:solidFill>
                <a:latin typeface="Courier New" pitchFamily="49" charset="0"/>
              </a:rPr>
              <a:t>br</a:t>
            </a:r>
            <a:r>
              <a:rPr lang="en-US" sz="1200" b="1" dirty="0">
                <a:solidFill>
                  <a:srgbClr val="9A0075"/>
                </a:solidFill>
                <a:latin typeface="Courier New" pitchFamily="49" charset="0"/>
              </a:rPr>
              <a:t> /&gt;</a:t>
            </a:r>
          </a:p>
          <a:p>
            <a:r>
              <a:rPr lang="en-US" sz="1200" b="1" dirty="0">
                <a:solidFill>
                  <a:srgbClr val="9A0075"/>
                </a:solidFill>
                <a:latin typeface="Courier New" pitchFamily="49" charset="0"/>
              </a:rPr>
              <a:t>      Last: &lt;input type="text" name=“</a:t>
            </a:r>
            <a:r>
              <a:rPr lang="en-US" sz="1200" b="1" dirty="0" err="1">
                <a:solidFill>
                  <a:srgbClr val="9A0075"/>
                </a:solidFill>
                <a:latin typeface="Courier New" pitchFamily="49" charset="0"/>
              </a:rPr>
              <a:t>lastname</a:t>
            </a:r>
            <a:r>
              <a:rPr lang="en-US" sz="1200" b="1" dirty="0">
                <a:solidFill>
                  <a:srgbClr val="9A0075"/>
                </a:solidFill>
                <a:latin typeface="Courier New" pitchFamily="49" charset="0"/>
              </a:rPr>
              <a:t>" /&gt; &lt;</a:t>
            </a:r>
            <a:r>
              <a:rPr lang="en-US" sz="1200" b="1" dirty="0" err="1">
                <a:solidFill>
                  <a:srgbClr val="9A0075"/>
                </a:solidFill>
                <a:latin typeface="Courier New" pitchFamily="49" charset="0"/>
              </a:rPr>
              <a:t>br</a:t>
            </a:r>
            <a:r>
              <a:rPr lang="en-US" sz="1200" b="1" dirty="0">
                <a:solidFill>
                  <a:srgbClr val="9A0075"/>
                </a:solidFill>
                <a:latin typeface="Courier New" pitchFamily="49" charset="0"/>
              </a:rPr>
              <a:t> /&gt;</a:t>
            </a:r>
          </a:p>
          <a:p>
            <a:r>
              <a:rPr lang="en-US" sz="1200" b="1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200" b="1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200" b="1" dirty="0">
                <a:solidFill>
                  <a:srgbClr val="9A0075"/>
                </a:solidFill>
                <a:latin typeface="Courier New" pitchFamily="49" charset="0"/>
              </a:rPr>
              <a:t>      &lt;input type="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</a:rPr>
              <a:t>submit</a:t>
            </a:r>
            <a:r>
              <a:rPr lang="en-US" sz="1200" b="1" dirty="0">
                <a:solidFill>
                  <a:srgbClr val="9A0075"/>
                </a:solidFill>
                <a:latin typeface="Courier New" pitchFamily="49" charset="0"/>
              </a:rPr>
              <a:t>" value="Send" /&gt;</a:t>
            </a:r>
          </a:p>
          <a:p>
            <a:r>
              <a:rPr lang="en-US" sz="1200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200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200" dirty="0">
                <a:solidFill>
                  <a:srgbClr val="9A0075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&lt;form&gt; element is used to contain input elements whose data will be </a:t>
            </a:r>
            <a:r>
              <a:rPr lang="en-US" sz="2400" u="sng" dirty="0" smtClean="0"/>
              <a:t>submitted</a:t>
            </a:r>
            <a:r>
              <a:rPr lang="en-US" sz="2400" dirty="0" smtClean="0"/>
              <a:t> to a web server when the </a:t>
            </a:r>
            <a:r>
              <a:rPr lang="en-US" sz="2400" dirty="0" smtClean="0">
                <a:solidFill>
                  <a:srgbClr val="FF0000"/>
                </a:solidFill>
              </a:rPr>
              <a:t>submit</a:t>
            </a:r>
            <a:r>
              <a:rPr lang="en-US" sz="2400" dirty="0" smtClean="0"/>
              <a:t> event takes place</a:t>
            </a:r>
          </a:p>
        </p:txBody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9263"/>
            <a:ext cx="2895600" cy="3614737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en-US" sz="1800" smtClean="0"/>
              <a:t>A &lt;form&gt;’s function is as a container of form controls, but a &lt;form&gt; can contain any web content</a:t>
            </a:r>
            <a:br>
              <a:rPr lang="en-US" sz="1800" smtClean="0"/>
            </a:br>
            <a:endParaRPr lang="en-US" sz="1800" smtClean="0"/>
          </a:p>
          <a:p>
            <a:pPr marL="571500" indent="-571500" eaLnBrk="1" hangingPunct="1">
              <a:lnSpc>
                <a:spcPct val="80000"/>
              </a:lnSpc>
            </a:pPr>
            <a:r>
              <a:rPr lang="en-US" sz="1800" smtClean="0"/>
              <a:t>…as well as a new set of elements that can only nest inside a &lt;form&gt;</a:t>
            </a:r>
            <a:br>
              <a:rPr lang="en-US" sz="1800" smtClean="0"/>
            </a:br>
            <a:endParaRPr lang="en-US" sz="1800" smtClean="0"/>
          </a:p>
          <a:p>
            <a:pPr marL="571500" indent="-571500" eaLnBrk="1" hangingPunct="1">
              <a:lnSpc>
                <a:spcPct val="80000"/>
              </a:lnSpc>
            </a:pPr>
            <a:r>
              <a:rPr lang="en-US" sz="1800" smtClean="0"/>
              <a:t>More than one form can be placed on a single webpage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9108" grpId="0"/>
      <p:bldP spid="1199109" grpId="0"/>
      <p:bldP spid="11991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AC0D6-3FBF-4717-87B5-ACB53C380B98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Required attributes of the &lt;form&gt; element that we’ll get back to later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33400" y="35052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&lt;form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action=“http://...” method=“post”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&gt;</a:t>
            </a:r>
            <a:endParaRPr lang="en-US" sz="2000" b="1" dirty="0">
              <a:solidFill>
                <a:srgbClr val="9A0075"/>
              </a:solidFill>
              <a:latin typeface="Courier New" pitchFamily="49" charset="0"/>
            </a:endParaRPr>
          </a:p>
          <a:p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…</a:t>
            </a:r>
          </a:p>
          <a:p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&lt;/form&gt;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</a:p>
        </p:txBody>
      </p:sp>
      <p:sp>
        <p:nvSpPr>
          <p:cNvPr id="1198086" name="Text Box 6"/>
          <p:cNvSpPr txBox="1">
            <a:spLocks noChangeArrowheads="1"/>
          </p:cNvSpPr>
          <p:nvPr/>
        </p:nvSpPr>
        <p:spPr bwMode="auto">
          <a:xfrm>
            <a:off x="304800" y="1892300"/>
            <a:ext cx="1905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opening &lt;form&gt; tag – all form elements go between the opening and closing tag.</a:t>
            </a:r>
          </a:p>
        </p:txBody>
      </p:sp>
      <p:sp>
        <p:nvSpPr>
          <p:cNvPr id="1198087" name="Text Box 7"/>
          <p:cNvSpPr txBox="1">
            <a:spLocks noChangeArrowheads="1"/>
          </p:cNvSpPr>
          <p:nvPr/>
        </p:nvSpPr>
        <p:spPr bwMode="auto">
          <a:xfrm>
            <a:off x="2971800" y="42672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The required action attribute </a:t>
            </a:r>
            <a:r>
              <a:rPr lang="en-US" sz="1400" dirty="0" smtClean="0"/>
              <a:t>normally specifies </a:t>
            </a:r>
            <a:r>
              <a:rPr lang="en-US" sz="1400" dirty="0"/>
              <a:t>the </a:t>
            </a:r>
            <a:r>
              <a:rPr lang="en-US" sz="1400" dirty="0" err="1"/>
              <a:t>url</a:t>
            </a:r>
            <a:r>
              <a:rPr lang="en-US" sz="1400" dirty="0"/>
              <a:t> of </a:t>
            </a:r>
            <a:r>
              <a:rPr lang="en-US" sz="1400" dirty="0" smtClean="0"/>
              <a:t>the resource that will receive the </a:t>
            </a:r>
            <a:r>
              <a:rPr lang="en-US" sz="1400" dirty="0"/>
              <a:t>form’s </a:t>
            </a:r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198088" name="Text Box 8"/>
          <p:cNvSpPr txBox="1">
            <a:spLocks noChangeArrowheads="1"/>
          </p:cNvSpPr>
          <p:nvPr/>
        </p:nvSpPr>
        <p:spPr bwMode="auto">
          <a:xfrm>
            <a:off x="3276600" y="1752600"/>
            <a:ext cx="4724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The action attribute specifies what happens when the form is submitted</a:t>
            </a:r>
            <a:r>
              <a:rPr lang="en-US" sz="1400" b="1" dirty="0" smtClean="0"/>
              <a:t>.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For now, we’ll just use an empty string for the action.</a:t>
            </a:r>
            <a:endParaRPr lang="en-US" sz="1400" b="1" dirty="0"/>
          </a:p>
        </p:txBody>
      </p:sp>
      <p:sp>
        <p:nvSpPr>
          <p:cNvPr id="1198090" name="Line 10"/>
          <p:cNvSpPr>
            <a:spLocks noChangeShapeType="1"/>
          </p:cNvSpPr>
          <p:nvPr/>
        </p:nvSpPr>
        <p:spPr bwMode="auto">
          <a:xfrm flipH="1">
            <a:off x="1143000" y="3048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8091" name="Line 11"/>
          <p:cNvSpPr>
            <a:spLocks noChangeShapeType="1"/>
          </p:cNvSpPr>
          <p:nvPr/>
        </p:nvSpPr>
        <p:spPr bwMode="auto">
          <a:xfrm flipH="1" flipV="1">
            <a:off x="27432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8092" name="Line 12"/>
          <p:cNvSpPr>
            <a:spLocks noChangeShapeType="1"/>
          </p:cNvSpPr>
          <p:nvPr/>
        </p:nvSpPr>
        <p:spPr bwMode="auto">
          <a:xfrm flipH="1">
            <a:off x="2057400" y="1981200"/>
            <a:ext cx="114300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086" grpId="0"/>
      <p:bldP spid="1198087" grpId="0"/>
      <p:bldP spid="1198088" grpId="0"/>
      <p:bldP spid="1198090" grpId="0" animBg="1"/>
      <p:bldP spid="1198091" grpId="0" animBg="1"/>
      <p:bldP spid="119809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E911-A845-4906-B783-25E0DCEEB885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BTW: What happens when forms are submitted?</a:t>
            </a:r>
          </a:p>
        </p:txBody>
      </p:sp>
      <p:pic>
        <p:nvPicPr>
          <p:cNvPr id="16389" name="Picture 3" descr="j04041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218122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 descr="j0397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00400"/>
            <a:ext cx="1803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295400" y="4876800"/>
            <a:ext cx="166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Browser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6308725" y="5299075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Server</a:t>
            </a:r>
          </a:p>
        </p:txBody>
      </p:sp>
      <p:sp>
        <p:nvSpPr>
          <p:cNvPr id="1197063" name="Freeform 7"/>
          <p:cNvSpPr>
            <a:spLocks/>
          </p:cNvSpPr>
          <p:nvPr/>
        </p:nvSpPr>
        <p:spPr bwMode="auto">
          <a:xfrm>
            <a:off x="2743200" y="2667000"/>
            <a:ext cx="3200400" cy="5334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7064" name="Freeform 8"/>
          <p:cNvSpPr>
            <a:spLocks/>
          </p:cNvSpPr>
          <p:nvPr/>
        </p:nvSpPr>
        <p:spPr bwMode="auto">
          <a:xfrm>
            <a:off x="3048000" y="4343400"/>
            <a:ext cx="2819400" cy="711200"/>
          </a:xfrm>
          <a:custGeom>
            <a:avLst/>
            <a:gdLst>
              <a:gd name="T0" fmla="*/ 2147483647 w 1776"/>
              <a:gd name="T1" fmla="*/ 2147483647 h 448"/>
              <a:gd name="T2" fmla="*/ 2147483647 w 1776"/>
              <a:gd name="T3" fmla="*/ 2147483647 h 448"/>
              <a:gd name="T4" fmla="*/ 0 w 1776"/>
              <a:gd name="T5" fmla="*/ 0 h 448"/>
              <a:gd name="T6" fmla="*/ 0 60000 65536"/>
              <a:gd name="T7" fmla="*/ 0 60000 65536"/>
              <a:gd name="T8" fmla="*/ 0 60000 65536"/>
              <a:gd name="T9" fmla="*/ 0 w 1776"/>
              <a:gd name="T10" fmla="*/ 0 h 448"/>
              <a:gd name="T11" fmla="*/ 1776 w 177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448">
                <a:moveTo>
                  <a:pt x="1776" y="96"/>
                </a:moveTo>
                <a:cubicBezTo>
                  <a:pt x="1492" y="272"/>
                  <a:pt x="1208" y="448"/>
                  <a:pt x="912" y="432"/>
                </a:cubicBezTo>
                <a:cubicBezTo>
                  <a:pt x="616" y="416"/>
                  <a:pt x="308" y="208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7065" name="Text Box 9"/>
          <p:cNvSpPr txBox="1">
            <a:spLocks noChangeArrowheads="1"/>
          </p:cNvSpPr>
          <p:nvPr/>
        </p:nvSpPr>
        <p:spPr bwMode="auto">
          <a:xfrm>
            <a:off x="304800" y="1524000"/>
            <a:ext cx="1905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/>
              <a:t>1) You </a:t>
            </a:r>
            <a:r>
              <a:rPr lang="en-US" sz="1400" dirty="0"/>
              <a:t>browse to a webpage containing forms and fill it out.</a:t>
            </a:r>
          </a:p>
        </p:txBody>
      </p:sp>
      <p:sp>
        <p:nvSpPr>
          <p:cNvPr id="1197067" name="Freeform 11"/>
          <p:cNvSpPr>
            <a:spLocks/>
          </p:cNvSpPr>
          <p:nvPr/>
        </p:nvSpPr>
        <p:spPr bwMode="auto">
          <a:xfrm>
            <a:off x="2133600" y="1524000"/>
            <a:ext cx="4495800" cy="15240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7068" name="Text Box 12"/>
          <p:cNvSpPr txBox="1">
            <a:spLocks noChangeArrowheads="1"/>
          </p:cNvSpPr>
          <p:nvPr/>
        </p:nvSpPr>
        <p:spPr bwMode="auto">
          <a:xfrm>
            <a:off x="3200400" y="2971800"/>
            <a:ext cx="2209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)The </a:t>
            </a:r>
            <a:r>
              <a:rPr lang="en-US" sz="1400" dirty="0"/>
              <a:t>browser packages the data in the form and sends it to the web server.</a:t>
            </a:r>
          </a:p>
        </p:txBody>
      </p:sp>
      <p:sp>
        <p:nvSpPr>
          <p:cNvPr id="1197069" name="Text Box 13"/>
          <p:cNvSpPr txBox="1">
            <a:spLocks noChangeArrowheads="1"/>
          </p:cNvSpPr>
          <p:nvPr/>
        </p:nvSpPr>
        <p:spPr bwMode="auto">
          <a:xfrm>
            <a:off x="6172200" y="1676400"/>
            <a:ext cx="2590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/>
              <a:t>3)The </a:t>
            </a:r>
            <a:r>
              <a:rPr lang="en-US" sz="1400" dirty="0"/>
              <a:t>server receives the form data and passes it on to a </a:t>
            </a:r>
            <a:r>
              <a:rPr lang="en-US" sz="1400" dirty="0" smtClean="0"/>
              <a:t>resource for </a:t>
            </a:r>
            <a:r>
              <a:rPr lang="en-US" sz="1400" dirty="0"/>
              <a:t>processing.</a:t>
            </a:r>
          </a:p>
        </p:txBody>
      </p:sp>
      <p:sp>
        <p:nvSpPr>
          <p:cNvPr id="1197070" name="Text Box 14"/>
          <p:cNvSpPr txBox="1">
            <a:spLocks noChangeArrowheads="1"/>
          </p:cNvSpPr>
          <p:nvPr/>
        </p:nvSpPr>
        <p:spPr bwMode="auto">
          <a:xfrm>
            <a:off x="3352800" y="5257800"/>
            <a:ext cx="2590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/>
              <a:t>4) The </a:t>
            </a:r>
            <a:r>
              <a:rPr lang="en-US" sz="1400" dirty="0"/>
              <a:t>Web application </a:t>
            </a:r>
            <a:r>
              <a:rPr lang="en-US" sz="1400" dirty="0" smtClean="0"/>
              <a:t>generates a response and sends it to the browser.</a:t>
            </a:r>
            <a:endParaRPr lang="en-US" sz="1400" dirty="0"/>
          </a:p>
        </p:txBody>
      </p:sp>
      <p:sp>
        <p:nvSpPr>
          <p:cNvPr id="1197071" name="AutoShape 15"/>
          <p:cNvSpPr>
            <a:spLocks noChangeArrowheads="1"/>
          </p:cNvSpPr>
          <p:nvPr/>
        </p:nvSpPr>
        <p:spPr bwMode="auto">
          <a:xfrm>
            <a:off x="8077200" y="4114800"/>
            <a:ext cx="838200" cy="914400"/>
          </a:xfrm>
          <a:prstGeom prst="flowChartPredefinedProcess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CGI</a:t>
            </a:r>
            <a:br>
              <a:rPr lang="en-US" dirty="0" smtClean="0"/>
            </a:br>
            <a:r>
              <a:rPr lang="en-US" dirty="0" smtClean="0"/>
              <a:t>Web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App</a:t>
            </a:r>
          </a:p>
        </p:txBody>
      </p:sp>
      <p:sp>
        <p:nvSpPr>
          <p:cNvPr id="1197073" name="Freeform 17"/>
          <p:cNvSpPr>
            <a:spLocks/>
          </p:cNvSpPr>
          <p:nvPr/>
        </p:nvSpPr>
        <p:spPr bwMode="auto">
          <a:xfrm>
            <a:off x="7391400" y="3657600"/>
            <a:ext cx="838200" cy="3810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7063" grpId="0" animBg="1"/>
      <p:bldP spid="1197064" grpId="0" animBg="1"/>
      <p:bldP spid="1197065" grpId="0"/>
      <p:bldP spid="1197067" grpId="0" animBg="1"/>
      <p:bldP spid="1197068" grpId="0"/>
      <p:bldP spid="1197069" grpId="0"/>
      <p:bldP spid="1197070" grpId="0"/>
      <p:bldP spid="1197071" grpId="0" animBg="1"/>
      <p:bldP spid="1197073" grpId="0" animBg="1"/>
      <p:bldP spid="119707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019B7-F42F-4B48-8E4E-096694729076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dirty="0" smtClean="0"/>
              <a:t>Form validation on Submit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57200" y="1676400"/>
            <a:ext cx="8077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&lt;form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</a:rPr>
              <a:t>action="http://..."</a:t>
            </a:r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 method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=“post"</a:t>
            </a:r>
            <a:endParaRPr lang="en-US" sz="2000" b="1" dirty="0">
              <a:solidFill>
                <a:srgbClr val="9A0075"/>
              </a:solidFill>
              <a:latin typeface="Courier New" pitchFamily="49" charset="0"/>
            </a:endParaRPr>
          </a:p>
          <a:p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onsubmit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=“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return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</a:rPr>
              <a:t>checkForm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();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" </a:t>
            </a:r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&gt;</a:t>
            </a:r>
          </a:p>
          <a:p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…</a:t>
            </a:r>
          </a:p>
          <a:p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&lt;/form&gt;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</a:p>
        </p:txBody>
      </p:sp>
      <p:sp>
        <p:nvSpPr>
          <p:cNvPr id="1198087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7467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</a:t>
            </a:r>
            <a:r>
              <a:rPr lang="en-US" dirty="0" err="1">
                <a:solidFill>
                  <a:srgbClr val="FF0000"/>
                </a:solidFill>
              </a:rPr>
              <a:t>onsubmit</a:t>
            </a:r>
            <a:r>
              <a:rPr lang="en-US" dirty="0"/>
              <a:t> attribute </a:t>
            </a:r>
            <a:r>
              <a:rPr lang="en-US" dirty="0" smtClean="0"/>
              <a:t>of a form specifies </a:t>
            </a:r>
            <a:r>
              <a:rPr lang="en-US" dirty="0"/>
              <a:t>the </a:t>
            </a:r>
            <a:r>
              <a:rPr lang="en-US" dirty="0" smtClean="0"/>
              <a:t>JavaScript </a:t>
            </a:r>
            <a:r>
              <a:rPr lang="en-US" dirty="0"/>
              <a:t>method that will be called when the </a:t>
            </a:r>
            <a:r>
              <a:rPr lang="en-US" b="1" dirty="0"/>
              <a:t>submit</a:t>
            </a:r>
            <a:r>
              <a:rPr lang="en-US" dirty="0"/>
              <a:t> button is pressed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</a:t>
            </a:r>
            <a:r>
              <a:rPr lang="en-US" dirty="0" err="1">
                <a:solidFill>
                  <a:srgbClr val="0070C0"/>
                </a:solidFill>
              </a:rPr>
              <a:t>checkForm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n-US" dirty="0"/>
              <a:t>returns “true”, the data within the form’s elements is submitted to the </a:t>
            </a:r>
            <a:r>
              <a:rPr lang="en-US" dirty="0" err="1"/>
              <a:t>url</a:t>
            </a:r>
            <a:r>
              <a:rPr lang="en-US" dirty="0"/>
              <a:t> specified by the action attribute.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err="1">
                <a:solidFill>
                  <a:srgbClr val="0070C0"/>
                </a:solidFill>
              </a:rPr>
              <a:t>checkForm</a:t>
            </a:r>
            <a:r>
              <a:rPr lang="en-US" dirty="0">
                <a:solidFill>
                  <a:srgbClr val="0070C0"/>
                </a:solidFill>
              </a:rPr>
              <a:t>()</a:t>
            </a:r>
            <a:r>
              <a:rPr lang="en-US" dirty="0"/>
              <a:t> returns “false”, </a:t>
            </a:r>
            <a:r>
              <a:rPr lang="en-US" u="sng" dirty="0"/>
              <a:t>no action is </a:t>
            </a:r>
            <a:r>
              <a:rPr lang="en-US" u="sng" dirty="0" smtClean="0"/>
              <a:t>taken </a:t>
            </a:r>
            <a:r>
              <a:rPr lang="en-US" dirty="0" smtClean="0"/>
              <a:t>and no communication to the server occurs (saving time).</a:t>
            </a:r>
            <a:endParaRPr lang="en-US" dirty="0"/>
          </a:p>
        </p:txBody>
      </p:sp>
      <p:sp>
        <p:nvSpPr>
          <p:cNvPr id="1198091" name="Line 11"/>
          <p:cNvSpPr>
            <a:spLocks noChangeShapeType="1"/>
          </p:cNvSpPr>
          <p:nvPr/>
        </p:nvSpPr>
        <p:spPr bwMode="auto">
          <a:xfrm flipH="1" flipV="1">
            <a:off x="3429000" y="23622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087" grpId="0"/>
      <p:bldP spid="11980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C787C-C49D-40AD-9B81-B95AC0EB15C2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3076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00200"/>
            <a:ext cx="48101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29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</a:t>
            </a:r>
            <a:r>
              <a:rPr lang="en-US" sz="2800" i="1" dirty="0" smtClean="0"/>
              <a:t>Form</a:t>
            </a:r>
            <a:r>
              <a:rPr lang="en-US" sz="2800" dirty="0" smtClean="0"/>
              <a:t> is a webpage containing </a:t>
            </a:r>
            <a:r>
              <a:rPr lang="en-US" sz="2800" u="sng" dirty="0" smtClean="0"/>
              <a:t>HTML input elements</a:t>
            </a:r>
            <a:r>
              <a:rPr lang="en-US" sz="2800" dirty="0" smtClean="0"/>
              <a:t> that allow a user to enter information</a:t>
            </a:r>
          </a:p>
        </p:txBody>
      </p:sp>
      <p:sp>
        <p:nvSpPr>
          <p:cNvPr id="1174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3505200" cy="3995737"/>
          </a:xfrm>
        </p:spPr>
        <p:txBody>
          <a:bodyPr/>
          <a:lstStyle/>
          <a:p>
            <a:pPr marL="571500" indent="-571500" eaLnBrk="1" hangingPunct="1"/>
            <a:r>
              <a:rPr lang="en-US" sz="2400" dirty="0" smtClean="0"/>
              <a:t>A form consists of static HTML markup…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 smtClean="0"/>
          </a:p>
          <a:p>
            <a:pPr marL="571500" indent="-571500" eaLnBrk="1" hangingPunct="1"/>
            <a:r>
              <a:rPr lang="en-US" sz="2400" dirty="0" smtClean="0"/>
              <a:t>…as well as controls that permit input of various kinds of data</a:t>
            </a:r>
          </a:p>
        </p:txBody>
      </p:sp>
      <p:sp>
        <p:nvSpPr>
          <p:cNvPr id="1174547" name="Line 19"/>
          <p:cNvSpPr>
            <a:spLocks noChangeShapeType="1"/>
          </p:cNvSpPr>
          <p:nvPr/>
        </p:nvSpPr>
        <p:spPr bwMode="auto">
          <a:xfrm>
            <a:off x="3124200" y="2209800"/>
            <a:ext cx="17526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74554" name="Line 26"/>
          <p:cNvSpPr>
            <a:spLocks noChangeShapeType="1"/>
          </p:cNvSpPr>
          <p:nvPr/>
        </p:nvSpPr>
        <p:spPr bwMode="auto">
          <a:xfrm>
            <a:off x="3048000" y="2362200"/>
            <a:ext cx="129540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74556" name="Line 28"/>
          <p:cNvSpPr>
            <a:spLocks noChangeShapeType="1"/>
          </p:cNvSpPr>
          <p:nvPr/>
        </p:nvSpPr>
        <p:spPr bwMode="auto">
          <a:xfrm flipV="1">
            <a:off x="3429000" y="3886200"/>
            <a:ext cx="228600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74557" name="Line 29"/>
          <p:cNvSpPr>
            <a:spLocks noChangeShapeType="1"/>
          </p:cNvSpPr>
          <p:nvPr/>
        </p:nvSpPr>
        <p:spPr bwMode="auto">
          <a:xfrm flipV="1">
            <a:off x="3429000" y="4343400"/>
            <a:ext cx="37338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74558" name="Line 30"/>
          <p:cNvSpPr>
            <a:spLocks noChangeShapeType="1"/>
          </p:cNvSpPr>
          <p:nvPr/>
        </p:nvSpPr>
        <p:spPr bwMode="auto">
          <a:xfrm>
            <a:off x="3048000" y="22860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4532" grpId="0" build="p"/>
      <p:bldP spid="1174547" grpId="0" animBg="1"/>
      <p:bldP spid="1174554" grpId="0" animBg="1"/>
      <p:bldP spid="1174556" grpId="0" animBg="1"/>
      <p:bldP spid="1174557" grpId="0" animBg="1"/>
      <p:bldP spid="11745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5406A-BF05-453C-8714-8AB8DA8468E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371600"/>
            <a:ext cx="2281238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334000" cy="4411662"/>
          </a:xfrm>
        </p:spPr>
        <p:txBody>
          <a:bodyPr/>
          <a:lstStyle/>
          <a:p>
            <a:pPr eaLnBrk="1" hangingPunct="1"/>
            <a:r>
              <a:rPr lang="en-US" dirty="0" smtClean="0"/>
              <a:t>Text boxes</a:t>
            </a:r>
          </a:p>
          <a:p>
            <a:pPr eaLnBrk="1" hangingPunct="1"/>
            <a:r>
              <a:rPr lang="en-US" dirty="0" err="1" smtClean="0"/>
              <a:t>Textareas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(multi-line text boxes)</a:t>
            </a:r>
          </a:p>
          <a:p>
            <a:pPr eaLnBrk="1" hangingPunct="1"/>
            <a:r>
              <a:rPr lang="en-US" dirty="0" smtClean="0"/>
              <a:t>Radio buttons</a:t>
            </a:r>
          </a:p>
          <a:p>
            <a:pPr eaLnBrk="1" hangingPunct="1"/>
            <a:r>
              <a:rPr lang="en-US" dirty="0" smtClean="0"/>
              <a:t>Checkboxes</a:t>
            </a:r>
          </a:p>
          <a:p>
            <a:pPr eaLnBrk="1" hangingPunct="1"/>
            <a:r>
              <a:rPr lang="en-US" dirty="0" smtClean="0"/>
              <a:t>Menus</a:t>
            </a:r>
          </a:p>
          <a:p>
            <a:pPr eaLnBrk="1" hangingPunct="1"/>
            <a:r>
              <a:rPr lang="en-US" dirty="0" smtClean="0"/>
              <a:t>Pushbuttons</a:t>
            </a:r>
          </a:p>
          <a:p>
            <a:pPr lvl="1" eaLnBrk="1" hangingPunct="1"/>
            <a:r>
              <a:rPr lang="en-US" dirty="0" smtClean="0"/>
              <a:t>And others…	</a:t>
            </a: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some of the special input elements?</a:t>
            </a:r>
          </a:p>
        </p:txBody>
      </p:sp>
      <p:sp>
        <p:nvSpPr>
          <p:cNvPr id="1202181" name="Line 5"/>
          <p:cNvSpPr>
            <a:spLocks noChangeShapeType="1"/>
          </p:cNvSpPr>
          <p:nvPr/>
        </p:nvSpPr>
        <p:spPr bwMode="auto">
          <a:xfrm>
            <a:off x="2819400" y="2133600"/>
            <a:ext cx="31242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02182" name="Line 6"/>
          <p:cNvSpPr>
            <a:spLocks noChangeShapeType="1"/>
          </p:cNvSpPr>
          <p:nvPr/>
        </p:nvSpPr>
        <p:spPr bwMode="auto">
          <a:xfrm>
            <a:off x="4419600" y="3048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02183" name="Line 7"/>
          <p:cNvSpPr>
            <a:spLocks noChangeShapeType="1"/>
          </p:cNvSpPr>
          <p:nvPr/>
        </p:nvSpPr>
        <p:spPr bwMode="auto">
          <a:xfrm>
            <a:off x="3352800" y="3581400"/>
            <a:ext cx="25146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02184" name="Line 8"/>
          <p:cNvSpPr>
            <a:spLocks noChangeShapeType="1"/>
          </p:cNvSpPr>
          <p:nvPr/>
        </p:nvSpPr>
        <p:spPr bwMode="auto">
          <a:xfrm>
            <a:off x="3048000" y="4191000"/>
            <a:ext cx="2819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02185" name="Line 9"/>
          <p:cNvSpPr>
            <a:spLocks noChangeShapeType="1"/>
          </p:cNvSpPr>
          <p:nvPr/>
        </p:nvSpPr>
        <p:spPr bwMode="auto">
          <a:xfrm>
            <a:off x="2133600" y="4724400"/>
            <a:ext cx="3733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02186" name="Line 10"/>
          <p:cNvSpPr>
            <a:spLocks noChangeShapeType="1"/>
          </p:cNvSpPr>
          <p:nvPr/>
        </p:nvSpPr>
        <p:spPr bwMode="auto">
          <a:xfrm>
            <a:off x="3124200" y="5334000"/>
            <a:ext cx="3733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2179" grpId="0" build="p"/>
      <p:bldP spid="1202181" grpId="0" animBg="1"/>
      <p:bldP spid="1202182" grpId="0" animBg="1"/>
      <p:bldP spid="1202183" grpId="0" animBg="1"/>
      <p:bldP spid="1202184" grpId="0" animBg="1"/>
      <p:bldP spid="1202185" grpId="0" animBg="1"/>
      <p:bldP spid="12021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FD1F1-0AC2-4BE3-9EDD-FA9EF8D515DB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boxes</a:t>
            </a:r>
          </a:p>
        </p:txBody>
      </p:sp>
      <p:sp>
        <p:nvSpPr>
          <p:cNvPr id="1204229" name="Text Box 5"/>
          <p:cNvSpPr txBox="1">
            <a:spLocks noChangeArrowheads="1"/>
          </p:cNvSpPr>
          <p:nvPr/>
        </p:nvSpPr>
        <p:spPr bwMode="auto">
          <a:xfrm>
            <a:off x="152400" y="1752600"/>
            <a:ext cx="8458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&lt;input </a:t>
            </a:r>
            <a:r>
              <a:rPr lang="en-US" b="1" dirty="0">
                <a:solidFill>
                  <a:srgbClr val="9A0075"/>
                </a:solidFill>
                <a:latin typeface="Courier New" pitchFamily="49" charset="0"/>
              </a:rPr>
              <a:t>type="text" </a:t>
            </a:r>
            <a:r>
              <a:rPr lang="en-US" b="1" dirty="0">
                <a:solidFill>
                  <a:srgbClr val="009999"/>
                </a:solidFill>
                <a:latin typeface="Courier New" pitchFamily="49" charset="0"/>
              </a:rPr>
              <a:t>title=“type here”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name="message" 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</a:rPr>
              <a:t>id</a:t>
            </a:r>
            <a:r>
              <a:rPr lang="en-US" b="1" dirty="0" smtClean="0">
                <a:latin typeface="Courier New" pitchFamily="49" charset="0"/>
              </a:rPr>
              <a:t>=“message”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</a:rPr>
              <a:t>value="hello" </a:t>
            </a:r>
            <a:r>
              <a:rPr lang="en-US" b="1" dirty="0" err="1">
                <a:latin typeface="Courier New" pitchFamily="49" charset="0"/>
              </a:rPr>
              <a:t>maxlength</a:t>
            </a:r>
            <a:r>
              <a:rPr lang="en-US" b="1" dirty="0">
                <a:latin typeface="Courier New" pitchFamily="49" charset="0"/>
              </a:rPr>
              <a:t>="10" /&gt;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		</a:t>
            </a:r>
          </a:p>
          <a:p>
            <a:r>
              <a:rPr lang="en-US" b="1" dirty="0">
                <a:latin typeface="Courier New" pitchFamily="49" charset="0"/>
              </a:rPr>
              <a:t>&lt;input </a:t>
            </a:r>
            <a:r>
              <a:rPr lang="en-US" b="1" dirty="0">
                <a:solidFill>
                  <a:srgbClr val="9A0075"/>
                </a:solidFill>
                <a:latin typeface="Courier New" pitchFamily="49" charset="0"/>
              </a:rPr>
              <a:t>type="text"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name="message"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</a:rPr>
              <a:t>id</a:t>
            </a:r>
            <a:r>
              <a:rPr lang="en-US" b="1" dirty="0" smtClean="0">
                <a:latin typeface="Courier New" pitchFamily="49" charset="0"/>
              </a:rPr>
              <a:t>=“message” value</a:t>
            </a:r>
            <a:r>
              <a:rPr lang="en-US" b="1" dirty="0">
                <a:latin typeface="Courier New" pitchFamily="49" charset="0"/>
              </a:rPr>
              <a:t>="hello"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readonly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="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readonly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"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disabled="disabled"</a:t>
            </a:r>
            <a:r>
              <a:rPr lang="en-US" b="1" dirty="0">
                <a:latin typeface="Courier New" pitchFamily="49" charset="0"/>
              </a:rPr>
              <a:t>/&gt;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</a:rPr>
            </a:br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&lt;input </a:t>
            </a:r>
            <a:r>
              <a:rPr lang="en-US" b="1" dirty="0">
                <a:solidFill>
                  <a:srgbClr val="9A0075"/>
                </a:solidFill>
                <a:latin typeface="Courier New" pitchFamily="49" charset="0"/>
              </a:rPr>
              <a:t>type="password</a:t>
            </a:r>
            <a:r>
              <a:rPr lang="en-US" b="1" dirty="0">
                <a:latin typeface="Courier New" pitchFamily="49" charset="0"/>
              </a:rPr>
              <a:t>"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name="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pwd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"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</a:rPr>
              <a:t>id</a:t>
            </a:r>
            <a:r>
              <a:rPr lang="en-US" b="1" dirty="0" smtClean="0">
                <a:latin typeface="Courier New" pitchFamily="49" charset="0"/>
              </a:rPr>
              <a:t>=“</a:t>
            </a:r>
            <a:r>
              <a:rPr lang="en-US" b="1" dirty="0" err="1" smtClean="0">
                <a:latin typeface="Courier New" pitchFamily="49" charset="0"/>
              </a:rPr>
              <a:t>pwd</a:t>
            </a:r>
            <a:r>
              <a:rPr lang="en-US" b="1" dirty="0" smtClean="0">
                <a:latin typeface="Courier New" pitchFamily="49" charset="0"/>
              </a:rPr>
              <a:t>” value</a:t>
            </a:r>
            <a:r>
              <a:rPr lang="en-US" b="1" dirty="0">
                <a:latin typeface="Courier New" pitchFamily="49" charset="0"/>
              </a:rPr>
              <a:t>="secret"/&gt;</a:t>
            </a:r>
          </a:p>
        </p:txBody>
      </p:sp>
      <p:sp>
        <p:nvSpPr>
          <p:cNvPr id="1204230" name="Text Box 6"/>
          <p:cNvSpPr txBox="1">
            <a:spLocks noChangeArrowheads="1"/>
          </p:cNvSpPr>
          <p:nvPr/>
        </p:nvSpPr>
        <p:spPr bwMode="auto">
          <a:xfrm>
            <a:off x="1447800" y="2438400"/>
            <a:ext cx="2971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value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attribute specifies the text that initially appears</a:t>
            </a:r>
          </a:p>
        </p:txBody>
      </p:sp>
      <p:sp>
        <p:nvSpPr>
          <p:cNvPr id="1204231" name="Text Box 7"/>
          <p:cNvSpPr txBox="1">
            <a:spLocks noChangeArrowheads="1"/>
          </p:cNvSpPr>
          <p:nvPr/>
        </p:nvSpPr>
        <p:spPr bwMode="auto">
          <a:xfrm>
            <a:off x="1066800" y="5257800"/>
            <a:ext cx="2819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9A0075"/>
                </a:solidFill>
              </a:rPr>
              <a:t>type=password indicates that the browser should display the input with neutral characters</a:t>
            </a:r>
          </a:p>
        </p:txBody>
      </p:sp>
      <p:sp>
        <p:nvSpPr>
          <p:cNvPr id="1204232" name="Text Box 8"/>
          <p:cNvSpPr txBox="1">
            <a:spLocks noChangeArrowheads="1"/>
          </p:cNvSpPr>
          <p:nvPr/>
        </p:nvSpPr>
        <p:spPr bwMode="auto">
          <a:xfrm>
            <a:off x="1828800" y="3810000"/>
            <a:ext cx="51816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“readonly” means that the text cannot be modified</a:t>
            </a:r>
            <a:r>
              <a:rPr lang="en-US" sz="1400"/>
              <a:t> while </a:t>
            </a:r>
            <a:r>
              <a:rPr lang="en-US" sz="1400">
                <a:solidFill>
                  <a:srgbClr val="009900"/>
                </a:solidFill>
              </a:rPr>
              <a:t>“disabled” means that the text box cannot be selected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038600" y="1143000"/>
            <a:ext cx="2971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9999"/>
                </a:solidFill>
              </a:rPr>
              <a:t>The </a:t>
            </a:r>
            <a:r>
              <a:rPr lang="en-US" sz="1400" b="1" dirty="0">
                <a:solidFill>
                  <a:srgbClr val="009999"/>
                </a:solidFill>
              </a:rPr>
              <a:t>title</a:t>
            </a:r>
            <a:r>
              <a:rPr lang="en-US" sz="1400" dirty="0">
                <a:solidFill>
                  <a:srgbClr val="009999"/>
                </a:solidFill>
              </a:rPr>
              <a:t> attribute specifies the text that appears in the tooltip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5562600"/>
            <a:ext cx="4459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See http://www.w3schools.com/tags/tag_input.asp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4229" grpId="0"/>
      <p:bldP spid="1204230" grpId="0" animBg="1"/>
      <p:bldP spid="1204231" grpId="0" animBg="1"/>
      <p:bldP spid="1204232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A40D8-8BEE-4270-9D7B-E29B8BC327D5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A0075"/>
                </a:solidFill>
              </a:rPr>
              <a:t>name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9A0075"/>
                </a:solidFill>
              </a:rPr>
              <a:t>id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229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&lt;input type="text" title=“type here”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name="message"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</a:rPr>
              <a:t>id=“message”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value="hello" </a:t>
            </a:r>
            <a:r>
              <a:rPr lang="en-US" sz="2000" b="1" dirty="0" err="1" smtClean="0">
                <a:latin typeface="Courier New" pitchFamily="49" charset="0"/>
              </a:rPr>
              <a:t>maxlength</a:t>
            </a:r>
            <a:r>
              <a:rPr lang="en-US" sz="2000" b="1" dirty="0" smtClean="0">
                <a:latin typeface="Courier New" pitchFamily="49" charset="0"/>
              </a:rPr>
              <a:t>="10" /&gt;</a:t>
            </a:r>
            <a:br>
              <a:rPr lang="en-US" sz="2000" b="1" dirty="0" smtClean="0">
                <a:latin typeface="Courier New" pitchFamily="49" charset="0"/>
              </a:rPr>
            </a:br>
            <a:endParaRPr lang="en-US" sz="2000" dirty="0" smtClean="0"/>
          </a:p>
          <a:p>
            <a:pPr eaLnBrk="1" hangingPunct="1"/>
            <a:r>
              <a:rPr lang="en-US" sz="2400" dirty="0" smtClean="0"/>
              <a:t>When applied to form elements, </a:t>
            </a:r>
            <a:r>
              <a:rPr lang="en-US" sz="2400" i="1" dirty="0" smtClean="0">
                <a:solidFill>
                  <a:srgbClr val="0070C0"/>
                </a:solidFill>
              </a:rPr>
              <a:t>name</a:t>
            </a:r>
            <a:r>
              <a:rPr lang="en-US" sz="2400" dirty="0" smtClean="0"/>
              <a:t> and </a:t>
            </a:r>
            <a:r>
              <a:rPr lang="en-US" sz="2400" i="1" dirty="0" smtClean="0">
                <a:solidFill>
                  <a:srgbClr val="009900"/>
                </a:solidFill>
              </a:rPr>
              <a:t>id</a:t>
            </a:r>
            <a:r>
              <a:rPr lang="en-US" sz="2400" dirty="0" smtClean="0"/>
              <a:t> mean have separate meanings</a:t>
            </a:r>
          </a:p>
          <a:p>
            <a:pPr eaLnBrk="1" hangingPunct="1"/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009900"/>
                </a:solidFill>
              </a:rPr>
              <a:t>id</a:t>
            </a:r>
            <a:r>
              <a:rPr lang="en-US" sz="2400" dirty="0" smtClean="0"/>
              <a:t> is a CSS style id</a:t>
            </a:r>
          </a:p>
          <a:p>
            <a:pPr lvl="1" eaLnBrk="1" hangingPunct="1"/>
            <a:r>
              <a:rPr lang="en-US" sz="2000" dirty="0" smtClean="0"/>
              <a:t>The element is usually accessed in JavaScript via the </a:t>
            </a:r>
            <a:r>
              <a:rPr lang="en-US" sz="2000" i="1" dirty="0" smtClean="0">
                <a:solidFill>
                  <a:srgbClr val="009900"/>
                </a:solidFill>
              </a:rPr>
              <a:t>id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400" dirty="0" smtClean="0"/>
              <a:t>The value of </a:t>
            </a:r>
            <a:r>
              <a:rPr lang="en-US" sz="2400" i="1" dirty="0" smtClean="0">
                <a:solidFill>
                  <a:srgbClr val="0070C0"/>
                </a:solidFill>
              </a:rPr>
              <a:t>name</a:t>
            </a:r>
            <a:r>
              <a:rPr lang="en-US" sz="2400" dirty="0" smtClean="0"/>
              <a:t> is the element’s object name</a:t>
            </a:r>
          </a:p>
          <a:p>
            <a:pPr lvl="1" eaLnBrk="1" hangingPunct="1"/>
            <a:r>
              <a:rPr lang="en-US" sz="2000" dirty="0" smtClean="0"/>
              <a:t>The element’s can also be accessed via its </a:t>
            </a:r>
            <a:r>
              <a:rPr lang="en-US" sz="2000" i="1" dirty="0" smtClean="0">
                <a:solidFill>
                  <a:srgbClr val="0070C0"/>
                </a:solidFill>
              </a:rPr>
              <a:t>name</a:t>
            </a:r>
            <a:r>
              <a:rPr lang="en-US" sz="2000" dirty="0" smtClean="0"/>
              <a:t> from </a:t>
            </a:r>
            <a:r>
              <a:rPr lang="en-US" sz="2000" b="1" dirty="0" smtClean="0"/>
              <a:t>JavaScript,</a:t>
            </a:r>
            <a:r>
              <a:rPr lang="en-US" sz="2000" dirty="0" smtClean="0"/>
              <a:t> but id’s are usually used instead</a:t>
            </a:r>
          </a:p>
          <a:p>
            <a:pPr lvl="1" eaLnBrk="1" hangingPunct="1"/>
            <a:r>
              <a:rPr lang="en-US" sz="2000" dirty="0" smtClean="0">
                <a:solidFill>
                  <a:srgbClr val="FF0000"/>
                </a:solidFill>
              </a:rPr>
              <a:t>The </a:t>
            </a:r>
            <a:r>
              <a:rPr lang="en-US" sz="2000" dirty="0" smtClean="0">
                <a:solidFill>
                  <a:srgbClr val="00B0F0"/>
                </a:solidFill>
              </a:rPr>
              <a:t>name</a:t>
            </a:r>
            <a:r>
              <a:rPr lang="en-US" sz="2000" dirty="0" smtClean="0">
                <a:solidFill>
                  <a:srgbClr val="FF0000"/>
                </a:solidFill>
              </a:rPr>
              <a:t> of an element (along with it’s value) is passed to a </a:t>
            </a:r>
            <a:r>
              <a:rPr lang="en-US" sz="2000" b="1" dirty="0" smtClean="0">
                <a:solidFill>
                  <a:srgbClr val="FF0000"/>
                </a:solidFill>
              </a:rPr>
              <a:t>server</a:t>
            </a:r>
            <a:r>
              <a:rPr lang="en-US" sz="2000" dirty="0" smtClean="0">
                <a:solidFill>
                  <a:srgbClr val="FF0000"/>
                </a:solidFill>
              </a:rPr>
              <a:t> when the form containing the element is </a:t>
            </a:r>
            <a:r>
              <a:rPr lang="en-US" sz="2000" b="1" dirty="0" smtClean="0">
                <a:solidFill>
                  <a:srgbClr val="FF0000"/>
                </a:solidFill>
              </a:rPr>
              <a:t>submitted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9A0075"/>
                </a:solidFill>
              </a:rPr>
              <a:t>The </a:t>
            </a:r>
            <a:r>
              <a:rPr lang="en-US" sz="2000" i="1" dirty="0" smtClean="0">
                <a:solidFill>
                  <a:srgbClr val="009900"/>
                </a:solidFill>
              </a:rPr>
              <a:t>id</a:t>
            </a:r>
            <a:r>
              <a:rPr lang="en-US" sz="2000" i="1" dirty="0" smtClean="0">
                <a:solidFill>
                  <a:srgbClr val="9A0075"/>
                </a:solidFill>
              </a:rPr>
              <a:t> is not.</a:t>
            </a:r>
          </a:p>
          <a:p>
            <a:pPr lvl="2" eaLnBrk="1" hangingPunct="1"/>
            <a:r>
              <a:rPr lang="en-US" sz="1700" dirty="0" smtClean="0">
                <a:solidFill>
                  <a:srgbClr val="0000FF"/>
                </a:solidFill>
              </a:rPr>
              <a:t>The </a:t>
            </a:r>
            <a:r>
              <a:rPr lang="en-US" sz="1700" b="1" dirty="0" smtClean="0">
                <a:solidFill>
                  <a:srgbClr val="0000FF"/>
                </a:solidFill>
              </a:rPr>
              <a:t>name</a:t>
            </a:r>
            <a:r>
              <a:rPr lang="en-US" sz="1700" dirty="0" smtClean="0">
                <a:solidFill>
                  <a:srgbClr val="0000FF"/>
                </a:solidFill>
              </a:rPr>
              <a:t> and </a:t>
            </a:r>
            <a:r>
              <a:rPr lang="en-US" sz="1700" b="1" dirty="0" smtClean="0">
                <a:solidFill>
                  <a:srgbClr val="0000FF"/>
                </a:solidFill>
              </a:rPr>
              <a:t>id</a:t>
            </a:r>
            <a:r>
              <a:rPr lang="en-US" sz="1700" dirty="0" smtClean="0">
                <a:solidFill>
                  <a:srgbClr val="0000FF"/>
                </a:solidFill>
              </a:rPr>
              <a:t> are usually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34035-1FB0-4F61-A933-234B7239AA4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areas</a:t>
            </a:r>
          </a:p>
        </p:txBody>
      </p:sp>
      <p:sp>
        <p:nvSpPr>
          <p:cNvPr id="1205251" name="Text Box 3"/>
          <p:cNvSpPr txBox="1">
            <a:spLocks noChangeArrowheads="1"/>
          </p:cNvSpPr>
          <p:nvPr/>
        </p:nvSpPr>
        <p:spPr bwMode="auto">
          <a:xfrm>
            <a:off x="304800" y="2971800"/>
            <a:ext cx="845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</a:rPr>
              <a:t>textarea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9999"/>
                </a:solidFill>
                <a:latin typeface="Courier New" pitchFamily="49" charset="0"/>
              </a:rPr>
              <a:t>title</a:t>
            </a:r>
            <a:r>
              <a:rPr lang="en-US" b="1" dirty="0">
                <a:latin typeface="Courier New" pitchFamily="49" charset="0"/>
              </a:rPr>
              <a:t>=“comments” </a:t>
            </a:r>
            <a:r>
              <a:rPr lang="en-US" b="1" dirty="0" smtClean="0">
                <a:latin typeface="Courier New" pitchFamily="49" charset="0"/>
              </a:rPr>
              <a:t>name="feedback“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</a:rPr>
              <a:t>rows</a:t>
            </a:r>
            <a:r>
              <a:rPr lang="en-US" b="1" dirty="0">
                <a:latin typeface="Courier New" pitchFamily="49" charset="0"/>
              </a:rPr>
              <a:t>="5" 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</a:rPr>
              <a:t>cols</a:t>
            </a:r>
            <a:r>
              <a:rPr lang="en-US" b="1" dirty="0">
                <a:latin typeface="Courier New" pitchFamily="49" charset="0"/>
              </a:rPr>
              <a:t>="25"&gt;</a:t>
            </a:r>
          </a:p>
          <a:p>
            <a:r>
              <a:rPr lang="en-US" b="1" dirty="0">
                <a:latin typeface="Courier New" pitchFamily="49" charset="0"/>
              </a:rPr>
              <a:t>   State your opinion </a:t>
            </a:r>
            <a:r>
              <a:rPr lang="en-US" b="1" dirty="0" smtClean="0">
                <a:latin typeface="Courier New" pitchFamily="49" charset="0"/>
              </a:rPr>
              <a:t>here:</a:t>
            </a:r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&lt;/</a:t>
            </a:r>
            <a:r>
              <a:rPr lang="en-US" b="1" dirty="0" err="1">
                <a:latin typeface="Courier New" pitchFamily="49" charset="0"/>
              </a:rPr>
              <a:t>textarea</a:t>
            </a:r>
            <a:r>
              <a:rPr lang="en-US" b="1" dirty="0">
                <a:latin typeface="Courier New" pitchFamily="49" charset="0"/>
              </a:rPr>
              <a:t>&gt;</a:t>
            </a:r>
          </a:p>
        </p:txBody>
      </p:sp>
      <p:sp>
        <p:nvSpPr>
          <p:cNvPr id="1205252" name="Text Box 4"/>
          <p:cNvSpPr txBox="1">
            <a:spLocks noChangeArrowheads="1"/>
          </p:cNvSpPr>
          <p:nvPr/>
        </p:nvSpPr>
        <p:spPr bwMode="auto">
          <a:xfrm>
            <a:off x="5029200" y="4876800"/>
            <a:ext cx="29718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5600AC"/>
                </a:solidFill>
              </a:rPr>
              <a:t>rows</a:t>
            </a:r>
            <a:r>
              <a:rPr lang="en-US" sz="1400"/>
              <a:t> attribute specifies the number of rows occupied by the field, while </a:t>
            </a:r>
            <a:r>
              <a:rPr lang="en-US" sz="1400">
                <a:solidFill>
                  <a:srgbClr val="5600AC"/>
                </a:solidFill>
              </a:rPr>
              <a:t>cols</a:t>
            </a:r>
            <a:r>
              <a:rPr lang="en-US" sz="1400"/>
              <a:t> specifies the width</a:t>
            </a:r>
          </a:p>
        </p:txBody>
      </p:sp>
      <p:sp>
        <p:nvSpPr>
          <p:cNvPr id="1205255" name="Text Box 7"/>
          <p:cNvSpPr txBox="1">
            <a:spLocks noChangeArrowheads="1"/>
          </p:cNvSpPr>
          <p:nvPr/>
        </p:nvSpPr>
        <p:spPr bwMode="auto">
          <a:xfrm>
            <a:off x="1752600" y="2133600"/>
            <a:ext cx="29718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009999"/>
                </a:solidFill>
              </a:rPr>
              <a:t>title</a:t>
            </a:r>
            <a:r>
              <a:rPr lang="en-US" sz="1400"/>
              <a:t> attribute is used by a tooltip to provide an indication of the purpose of the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5251" grpId="0"/>
      <p:bldP spid="1205252" grpId="0" animBg="1"/>
      <p:bldP spid="12052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3332D-2064-496F-ADE6-F3BD193E06C0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buttons</a:t>
            </a:r>
          </a:p>
        </p:txBody>
      </p:sp>
      <p:sp>
        <p:nvSpPr>
          <p:cNvPr id="1207299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</a:rPr>
              <a:t>&lt;</a:t>
            </a:r>
            <a:r>
              <a:rPr lang="en-US" sz="1400" b="1" dirty="0" err="1">
                <a:solidFill>
                  <a:srgbClr val="5600AC"/>
                </a:solidFill>
                <a:latin typeface="Courier New" pitchFamily="49" charset="0"/>
              </a:rPr>
              <a:t>fieldset</a:t>
            </a:r>
            <a:r>
              <a:rPr lang="en-US" sz="1400" b="1" dirty="0">
                <a:latin typeface="Courier New" pitchFamily="49" charset="0"/>
              </a:rPr>
              <a:t>&gt;</a:t>
            </a:r>
            <a:br>
              <a:rPr lang="en-US" sz="1400" b="1" dirty="0">
                <a:latin typeface="Courier New" pitchFamily="49" charset="0"/>
              </a:rPr>
            </a:b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&lt;</a:t>
            </a:r>
            <a:r>
              <a:rPr lang="en-US" sz="1400" b="1" dirty="0">
                <a:solidFill>
                  <a:srgbClr val="9A0075"/>
                </a:solidFill>
                <a:latin typeface="Courier New" pitchFamily="49" charset="0"/>
              </a:rPr>
              <a:t>legend</a:t>
            </a:r>
            <a:r>
              <a:rPr lang="en-US" sz="1400" b="1" dirty="0">
                <a:latin typeface="Courier New" pitchFamily="49" charset="0"/>
              </a:rPr>
              <a:t>&gt;Bands&lt;/</a:t>
            </a:r>
            <a:r>
              <a:rPr lang="en-US" sz="1400" b="1" dirty="0">
                <a:solidFill>
                  <a:srgbClr val="9A0075"/>
                </a:solidFill>
                <a:latin typeface="Courier New" pitchFamily="49" charset="0"/>
              </a:rPr>
              <a:t>legend</a:t>
            </a:r>
            <a:r>
              <a:rPr lang="en-US" sz="1400" b="1" dirty="0">
                <a:latin typeface="Courier New" pitchFamily="49" charset="0"/>
              </a:rPr>
              <a:t>&gt;</a:t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</a:rPr>
            </a:b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&lt;!-- only the last button containing the checked attribute is checked --&gt;</a:t>
            </a:r>
          </a:p>
          <a:p>
            <a:r>
              <a:rPr lang="en-US" sz="1400" b="1" dirty="0">
                <a:latin typeface="Courier New" pitchFamily="49" charset="0"/>
              </a:rPr>
              <a:t>    &lt;</a:t>
            </a:r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label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r>
              <a:rPr lang="en-US" sz="1400" b="1" dirty="0">
                <a:latin typeface="Courier New" pitchFamily="49" charset="0"/>
              </a:rPr>
              <a:t>      &lt;input type="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radio</a:t>
            </a:r>
            <a:r>
              <a:rPr lang="en-US" sz="1400" b="1" dirty="0">
                <a:latin typeface="Courier New" pitchFamily="49" charset="0"/>
              </a:rPr>
              <a:t>" name="trans" value="AM"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checked="checked"</a:t>
            </a:r>
            <a:r>
              <a:rPr lang="en-US" sz="1400" b="1" dirty="0">
                <a:latin typeface="Courier New" pitchFamily="49" charset="0"/>
              </a:rPr>
              <a:t>/&gt;AM</a:t>
            </a:r>
          </a:p>
          <a:p>
            <a:r>
              <a:rPr lang="en-US" sz="1400" b="1" dirty="0">
                <a:latin typeface="Courier New" pitchFamily="49" charset="0"/>
              </a:rPr>
              <a:t>    &lt;/</a:t>
            </a:r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label</a:t>
            </a:r>
            <a:r>
              <a:rPr lang="en-US" sz="1400" b="1" dirty="0">
                <a:latin typeface="Courier New" pitchFamily="49" charset="0"/>
              </a:rPr>
              <a:t>&gt; &lt;</a:t>
            </a:r>
            <a:r>
              <a:rPr lang="en-US" sz="1400" b="1" dirty="0" err="1">
                <a:latin typeface="Courier New" pitchFamily="49" charset="0"/>
              </a:rPr>
              <a:t>br</a:t>
            </a:r>
            <a:r>
              <a:rPr lang="en-US" sz="1400" b="1" dirty="0">
                <a:latin typeface="Courier New" pitchFamily="49" charset="0"/>
              </a:rPr>
              <a:t>/&gt;</a:t>
            </a:r>
          </a:p>
          <a:p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&lt;</a:t>
            </a:r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label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r>
              <a:rPr lang="en-US" sz="1400" b="1" dirty="0">
                <a:latin typeface="Courier New" pitchFamily="49" charset="0"/>
              </a:rPr>
              <a:t>      &lt;input type="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radio</a:t>
            </a:r>
            <a:r>
              <a:rPr lang="en-US" sz="1400" b="1" dirty="0">
                <a:latin typeface="Courier New" pitchFamily="49" charset="0"/>
              </a:rPr>
              <a:t>" name=“trans" value="FM"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checked="checked"</a:t>
            </a:r>
            <a:r>
              <a:rPr lang="en-US" sz="1400" b="1" dirty="0">
                <a:latin typeface="Courier New" pitchFamily="49" charset="0"/>
              </a:rPr>
              <a:t>/&gt;FM</a:t>
            </a:r>
          </a:p>
          <a:p>
            <a:r>
              <a:rPr lang="en-US" sz="1400" b="1" dirty="0">
                <a:latin typeface="Courier New" pitchFamily="49" charset="0"/>
              </a:rPr>
              <a:t>    &lt;/</a:t>
            </a:r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label</a:t>
            </a:r>
            <a:r>
              <a:rPr lang="en-US" sz="1400" b="1" dirty="0">
                <a:latin typeface="Courier New" pitchFamily="49" charset="0"/>
              </a:rPr>
              <a:t>&gt; &lt;</a:t>
            </a:r>
            <a:r>
              <a:rPr lang="en-US" sz="1400" b="1" dirty="0" err="1">
                <a:latin typeface="Courier New" pitchFamily="49" charset="0"/>
              </a:rPr>
              <a:t>br</a:t>
            </a:r>
            <a:r>
              <a:rPr lang="en-US" sz="1400" b="1" dirty="0">
                <a:latin typeface="Courier New" pitchFamily="49" charset="0"/>
              </a:rPr>
              <a:t>/&gt;</a:t>
            </a:r>
          </a:p>
          <a:p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&lt;</a:t>
            </a:r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label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r>
              <a:rPr lang="en-US" sz="1400" b="1" dirty="0">
                <a:latin typeface="Courier New" pitchFamily="49" charset="0"/>
              </a:rPr>
              <a:t>      &lt;input type="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radio</a:t>
            </a:r>
            <a:r>
              <a:rPr lang="en-US" sz="1400" b="1" dirty="0">
                <a:latin typeface="Courier New" pitchFamily="49" charset="0"/>
              </a:rPr>
              <a:t>" name="trans" value="XM" /&gt;XM</a:t>
            </a:r>
          </a:p>
          <a:p>
            <a:r>
              <a:rPr lang="en-US" sz="1400" b="1" dirty="0">
                <a:latin typeface="Courier New" pitchFamily="49" charset="0"/>
              </a:rPr>
              <a:t>    &lt;/</a:t>
            </a:r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label</a:t>
            </a:r>
            <a:r>
              <a:rPr lang="en-US" sz="1400" b="1" dirty="0">
                <a:latin typeface="Courier New" pitchFamily="49" charset="0"/>
              </a:rPr>
              <a:t>&gt;</a:t>
            </a:r>
            <a:br>
              <a:rPr lang="en-US" sz="1400" b="1" dirty="0">
                <a:latin typeface="Courier New" pitchFamily="49" charset="0"/>
              </a:rPr>
            </a:b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&lt;/</a:t>
            </a:r>
            <a:r>
              <a:rPr lang="en-US" sz="1400" b="1" dirty="0" err="1">
                <a:solidFill>
                  <a:srgbClr val="5600AC"/>
                </a:solidFill>
                <a:latin typeface="Courier New" pitchFamily="49" charset="0"/>
              </a:rPr>
              <a:t>fieldset</a:t>
            </a:r>
            <a:r>
              <a:rPr lang="en-US" sz="1400" b="1" dirty="0">
                <a:latin typeface="Courier New" pitchFamily="49" charset="0"/>
              </a:rPr>
              <a:t>&gt;</a:t>
            </a:r>
          </a:p>
          <a:p>
            <a:endParaRPr lang="en-US" sz="1400" b="1" dirty="0">
              <a:latin typeface="Courier New" pitchFamily="49" charset="0"/>
            </a:endParaRPr>
          </a:p>
        </p:txBody>
      </p:sp>
      <p:sp>
        <p:nvSpPr>
          <p:cNvPr id="1207300" name="Text Box 4"/>
          <p:cNvSpPr txBox="1">
            <a:spLocks noChangeArrowheads="1"/>
          </p:cNvSpPr>
          <p:nvPr/>
        </p:nvSpPr>
        <p:spPr bwMode="auto">
          <a:xfrm>
            <a:off x="1905000" y="1371600"/>
            <a:ext cx="2971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5600AC"/>
                </a:solidFill>
              </a:rPr>
              <a:t>fieldset</a:t>
            </a:r>
            <a:r>
              <a:rPr lang="en-US" sz="1400"/>
              <a:t> element creates a logical group of controls</a:t>
            </a:r>
          </a:p>
        </p:txBody>
      </p:sp>
      <p:sp>
        <p:nvSpPr>
          <p:cNvPr id="1207301" name="Text Box 5"/>
          <p:cNvSpPr txBox="1">
            <a:spLocks noChangeArrowheads="1"/>
          </p:cNvSpPr>
          <p:nvPr/>
        </p:nvSpPr>
        <p:spPr bwMode="auto">
          <a:xfrm>
            <a:off x="3962400" y="2057400"/>
            <a:ext cx="3581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9A0075"/>
                </a:solidFill>
              </a:rPr>
              <a:t>legend</a:t>
            </a:r>
            <a:r>
              <a:rPr lang="en-US" sz="1400"/>
              <a:t> element may be used within a fieldset to provide a description of the group in the bounding box</a:t>
            </a:r>
          </a:p>
        </p:txBody>
      </p:sp>
      <p:sp>
        <p:nvSpPr>
          <p:cNvPr id="1207302" name="Text Box 6"/>
          <p:cNvSpPr txBox="1">
            <a:spLocks noChangeArrowheads="1"/>
          </p:cNvSpPr>
          <p:nvPr/>
        </p:nvSpPr>
        <p:spPr bwMode="auto">
          <a:xfrm>
            <a:off x="3505200" y="5334000"/>
            <a:ext cx="35814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009900"/>
                </a:solidFill>
              </a:rPr>
              <a:t>label</a:t>
            </a:r>
            <a:r>
              <a:rPr lang="en-US" sz="1400"/>
              <a:t> element is used to associate some descriptive text with a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7299" grpId="0"/>
      <p:bldP spid="1207300" grpId="0" animBg="1"/>
      <p:bldP spid="1207301" grpId="0" animBg="1"/>
      <p:bldP spid="12073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95ACF-F820-4151-98ED-00ABE86FB4EC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Checkboxes</a:t>
            </a:r>
          </a:p>
        </p:txBody>
      </p:sp>
      <p:sp>
        <p:nvSpPr>
          <p:cNvPr id="1208323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ourier New" pitchFamily="49" charset="0"/>
              </a:rPr>
              <a:t>&lt;</a:t>
            </a:r>
            <a:r>
              <a:rPr lang="en-US" sz="1400" b="1">
                <a:solidFill>
                  <a:srgbClr val="5600AC"/>
                </a:solidFill>
                <a:latin typeface="Courier New" pitchFamily="49" charset="0"/>
              </a:rPr>
              <a:t>fieldset</a:t>
            </a:r>
            <a:r>
              <a:rPr lang="en-US" sz="1400" b="1">
                <a:latin typeface="Courier New" pitchFamily="49" charset="0"/>
              </a:rPr>
              <a:t>&gt;</a:t>
            </a:r>
            <a:br>
              <a:rPr lang="en-US" sz="1400" b="1">
                <a:latin typeface="Courier New" pitchFamily="49" charset="0"/>
              </a:rPr>
            </a:br>
            <a:endParaRPr lang="en-US" sz="1400" b="1">
              <a:latin typeface="Courier New" pitchFamily="49" charset="0"/>
            </a:endParaRPr>
          </a:p>
          <a:p>
            <a:r>
              <a:rPr lang="en-US" sz="1400" b="1">
                <a:latin typeface="Courier New" pitchFamily="49" charset="0"/>
              </a:rPr>
              <a:t>  &lt;</a:t>
            </a:r>
            <a:r>
              <a:rPr lang="en-US" sz="1400" b="1">
                <a:solidFill>
                  <a:srgbClr val="9A0075"/>
                </a:solidFill>
                <a:latin typeface="Courier New" pitchFamily="49" charset="0"/>
              </a:rPr>
              <a:t>legend</a:t>
            </a:r>
            <a:r>
              <a:rPr lang="en-US" sz="1400" b="1">
                <a:latin typeface="Courier New" pitchFamily="49" charset="0"/>
              </a:rPr>
              <a:t>&gt;Condiments&lt;/</a:t>
            </a:r>
            <a:r>
              <a:rPr lang="en-US" sz="1400" b="1">
                <a:solidFill>
                  <a:srgbClr val="9A0075"/>
                </a:solidFill>
                <a:latin typeface="Courier New" pitchFamily="49" charset="0"/>
              </a:rPr>
              <a:t>legend</a:t>
            </a:r>
            <a:r>
              <a:rPr lang="en-US" sz="1400" b="1">
                <a:latin typeface="Courier New" pitchFamily="49" charset="0"/>
              </a:rPr>
              <a:t>&gt;</a:t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&lt;!-- all checkboxes containing the checked attribute are checked --&gt;</a:t>
            </a:r>
          </a:p>
          <a:p>
            <a:r>
              <a:rPr lang="en-US" sz="1400" b="1">
                <a:latin typeface="Courier New" pitchFamily="49" charset="0"/>
              </a:rPr>
              <a:t>  &lt;label&gt;</a:t>
            </a:r>
          </a:p>
          <a:p>
            <a:r>
              <a:rPr lang="en-US" sz="1400" b="1">
                <a:latin typeface="Courier New" pitchFamily="49" charset="0"/>
              </a:rPr>
              <a:t>    &lt;input type="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checkbox</a:t>
            </a:r>
            <a:r>
              <a:rPr lang="en-US" sz="1400" b="1">
                <a:latin typeface="Courier New" pitchFamily="49" charset="0"/>
              </a:rPr>
              <a:t>" name=“con." value="pickles" 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checked="checked"</a:t>
            </a:r>
            <a:r>
              <a:rPr lang="en-US" sz="1400" b="1">
                <a:latin typeface="Courier New" pitchFamily="49" charset="0"/>
              </a:rPr>
              <a:t>/&gt;Pickles</a:t>
            </a:r>
          </a:p>
          <a:p>
            <a:r>
              <a:rPr lang="en-US" sz="1400" b="1">
                <a:latin typeface="Courier New" pitchFamily="49" charset="0"/>
              </a:rPr>
              <a:t>  &lt;/label&gt; &lt;br/&gt;</a:t>
            </a:r>
          </a:p>
          <a:p>
            <a:endParaRPr lang="en-US" sz="1400" b="1">
              <a:latin typeface="Courier New" pitchFamily="49" charset="0"/>
            </a:endParaRPr>
          </a:p>
          <a:p>
            <a:r>
              <a:rPr lang="en-US" sz="1400" b="1">
                <a:latin typeface="Courier New" pitchFamily="49" charset="0"/>
              </a:rPr>
              <a:t>  &lt;label&gt;</a:t>
            </a:r>
          </a:p>
          <a:p>
            <a:r>
              <a:rPr lang="en-US" sz="1400" b="1">
                <a:latin typeface="Courier New" pitchFamily="49" charset="0"/>
              </a:rPr>
              <a:t>    &lt;input type="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checkbox</a:t>
            </a:r>
            <a:r>
              <a:rPr lang="en-US" sz="1400" b="1">
                <a:latin typeface="Courier New" pitchFamily="49" charset="0"/>
              </a:rPr>
              <a:t>" name=“con." value="onions" 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</a:rPr>
              <a:t>checked="checked"</a:t>
            </a:r>
            <a:r>
              <a:rPr lang="en-US" sz="1400" b="1">
                <a:latin typeface="Courier New" pitchFamily="49" charset="0"/>
              </a:rPr>
              <a:t>/&gt;Onions</a:t>
            </a:r>
          </a:p>
          <a:p>
            <a:r>
              <a:rPr lang="en-US" sz="1400" b="1">
                <a:latin typeface="Courier New" pitchFamily="49" charset="0"/>
              </a:rPr>
              <a:t>  &lt;/label&gt; &lt;br/&gt;</a:t>
            </a:r>
            <a:br>
              <a:rPr lang="en-US" sz="1400" b="1">
                <a:latin typeface="Courier New" pitchFamily="49" charset="0"/>
              </a:rPr>
            </a:br>
            <a:endParaRPr lang="en-US" sz="1400" b="1">
              <a:latin typeface="Courier New" pitchFamily="49" charset="0"/>
            </a:endParaRPr>
          </a:p>
          <a:p>
            <a:r>
              <a:rPr lang="en-US" sz="1400" b="1">
                <a:latin typeface="Courier New" pitchFamily="49" charset="0"/>
              </a:rPr>
              <a:t>  &lt;label&gt;</a:t>
            </a:r>
          </a:p>
          <a:p>
            <a:r>
              <a:rPr lang="en-US" sz="1400" b="1">
                <a:latin typeface="Courier New" pitchFamily="49" charset="0"/>
              </a:rPr>
              <a:t>    &lt;input type="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checkbox</a:t>
            </a:r>
            <a:r>
              <a:rPr lang="en-US" sz="1400" b="1">
                <a:latin typeface="Courier New" pitchFamily="49" charset="0"/>
              </a:rPr>
              <a:t>" name=“con." value="tomatoes" /&gt;Tomatoes</a:t>
            </a:r>
          </a:p>
          <a:p>
            <a:r>
              <a:rPr lang="en-US" sz="1400" b="1">
                <a:latin typeface="Courier New" pitchFamily="49" charset="0"/>
              </a:rPr>
              <a:t>  &lt;/label&gt;</a:t>
            </a:r>
          </a:p>
          <a:p>
            <a:r>
              <a:rPr lang="en-US" sz="1400" b="1">
                <a:latin typeface="Courier New" pitchFamily="49" charset="0"/>
              </a:rPr>
              <a:t>&lt;/</a:t>
            </a:r>
            <a:r>
              <a:rPr lang="en-US" sz="1400" b="1">
                <a:solidFill>
                  <a:srgbClr val="5600AC"/>
                </a:solidFill>
                <a:latin typeface="Courier New" pitchFamily="49" charset="0"/>
              </a:rPr>
              <a:t>fieldset</a:t>
            </a:r>
            <a:r>
              <a:rPr lang="en-US" sz="1400" b="1">
                <a:latin typeface="Courier New" pitchFamily="49" charset="0"/>
              </a:rPr>
              <a:t>&gt;</a:t>
            </a:r>
          </a:p>
          <a:p>
            <a:endParaRPr lang="en-US" sz="14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</a:t>
            </a:r>
          </a:p>
          <a:p>
            <a:pPr>
              <a:defRPr/>
            </a:pPr>
            <a:r>
              <a:rPr lang="de-DE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B369-0C02-4339-9467-33ADBE00EE46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Menus</a:t>
            </a:r>
          </a:p>
        </p:txBody>
      </p:sp>
      <p:sp>
        <p:nvSpPr>
          <p:cNvPr id="1209347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</a:rPr>
              <a:t>&lt;</a:t>
            </a:r>
            <a:r>
              <a:rPr lang="en-US" b="1">
                <a:solidFill>
                  <a:srgbClr val="5600AC"/>
                </a:solidFill>
                <a:latin typeface="Courier New" pitchFamily="49" charset="0"/>
              </a:rPr>
              <a:t>select</a:t>
            </a:r>
            <a:r>
              <a:rPr lang="en-US" b="1">
                <a:latin typeface="Courier New" pitchFamily="49" charset="0"/>
              </a:rPr>
              <a:t> name="burgers" title="menu“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multiple=“multiple”</a:t>
            </a:r>
            <a:r>
              <a:rPr lang="en-US" b="1">
                <a:latin typeface="Courier New" pitchFamily="49" charset="0"/>
              </a:rPr>
              <a:t>&gt;</a:t>
            </a:r>
          </a:p>
          <a:p>
            <a:r>
              <a:rPr lang="en-US" b="1">
                <a:latin typeface="Courier New" pitchFamily="49" charset="0"/>
              </a:rPr>
              <a:t>   &lt;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option</a:t>
            </a:r>
            <a:r>
              <a:rPr lang="en-US" b="1">
                <a:latin typeface="Courier New" pitchFamily="49" charset="0"/>
              </a:rPr>
              <a:t> value="hamburger"&gt;Hamburger&lt;/option&gt;</a:t>
            </a:r>
            <a:br>
              <a:rPr lang="en-US" b="1">
                <a:latin typeface="Courier New" pitchFamily="49" charset="0"/>
              </a:rPr>
            </a:br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 &lt;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option</a:t>
            </a:r>
            <a:r>
              <a:rPr lang="en-US" b="1">
                <a:latin typeface="Courier New" pitchFamily="49" charset="0"/>
              </a:rPr>
              <a:t> value="cheeseburger" 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selected="selected"</a:t>
            </a:r>
            <a:r>
              <a:rPr lang="en-US" b="1">
                <a:latin typeface="Courier New" pitchFamily="49" charset="0"/>
              </a:rPr>
              <a:t>&gt;</a:t>
            </a:r>
          </a:p>
          <a:p>
            <a:r>
              <a:rPr lang="en-US" b="1">
                <a:latin typeface="Courier New" pitchFamily="49" charset="0"/>
              </a:rPr>
              <a:t>	Cheeseburger</a:t>
            </a:r>
          </a:p>
          <a:p>
            <a:r>
              <a:rPr lang="en-US" b="1">
                <a:latin typeface="Courier New" pitchFamily="49" charset="0"/>
              </a:rPr>
              <a:t>   &lt;/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option</a:t>
            </a:r>
            <a:r>
              <a:rPr lang="en-US" b="1">
                <a:latin typeface="Courier New" pitchFamily="49" charset="0"/>
              </a:rPr>
              <a:t>&gt;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 &lt;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option</a:t>
            </a:r>
            <a:r>
              <a:rPr lang="en-US" b="1">
                <a:latin typeface="Courier New" pitchFamily="49" charset="0"/>
              </a:rPr>
              <a:t> value="mushroomburger"&gt;</a:t>
            </a:r>
          </a:p>
          <a:p>
            <a:r>
              <a:rPr lang="en-US" b="1">
                <a:latin typeface="Courier New" pitchFamily="49" charset="0"/>
              </a:rPr>
              <a:t>       Mushroom-Swiss burger</a:t>
            </a:r>
          </a:p>
          <a:p>
            <a:r>
              <a:rPr lang="en-US" b="1">
                <a:latin typeface="Courier New" pitchFamily="49" charset="0"/>
              </a:rPr>
              <a:t>   &lt;/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option</a:t>
            </a:r>
            <a:r>
              <a:rPr lang="en-US" b="1">
                <a:latin typeface="Courier New" pitchFamily="49" charset="0"/>
              </a:rPr>
              <a:t>&gt;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   &lt;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option</a:t>
            </a:r>
            <a:r>
              <a:rPr lang="en-US" b="1">
                <a:latin typeface="Courier New" pitchFamily="49" charset="0"/>
              </a:rPr>
              <a:t> value="baconburger"&gt;</a:t>
            </a:r>
          </a:p>
          <a:p>
            <a:r>
              <a:rPr lang="en-US" b="1">
                <a:latin typeface="Courier New" pitchFamily="49" charset="0"/>
              </a:rPr>
              <a:t>       Baconburger</a:t>
            </a:r>
          </a:p>
          <a:p>
            <a:r>
              <a:rPr lang="en-US" b="1">
                <a:latin typeface="Courier New" pitchFamily="49" charset="0"/>
              </a:rPr>
              <a:t>   &lt;/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option</a:t>
            </a:r>
            <a:r>
              <a:rPr lang="en-US" b="1">
                <a:latin typeface="Courier New" pitchFamily="49" charset="0"/>
              </a:rPr>
              <a:t>&gt;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&lt;/</a:t>
            </a:r>
            <a:r>
              <a:rPr lang="en-US" b="1">
                <a:solidFill>
                  <a:srgbClr val="5600AC"/>
                </a:solidFill>
                <a:latin typeface="Courier New" pitchFamily="49" charset="0"/>
              </a:rPr>
              <a:t>select</a:t>
            </a:r>
            <a:r>
              <a:rPr lang="en-US" b="1">
                <a:latin typeface="Courier New" pitchFamily="49" charset="0"/>
              </a:rPr>
              <a:t>&gt;</a:t>
            </a:r>
          </a:p>
          <a:p>
            <a:endParaRPr lang="en-US" sz="1400" b="1">
              <a:latin typeface="Courier New" pitchFamily="49" charset="0"/>
            </a:endParaRPr>
          </a:p>
          <a:p>
            <a:endParaRPr lang="en-US" sz="1400" b="1">
              <a:latin typeface="Courier New" pitchFamily="49" charset="0"/>
            </a:endParaRPr>
          </a:p>
        </p:txBody>
      </p:sp>
      <p:sp>
        <p:nvSpPr>
          <p:cNvPr id="1209348" name="Text Box 4"/>
          <p:cNvSpPr txBox="1">
            <a:spLocks noChangeArrowheads="1"/>
          </p:cNvSpPr>
          <p:nvPr/>
        </p:nvSpPr>
        <p:spPr bwMode="auto">
          <a:xfrm>
            <a:off x="2590800" y="990600"/>
            <a:ext cx="2971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</a:t>
            </a:r>
            <a:r>
              <a:rPr lang="en-US" sz="1400">
                <a:solidFill>
                  <a:srgbClr val="5600AC"/>
                </a:solidFill>
              </a:rPr>
              <a:t>select</a:t>
            </a:r>
            <a:r>
              <a:rPr lang="en-US" sz="1400"/>
              <a:t> element creates a menu of </a:t>
            </a:r>
            <a:r>
              <a:rPr lang="en-US" sz="1400">
                <a:solidFill>
                  <a:srgbClr val="009900"/>
                </a:solidFill>
              </a:rPr>
              <a:t>options</a:t>
            </a:r>
          </a:p>
        </p:txBody>
      </p:sp>
      <p:sp>
        <p:nvSpPr>
          <p:cNvPr id="1209349" name="Text Box 5"/>
          <p:cNvSpPr txBox="1">
            <a:spLocks noChangeArrowheads="1"/>
          </p:cNvSpPr>
          <p:nvPr/>
        </p:nvSpPr>
        <p:spPr bwMode="auto">
          <a:xfrm>
            <a:off x="5029200" y="4419600"/>
            <a:ext cx="29718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Only one option at a time can be selected unless the </a:t>
            </a:r>
            <a:r>
              <a:rPr lang="en-US" sz="1400">
                <a:solidFill>
                  <a:srgbClr val="0000FF"/>
                </a:solidFill>
              </a:rPr>
              <a:t>multiple</a:t>
            </a:r>
            <a:r>
              <a:rPr lang="en-US" sz="1400"/>
              <a:t> attribute specifies “multiple”</a:t>
            </a:r>
            <a:endParaRPr lang="en-US" sz="14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47" grpId="0"/>
      <p:bldP spid="1209348" grpId="0" animBg="1"/>
      <p:bldP spid="1209349" grpId="0" animBg="1"/>
    </p:bld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33160</TotalTime>
  <Words>959</Words>
  <Application>Microsoft Office PowerPoint</Application>
  <PresentationFormat>On-screen Show (4:3)</PresentationFormat>
  <Paragraphs>241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Comic Sans MS</vt:lpstr>
      <vt:lpstr>Courier New</vt:lpstr>
      <vt:lpstr>Tahoma</vt:lpstr>
      <vt:lpstr>Times New Roman</vt:lpstr>
      <vt:lpstr>Wingdings</vt:lpstr>
      <vt:lpstr>2_Network</vt:lpstr>
      <vt:lpstr>HTML input elements and forms</vt:lpstr>
      <vt:lpstr>A Form is a webpage containing HTML input elements that allow a user to enter information</vt:lpstr>
      <vt:lpstr>What are some of the special input elements?</vt:lpstr>
      <vt:lpstr>Text boxes</vt:lpstr>
      <vt:lpstr>name vs. id</vt:lpstr>
      <vt:lpstr>Text areas</vt:lpstr>
      <vt:lpstr>Radio buttons</vt:lpstr>
      <vt:lpstr>Checkboxes</vt:lpstr>
      <vt:lpstr>Menus</vt:lpstr>
      <vt:lpstr>Cascading Menus</vt:lpstr>
      <vt:lpstr>Buttons</vt:lpstr>
      <vt:lpstr>As with any HTML element, CSS rules can be used on form controls</vt:lpstr>
      <vt:lpstr>A &lt;form&gt; element is used to contain input elements whose data will be submitted to a web server when the submit event takes place</vt:lpstr>
      <vt:lpstr>Required attributes of the &lt;form&gt; element that we’ll get back to later</vt:lpstr>
      <vt:lpstr>BTW: What happens when forms are submitted?</vt:lpstr>
      <vt:lpstr>Form validation on Submit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CS4220 Lecture</dc:title>
  <dc:subject>HTML Forms</dc:subject>
  <dc:creator>Mark Hornick</dc:creator>
  <cp:lastModifiedBy>Hornick, Dr. Mark</cp:lastModifiedBy>
  <cp:revision>918</cp:revision>
  <cp:lastPrinted>1601-01-01T00:00:00Z</cp:lastPrinted>
  <dcterms:created xsi:type="dcterms:W3CDTF">1999-09-06T21:32:20Z</dcterms:created>
  <dcterms:modified xsi:type="dcterms:W3CDTF">2018-01-23T03:02:59Z</dcterms:modified>
</cp:coreProperties>
</file>