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handoutMasterIdLst>
    <p:handoutMasterId r:id="rId15"/>
  </p:handoutMasterIdLst>
  <p:sldIdLst>
    <p:sldId id="313" r:id="rId2"/>
    <p:sldId id="447" r:id="rId3"/>
    <p:sldId id="448" r:id="rId4"/>
    <p:sldId id="449" r:id="rId5"/>
    <p:sldId id="352" r:id="rId6"/>
    <p:sldId id="374" r:id="rId7"/>
    <p:sldId id="376" r:id="rId8"/>
    <p:sldId id="442" r:id="rId9"/>
    <p:sldId id="446" r:id="rId10"/>
    <p:sldId id="443" r:id="rId11"/>
    <p:sldId id="444" r:id="rId12"/>
    <p:sldId id="445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FF"/>
    <a:srgbClr val="0000FF"/>
    <a:srgbClr val="9A0075"/>
    <a:srgbClr val="009900"/>
    <a:srgbClr val="009999"/>
    <a:srgbClr val="5600AC"/>
    <a:srgbClr val="340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1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208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488" y="2724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DB593B1-0C12-49B4-BBD9-DC5E07EC3A88}" type="datetime3">
              <a:rPr lang="en-US"/>
              <a:pPr>
                <a:defRPr/>
              </a:pPr>
              <a:t>29 January 2020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22D9BA1-5694-49BB-926C-26ADC2BA4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055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1-24T20:01:59.32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1 177,'3'-11,"1"1,0 0,1 0,0 1,0-1,1 1,1 1,-1-1,2 1,-1 0,1 0,0 1,0 0,1 1,0-1,0 2,1-1,-1 1,1 1,0 0,1 0,-1 1,1 1,-1-1,1 2,0-1,0 1,0 1,7 1,340 12,-140-8,-204 7,0 0,0 0,9 13,-14-15,-1 0,1-1,1 0,0-1,0 0,0 0,1-1,0 0,1-1,0-1,1 1,-7-5,-1 0,1-1,-1 0,1 0,-1 0,1 0,-1-1,0 0,1 0,-1-1,0 1,0-1,3-1,2-1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1-24T20:02:07.36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196 1,'-8'1835,"5"-1786,-6 29,4-38,1 0,1 39,4 252,-3-299,-2 0,-7 31,-4 27,5-30,-1-1,-6 9,-9 42,19-60,2 0,2 0,3 29,0 5,-2-57,-1 0,-2-1,-1 2,-8 59,-2 128,10 147,6-280,-1-41,2 0,1-1,3 7,-4-42,0-1,0 1,0-1,1 1,-1-1,1 0,0 0,1 0,-1 0,1 0,-1 0,1 0,0-1,0 0,1 1,-1-1,1 0,0-1,-1 1,1-1,0 1,1-1,-1 0,0-1,1 1,-1-1,0 0,3 0,17 4,1 0,-1 2,18 7,28 7,-30-9,24 11,-41-13,0-2,0 0,1-2,0 0,0-2,21 1,541-5,-537 0,0-1,24-6,178-60,-57 12,-107 31,-27 7,10 0,-49 13,0 2,0 0,-1 0,1 2,10 2,-6-2,1 0,-1-2,0 0,0-2,0-1,4 0,1 1,0 1,9 1,527 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1-24T20:02:12.96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1707,'372'4,"-330"-1,0 2,7 3,50 7,181 11,-106-16,24-3,7-2,181-2,499-14,-833 8,0-2,0-2,49-14,-37 12,-49 8,1-1,0 0,12-5,-23 6,-1-1,1 1,-1-1,0-1,0 1,1 0,-1-1,-1 0,1 0,0 0,-1 0,0-1,1 0,0-2,8-9,0 1,1-1,0 2,1 0,0 0,1 2,1 0,12-7,-23 15,0-1,0 0,0 0,0-1,-1 1,1-1,-1 0,0 0,-1-1,1 1,-1-1,0 0,-1 1,1-1,-1-1,0 1,-1 0,1-4,2-14,-2 0,0 0,-2 0,-2-10,2-2,-1-16,-6-250,-5 192,6 65,2 1,2-37,4-17,-9-82,-14 111,14 52,2 0,0-1,0 0,2 0,0 0,1 0,1-9,4-132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1-24T20:02:16.02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1,'2092'6,"-2080"-4,-1-1,1 2,0-1,-1 1,1 1,-1 0,7 4,47 15,-12-13,0-3,46 0,-26-1,2 2,34 4,1-5,26-6,-33 1,-85-1,0 1,1 1,-1 1,0 1,15 5,-30-8,0-1,-1 0,1 1,-1 0,1-1,-1 1,0 0,0 0,0 0,0 0,0 1,0-1,-1 1,1-1,-1 1,1-1,-1 1,0 0,0 0,0 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1-24T20:02:18.59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872 0,'0'22,"0"-9,0 0,0-1,-2 1,1-1,-3 6,-16 96,6 0,-1 109,-1 25,6-129,-6 61,7-100,2 31,3-29,-7 69,-7 140,17-266,-3 0,0 0,-1 0,-5 12,4-14,0 0,1 1,2 0,0 0,1 9,3 42,-3 0,-9 49,1-19,4 106,3-53,-9 3,4-76,2 62,12 768,-5-419,1-463,1-1,2 0,2 6,-1-6,-3-18,1-1,1 0,0 1,0-2,-1-3,0 0,0 0,-1 1,-1-1,1 0,-2 1,1 0,-1-1,-1 4,0-11,0 0,0 0,0 0,-1-1,1 1,-1 0,1 0,-1-1,0 1,0-1,1 1,-1 0,0-1,-1 1,1-1,0 0,0 1,-1-1,1 0,0 0,-1 0,1 0,-1 0,0 0,1 0,-1-1,0 1,1 0,-1-1,-2 1,-5 0,-1 1,1-1,-1-1,1 0,-6-1,-1 1,-525-8,538 8,1 0,-1-1,0 1,1-1,-1 0,0 0,1 0,-1 0,1-1,0 1,-1 0,1-1,0 0,0 0,-2-1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1-24T20:02:23.42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2919 28,'-452'-6,"277"-5,53 3,-73 5,192 3,0 1,-1-1,1 1,0 0,0 0,-1 0,1 0,0 0,0 1,0-1,0 1,1 0,-1 0,0 0,1 0,-1 1,1 0,-6 6,0 1,1 0,1 0,-2 3,-18 27,17-30,1 1,0 0,1 0,1 0,-1 1,2 0,-1 0,2 1,0 0,0 0,1 0,1 0,0 0,1 6,0 75,5 1,12 66,-6-65,-4 1,-5 20,1 0,1-76,2-1,2 0,1 0,7 16,-3-13,-2 2,-2-1,-1 1,-3 0,-2 1,-2 2,-6 414,5-195,-2-233,-1-1,-2 0,-1 0,-2 0,-1-1,-7 14,-7 22,18-52,-1 0,0 0,-2-1,-2 4,1-4,2-1,0 1,1 1,-4 13,-10 56,12-45,-2-1,-4 8,12-41,1 0,-1 0,0-1,0 1,-1-1,1 0,-1 0,0 0,-1 0,1-1,-1 0,0 1,0-2,0 1,-1-1,1 0,-2 1,-3 0,-1 0,1 0,-1-1,0 0,0-1,0 0,0-1,0 0,-3-1,-771 2,765-4,0 1,1-2,-1-1,-7-3,8 3,0 0,1 1,-1 0,0 2,-1 0,-417 13,434-11,0 1,1-1,-1 1,0-1,1 1,-1 0,1 0,-1 0,1 0,0 1,0-1,0 1,0-1,1 1,-1 0,1-1,-1 1,1 0,0 0,0 0,0 0,1 0,-1 0,1 1,0-1,-1 0,1 0,1 3,-1-1,1 0,-1 0,1-1,0 1,0 0,1-1,-1 1,1-1,0 1,1-1,-1 0,1 0,-1 0,1 0,0-1,1 1,-1-1,1 1,-1-1,4 2,42 35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1-24T20:03:31.879"/>
    </inkml:context>
    <inkml:brush xml:id="br0">
      <inkml:brushProperty name="width" value="0.3" units="cm"/>
      <inkml:brushProperty name="height" value="0.6" units="cm"/>
      <inkml:brushProperty name="color" value="#FF6F57"/>
      <inkml:brushProperty name="tip" value="rectangle"/>
      <inkml:brushProperty name="rasterOp" value="maskPen"/>
      <inkml:brushProperty name="ignorePressure" value="1"/>
    </inkml:brush>
  </inkml:definitions>
  <inkml:trace contextRef="#ctx0" brushRef="#br0">213 1,'0'144,"15"111,-3-79,-10 112,0-34,-3-248,1 0,1 0,-1 0,1 0,0 0,0 0,1 0,-1 0,1-1,1 1,-1-1,3 5,-3-14,-1 0,-1-1,1 1,0 0,-1-1,0 1,0 0,0 0,-1-1,1 1,-1 0,0 0,0 0,-1-1,1 1,-6-10,1 1,-1 0,-8-10,-12-23,19 28,-1 1,0 0,-2 0,1 1,-2 1,-11-13,6 11,1 3,2-2,-1 1,2-2,0 0,1-1,-4-8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1-24T20:03:33.082"/>
    </inkml:context>
    <inkml:brush xml:id="br0">
      <inkml:brushProperty name="width" value="0.3" units="cm"/>
      <inkml:brushProperty name="height" value="0.6" units="cm"/>
      <inkml:brushProperty name="color" value="#FF6F57"/>
      <inkml:brushProperty name="tip" value="rectangle"/>
      <inkml:brushProperty name="rasterOp" value="maskPen"/>
      <inkml:brushProperty name="ignorePressure" value="1"/>
    </inkml:brush>
  </inkml:definitions>
  <inkml:trace contextRef="#ctx0" brushRef="#br0">274 1,'-2'25,"-1"-1,-1 1,-1-1,-2 2,-7 41,7-42,-1 0,-1 0,0 0,-2-1,-1-1,-8 12,-30 62,43-78,1 0,-3 16,6-22,0 0,-1 0,0 0,-1-1,-1 1,0-1,-2 1,-8 16,12-21,-1 0,0 0,0-1,0 0,-6 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C090A101-B7B4-40E1-A81B-BEC372F96C85}" type="datetime1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6B81D83B-2876-4CB9-AA52-79563E10B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937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CS-4220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B335D-9F24-4FE9-A965-38CA5FB45B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8C2D7-79EF-48C6-AF29-D22CF80FE8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6B91A-B454-462A-B1F1-CB42D71AB0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B6F6C-A534-4FBE-BB88-0805C2D87D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E9BB5-6D56-4817-B2D0-B5DCC6B126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02DF0-68EA-4E03-9EA9-95A80E699C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7BEB3-50A6-4AEB-996D-269A3A3170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28EB1-975D-45C2-87B7-E0EA4745F1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E2B46-4083-446E-8EA9-E8D3962E8A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85715-B313-4BB0-95FD-8EF9FB8AF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A1F81-FA4B-4CEC-8472-2C2E81692C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FC8D163E-6E3A-44EB-9B03-7A2832596C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agri007.blogspot.com/2016/01/seed-police-on-prowl.html" TargetMode="External"/><Relationship Id="rId7" Type="http://schemas.openxmlformats.org/officeDocument/2006/relationships/hyperlink" Target="http://publicdomainpictures.net/view-image.php?image=2108&amp;jazyk=p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hyperlink" Target="http://commons.wikimedia.org/wiki/File:Police_man_ganson.svg" TargetMode="External"/><Relationship Id="rId10" Type="http://schemas.openxmlformats.org/officeDocument/2006/relationships/hyperlink" Target="https://creativecommons.org/licenses/by-sa/3.0/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commons.wikimedia.org/wiki/File:Stop_x_nuvola.sv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customXml" Target="../ink/ink6.xml"/><Relationship Id="rId18" Type="http://schemas.openxmlformats.org/officeDocument/2006/relationships/image" Target="../media/image18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15.png"/><Relationship Id="rId17" Type="http://schemas.openxmlformats.org/officeDocument/2006/relationships/customXml" Target="../ink/ink8.xml"/><Relationship Id="rId2" Type="http://schemas.openxmlformats.org/officeDocument/2006/relationships/image" Target="../media/image6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customXml" Target="../ink/ink4.xml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</a:t>
            </a:r>
          </a:p>
          <a:p>
            <a:pPr>
              <a:defRPr/>
            </a:pP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3A0D6-2B57-45C7-AA31-46AEEB7BC804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HTTP GET vs POST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US" dirty="0"/>
              <a:t>GET vs. POST scenarios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6" name="Picture 5" descr="IMG_0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280" y="639421"/>
            <a:ext cx="7391400" cy="545744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0F3A72-27AF-42BB-A9AE-2EDE99C2D130}"/>
              </a:ext>
            </a:extLst>
          </p:cNvPr>
          <p:cNvSpPr txBox="1"/>
          <p:nvPr/>
        </p:nvSpPr>
        <p:spPr>
          <a:xfrm>
            <a:off x="7467600" y="1600200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Server responds, but </a:t>
            </a:r>
            <a:r>
              <a:rPr lang="en-US" sz="1400" u="sng" dirty="0">
                <a:solidFill>
                  <a:srgbClr val="FF0000"/>
                </a:solidFill>
              </a:rPr>
              <a:t>does not change state</a:t>
            </a:r>
            <a:r>
              <a:rPr lang="en-US" sz="1400" dirty="0">
                <a:solidFill>
                  <a:srgbClr val="FF0000"/>
                </a:solidFill>
              </a:rPr>
              <a:t>; the GET request is IDEMPOTENT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ACED31-CBE9-4DC2-B0DA-557CBA8231A4}"/>
              </a:ext>
            </a:extLst>
          </p:cNvPr>
          <p:cNvSpPr/>
          <p:nvPr/>
        </p:nvSpPr>
        <p:spPr>
          <a:xfrm>
            <a:off x="7467600" y="4191000"/>
            <a:ext cx="15951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>
                <a:solidFill>
                  <a:srgbClr val="FF0000"/>
                </a:solidFill>
              </a:rPr>
              <a:t>Server changes state </a:t>
            </a:r>
            <a:r>
              <a:rPr lang="en-US" sz="1600" dirty="0">
                <a:solidFill>
                  <a:srgbClr val="FF0000"/>
                </a:solidFill>
              </a:rPr>
              <a:t>by accepting data; responds indicating success or failure.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1F7362-9FD2-47F0-A91F-8472EFAED5E5}"/>
              </a:ext>
            </a:extLst>
          </p:cNvPr>
          <p:cNvSpPr txBox="1"/>
          <p:nvPr/>
        </p:nvSpPr>
        <p:spPr>
          <a:xfrm>
            <a:off x="3886200" y="990600"/>
            <a:ext cx="24384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Browser/JS sends HTTP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</a:rPr>
              <a:t>GET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 request with parameters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E76C75-E1AA-43B0-980D-88EC52BD3D65}"/>
              </a:ext>
            </a:extLst>
          </p:cNvPr>
          <p:cNvSpPr txBox="1"/>
          <p:nvPr/>
        </p:nvSpPr>
        <p:spPr>
          <a:xfrm>
            <a:off x="927928" y="1113423"/>
            <a:ext cx="1607820" cy="523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Fill out form and press SEND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28CE12-571F-477F-BD99-D2A0923B5D1D}"/>
              </a:ext>
            </a:extLst>
          </p:cNvPr>
          <p:cNvSpPr txBox="1"/>
          <p:nvPr/>
        </p:nvSpPr>
        <p:spPr>
          <a:xfrm>
            <a:off x="867410" y="4343400"/>
            <a:ext cx="1607820" cy="523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Fill out form and press SEND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EDCEAAE-903C-4B52-AC99-4BE4EB76A76B}"/>
              </a:ext>
            </a:extLst>
          </p:cNvPr>
          <p:cNvSpPr/>
          <p:nvPr/>
        </p:nvSpPr>
        <p:spPr bwMode="auto">
          <a:xfrm>
            <a:off x="3961130" y="4495800"/>
            <a:ext cx="122047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BCE653-21EE-4ED9-9752-C729815CBC32}"/>
              </a:ext>
            </a:extLst>
          </p:cNvPr>
          <p:cNvSpPr txBox="1"/>
          <p:nvPr/>
        </p:nvSpPr>
        <p:spPr>
          <a:xfrm>
            <a:off x="3962400" y="3999851"/>
            <a:ext cx="24384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Browser/JS sends </a:t>
            </a:r>
            <a:b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</a:b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HTTP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</a:rPr>
              <a:t>POST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 request </a:t>
            </a:r>
            <a:b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</a:b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</a:rPr>
              <a:t>with parameters</a:t>
            </a:r>
          </a:p>
        </p:txBody>
      </p:sp>
    </p:spTree>
    <p:extLst>
      <p:ext uri="{BB962C8B-B14F-4D97-AF65-F5344CB8AC3E}">
        <p14:creationId xmlns:p14="http://schemas.microsoft.com/office/powerpoint/2010/main" val="1201978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2249C-5377-4B35-8A79-632C33D28BBA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1295400"/>
          </a:xfrm>
        </p:spPr>
        <p:txBody>
          <a:bodyPr/>
          <a:lstStyle/>
          <a:p>
            <a:pPr eaLnBrk="1" hangingPunct="1"/>
            <a:r>
              <a:rPr lang="en-US" sz="2800" dirty="0"/>
              <a:t>HTTP GET appends parameters to the end of the URL</a:t>
            </a:r>
            <a:r>
              <a:rPr lang="en-US" sz="2800" dirty="0">
                <a:solidFill>
                  <a:srgbClr val="FF0000"/>
                </a:solidFill>
              </a:rPr>
              <a:t> (insecure)</a:t>
            </a:r>
          </a:p>
        </p:txBody>
      </p:sp>
      <p:sp>
        <p:nvSpPr>
          <p:cNvPr id="1200133" name="Rectangle 5"/>
          <p:cNvSpPr>
            <a:spLocks noChangeArrowheads="1"/>
          </p:cNvSpPr>
          <p:nvPr/>
        </p:nvSpPr>
        <p:spPr bwMode="auto">
          <a:xfrm>
            <a:off x="647700" y="2057400"/>
            <a:ext cx="7848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2400" dirty="0">
                <a:latin typeface="Arial" charset="0"/>
              </a:rPr>
              <a:t>The parameters are plainly visible in the </a:t>
            </a:r>
            <a:r>
              <a:rPr lang="en-US" sz="2400" dirty="0" err="1">
                <a:latin typeface="Arial" charset="0"/>
              </a:rPr>
              <a:t>url</a:t>
            </a:r>
            <a:r>
              <a:rPr lang="en-US" sz="2400" dirty="0">
                <a:latin typeface="Arial" charset="0"/>
              </a:rPr>
              <a:t> (</a:t>
            </a:r>
            <a:r>
              <a:rPr lang="en-US" sz="2400" b="1" dirty="0">
                <a:latin typeface="Arial" charset="0"/>
              </a:rPr>
              <a:t>insecure</a:t>
            </a:r>
            <a:r>
              <a:rPr lang="en-US" sz="2400" dirty="0">
                <a:latin typeface="Arial" charset="0"/>
              </a:rPr>
              <a:t>!), even when https is used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endParaRPr lang="en-US" sz="2400" b="1" i="1" dirty="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rgbClr val="0000FF"/>
                </a:solidFill>
                <a:latin typeface="Arial" charset="0"/>
              </a:rPr>
              <a:t>GET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 requests also have a limit of 256 characters in the URL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C00000"/>
              </a:solidFill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Arial" charset="0"/>
              </a:rPr>
              <a:t>Use GET </a:t>
            </a:r>
            <a:r>
              <a:rPr lang="en-US" sz="2400" u="sng" dirty="0">
                <a:solidFill>
                  <a:srgbClr val="C00000"/>
                </a:solidFill>
                <a:latin typeface="Arial" charset="0"/>
              </a:rPr>
              <a:t>only</a:t>
            </a:r>
            <a:r>
              <a:rPr lang="en-US" sz="2400" dirty="0">
                <a:solidFill>
                  <a:srgbClr val="C00000"/>
                </a:solidFill>
                <a:latin typeface="Arial" charset="0"/>
              </a:rPr>
              <a:t> to provide small amounts of insensitive data which the server app will </a:t>
            </a:r>
            <a:r>
              <a:rPr lang="en-US" sz="2400" u="sng" dirty="0">
                <a:solidFill>
                  <a:srgbClr val="C00000"/>
                </a:solidFill>
                <a:latin typeface="Arial" charset="0"/>
              </a:rPr>
              <a:t>NOT</a:t>
            </a:r>
            <a:r>
              <a:rPr lang="en-US" sz="2400" dirty="0">
                <a:solidFill>
                  <a:srgbClr val="C00000"/>
                </a:solidFill>
                <a:latin typeface="Arial" charset="0"/>
              </a:rPr>
              <a:t> use to modify its internal state!</a:t>
            </a:r>
            <a:endParaRPr lang="en-US" sz="2400" dirty="0">
              <a:latin typeface="Arial" charset="0"/>
            </a:endParaRPr>
          </a:p>
          <a:p>
            <a:pPr marL="571500" indent="-5715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2400" dirty="0">
              <a:latin typeface="Arial" charset="0"/>
            </a:endParaRPr>
          </a:p>
          <a:p>
            <a:pPr marL="571500" indent="-5715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0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013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2EC5B-57C2-4DA3-97C2-540397CAC5C0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295400"/>
          </a:xfrm>
        </p:spPr>
        <p:txBody>
          <a:bodyPr/>
          <a:lstStyle/>
          <a:p>
            <a:pPr eaLnBrk="1" hangingPunct="1"/>
            <a:r>
              <a:rPr lang="en-US" sz="2800" dirty="0"/>
              <a:t>HTTP POST encodes parameters into the HTTP POST header</a:t>
            </a:r>
          </a:p>
        </p:txBody>
      </p:sp>
      <p:sp>
        <p:nvSpPr>
          <p:cNvPr id="120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6324600" cy="3614738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</a:pPr>
            <a:r>
              <a:rPr lang="en-US" sz="1800" dirty="0">
                <a:solidFill>
                  <a:srgbClr val="00B050"/>
                </a:solidFill>
              </a:rPr>
              <a:t>A post request header can be securely </a:t>
            </a:r>
            <a:r>
              <a:rPr lang="en-US" sz="1800" b="1" dirty="0">
                <a:solidFill>
                  <a:srgbClr val="00B050"/>
                </a:solidFill>
              </a:rPr>
              <a:t>encrypted</a:t>
            </a:r>
            <a:r>
              <a:rPr lang="en-US" sz="1800" dirty="0">
                <a:solidFill>
                  <a:srgbClr val="00B050"/>
                </a:solidFill>
              </a:rPr>
              <a:t>  (using HTTPS) in order to protect sensitive data, such as a credit card numbers or passwords</a:t>
            </a:r>
            <a:br>
              <a:rPr lang="en-US" sz="1800" dirty="0">
                <a:solidFill>
                  <a:srgbClr val="00B050"/>
                </a:solidFill>
              </a:rPr>
            </a:br>
            <a:endParaRPr lang="en-US" sz="1800" dirty="0">
              <a:solidFill>
                <a:srgbClr val="00B050"/>
              </a:solidFill>
            </a:endParaRPr>
          </a:p>
          <a:p>
            <a:pPr marL="571500" indent="-571500" eaLnBrk="1" hangingPunct="1">
              <a:lnSpc>
                <a:spcPct val="90000"/>
              </a:lnSpc>
            </a:pPr>
            <a:r>
              <a:rPr lang="en-US" sz="1800" dirty="0"/>
              <a:t>There is no limit on the size of the data packet that can be sent to the server</a:t>
            </a:r>
            <a:br>
              <a:rPr lang="en-US" sz="1800" dirty="0"/>
            </a:br>
            <a:endParaRPr lang="en-US" sz="1800" dirty="0"/>
          </a:p>
          <a:p>
            <a:pPr marL="571500" indent="-571500" eaLnBrk="1" hangingPunct="1">
              <a:lnSpc>
                <a:spcPct val="90000"/>
              </a:lnSpc>
            </a:pPr>
            <a:r>
              <a:rPr lang="en-US" sz="1800" dirty="0"/>
              <a:t>Note: You cannot bookmark a </a:t>
            </a:r>
            <a:r>
              <a:rPr lang="en-US" sz="1800" dirty="0" err="1"/>
              <a:t>url</a:t>
            </a:r>
            <a:r>
              <a:rPr lang="en-US" sz="1800" dirty="0"/>
              <a:t> that was generated as a POST message, since the form data is not in the bookmarked </a:t>
            </a:r>
            <a:r>
              <a:rPr lang="en-US" sz="1800" dirty="0" err="1"/>
              <a:t>url</a:t>
            </a:r>
            <a:br>
              <a:rPr lang="en-US" sz="1800" dirty="0"/>
            </a:br>
            <a:endParaRPr lang="en-US" sz="1800" dirty="0"/>
          </a:p>
          <a:p>
            <a:pPr marL="571500" indent="-571500" eaLnBrk="1" hangingPunct="1">
              <a:lnSpc>
                <a:spcPct val="90000"/>
              </a:lnSpc>
            </a:pPr>
            <a:r>
              <a:rPr lang="en-US" sz="1800" dirty="0">
                <a:solidFill>
                  <a:srgbClr val="C00000"/>
                </a:solidFill>
              </a:rPr>
              <a:t>Always use POST to send form data that</a:t>
            </a:r>
          </a:p>
          <a:p>
            <a:pPr marL="920750" lvl="1" indent="-571500" eaLnBrk="1" hangingPunct="1">
              <a:lnSpc>
                <a:spcPct val="90000"/>
              </a:lnSpc>
            </a:pPr>
            <a:r>
              <a:rPr lang="en-US" sz="1400" dirty="0">
                <a:solidFill>
                  <a:srgbClr val="C00000"/>
                </a:solidFill>
              </a:rPr>
              <a:t>Is sensitive (use https encryption in that case)</a:t>
            </a:r>
          </a:p>
          <a:p>
            <a:pPr marL="920750" lvl="1" indent="-571500" eaLnBrk="1" hangingPunct="1">
              <a:lnSpc>
                <a:spcPct val="90000"/>
              </a:lnSpc>
            </a:pPr>
            <a:r>
              <a:rPr lang="en-US" sz="1400" dirty="0">
                <a:solidFill>
                  <a:srgbClr val="C00000"/>
                </a:solidFill>
              </a:rPr>
              <a:t>If the data is large (&gt;256 bytes)</a:t>
            </a:r>
          </a:p>
          <a:p>
            <a:pPr marL="920750" lvl="1" indent="-571500" eaLnBrk="1" hangingPunct="1">
              <a:lnSpc>
                <a:spcPct val="90000"/>
              </a:lnSpc>
            </a:pPr>
            <a:r>
              <a:rPr lang="en-US" sz="1400" dirty="0">
                <a:solidFill>
                  <a:srgbClr val="C00000"/>
                </a:solidFill>
              </a:rPr>
              <a:t>Will change the state of the web application</a:t>
            </a:r>
          </a:p>
          <a:p>
            <a:pPr marL="920750" lvl="1" indent="-571500" eaLnBrk="1" hangingPunct="1">
              <a:lnSpc>
                <a:spcPct val="90000"/>
              </a:lnSpc>
            </a:pPr>
            <a:endParaRPr lang="en-US" sz="1400" dirty="0">
              <a:solidFill>
                <a:srgbClr val="C00000"/>
              </a:solidFill>
            </a:endParaRPr>
          </a:p>
          <a:p>
            <a:pPr marL="920750" lvl="1" indent="-571500" eaLnBrk="1" hangingPunct="1">
              <a:lnSpc>
                <a:spcPct val="90000"/>
              </a:lnSpc>
            </a:pPr>
            <a:endParaRPr lang="en-US" sz="1400" dirty="0">
              <a:solidFill>
                <a:srgbClr val="C00000"/>
              </a:solidFill>
            </a:endParaRPr>
          </a:p>
          <a:p>
            <a:pPr marL="571500" indent="-571500" eaLnBrk="1" hangingPunct="1">
              <a:lnSpc>
                <a:spcPct val="90000"/>
              </a:lnSpc>
            </a:pPr>
            <a:endParaRPr lang="en-US" sz="1800" dirty="0"/>
          </a:p>
          <a:p>
            <a:pPr marL="571500" indent="-571500" eaLnBrk="1" hangingPunct="1">
              <a:lnSpc>
                <a:spcPct val="90000"/>
              </a:lnSpc>
            </a:pPr>
            <a:endParaRPr lang="en-US" sz="2000" dirty="0"/>
          </a:p>
        </p:txBody>
      </p:sp>
      <p:pic>
        <p:nvPicPr>
          <p:cNvPr id="8198" name="Picture 5" descr="j040415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4495800"/>
            <a:ext cx="12906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6" descr="j039724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9050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1160" name="Line 8"/>
          <p:cNvSpPr>
            <a:spLocks noChangeShapeType="1"/>
          </p:cNvSpPr>
          <p:nvPr/>
        </p:nvSpPr>
        <p:spPr bwMode="auto">
          <a:xfrm>
            <a:off x="7620000" y="2895600"/>
            <a:ext cx="304800" cy="1676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3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1155" grpId="0" build="p"/>
      <p:bldP spid="12011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AA078-ED92-46A5-AA18-634295116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Cross-Origin Resource Sharing (CORS)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17D2A-E752-405F-A6C5-F33F54180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4000"/>
            <a:ext cx="73914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Modern browsers apply a “same-origin” policy to web pages as a security precaution</a:t>
            </a:r>
          </a:p>
          <a:p>
            <a:pPr lvl="1"/>
            <a:r>
              <a:rPr lang="en-US" sz="1400" dirty="0"/>
              <a:t>RFC 6454 defines the “</a:t>
            </a:r>
            <a:r>
              <a:rPr lang="en-US" sz="1400" b="1" dirty="0"/>
              <a:t>origin</a:t>
            </a:r>
            <a:r>
              <a:rPr lang="en-US" sz="1400" dirty="0"/>
              <a:t>” of a web page as the combination of </a:t>
            </a:r>
            <a:r>
              <a:rPr lang="en-US" sz="1400" dirty="0">
                <a:solidFill>
                  <a:srgbClr val="0000FF"/>
                </a:solidFill>
              </a:rPr>
              <a:t>protocol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00B050"/>
                </a:solidFill>
              </a:rPr>
              <a:t>host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</a:rPr>
              <a:t>port</a:t>
            </a:r>
            <a:r>
              <a:rPr lang="en-US" sz="1400" dirty="0"/>
              <a:t> (</a:t>
            </a:r>
            <a:r>
              <a:rPr lang="en-US" sz="1400" dirty="0">
                <a:solidFill>
                  <a:srgbClr val="0000FF"/>
                </a:solidFill>
              </a:rPr>
              <a:t>http</a:t>
            </a:r>
            <a:r>
              <a:rPr lang="en-US" sz="1400" dirty="0"/>
              <a:t>://</a:t>
            </a:r>
            <a:r>
              <a:rPr lang="en-US" sz="1400" dirty="0">
                <a:solidFill>
                  <a:srgbClr val="00B050"/>
                </a:solidFill>
              </a:rPr>
              <a:t>localhost</a:t>
            </a:r>
            <a:r>
              <a:rPr lang="en-US" sz="1400" dirty="0"/>
              <a:t>:</a:t>
            </a:r>
            <a:r>
              <a:rPr lang="en-US" sz="1400" dirty="0">
                <a:solidFill>
                  <a:srgbClr val="FF0000"/>
                </a:solidFill>
              </a:rPr>
              <a:t>3003</a:t>
            </a:r>
            <a:r>
              <a:rPr lang="en-US" sz="1400" dirty="0"/>
              <a:t>/welcome.html)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/>
              <a:t>When enforced, this policy prevents the web page from accessing resources from an origin that differs from that of the web page itself</a:t>
            </a:r>
          </a:p>
          <a:p>
            <a:pPr lvl="1"/>
            <a:r>
              <a:rPr lang="en-US" sz="1400" dirty="0"/>
              <a:t>Different origin means that the </a:t>
            </a:r>
            <a:r>
              <a:rPr lang="en-US" sz="1400" dirty="0">
                <a:solidFill>
                  <a:srgbClr val="0000FF"/>
                </a:solidFill>
              </a:rPr>
              <a:t>protocol, </a:t>
            </a:r>
            <a:r>
              <a:rPr lang="en-US" sz="1400" dirty="0" err="1">
                <a:solidFill>
                  <a:srgbClr val="00B050"/>
                </a:solidFill>
              </a:rPr>
              <a:t>url</a:t>
            </a:r>
            <a:r>
              <a:rPr lang="en-US" sz="1400" dirty="0"/>
              <a:t> , or </a:t>
            </a:r>
            <a:r>
              <a:rPr lang="en-US" sz="1400" dirty="0">
                <a:solidFill>
                  <a:srgbClr val="FF0000"/>
                </a:solidFill>
              </a:rPr>
              <a:t>port </a:t>
            </a:r>
            <a:r>
              <a:rPr lang="en-US" sz="1400" dirty="0"/>
              <a:t>of the requested resource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/>
              <a:t>In some circumstances, enforcing this policy is too restrictive and is relaxed</a:t>
            </a:r>
          </a:p>
          <a:p>
            <a:pPr lvl="1"/>
            <a:r>
              <a:rPr lang="en-US" sz="1400" dirty="0"/>
              <a:t>This is how a web page can freely access images, stylesheets, and scripts from other servers – for example: bootstrap.css and jquery.js</a:t>
            </a:r>
            <a:br>
              <a:rPr lang="en-US" sz="1400" dirty="0"/>
            </a:br>
            <a:endParaRPr lang="en-US" sz="1800" dirty="0"/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However, the policy is NOT relaxed (i.e. IS ENFORCED) when a web page attempts to access a “different origin” resource via an </a:t>
            </a:r>
            <a:r>
              <a:rPr lang="en-US" sz="1800" dirty="0" err="1">
                <a:solidFill>
                  <a:srgbClr val="FF0000"/>
                </a:solidFill>
              </a:rPr>
              <a:t>XMLHttpRequest</a:t>
            </a:r>
            <a:r>
              <a:rPr lang="en-US" sz="1800" dirty="0">
                <a:solidFill>
                  <a:srgbClr val="FF0000"/>
                </a:solidFill>
              </a:rPr>
              <a:t> (i.e. an Ajax </a:t>
            </a:r>
            <a:r>
              <a:rPr lang="en-US" sz="1800" dirty="0">
                <a:solidFill>
                  <a:srgbClr val="0000FF"/>
                </a:solidFill>
              </a:rPr>
              <a:t>call to a different server)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60602-45E5-434D-89F4-9D303C541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EC38E0-27D4-47B3-855D-86FEFECA2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B6F6C-A534-4FBE-BB88-0805C2D87D6C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7E3AFF-E62A-46CD-B5E0-4CCC73209A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7639878" y="1566851"/>
            <a:ext cx="936406" cy="762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789D39F-5B50-42CF-90C9-4262D0B926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772400" y="5161483"/>
            <a:ext cx="838200" cy="77086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EB2FE4E-2258-42E1-BAD7-FF0FDCD182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7620000" y="3945933"/>
            <a:ext cx="685800" cy="79130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3CAD14A-4843-4365-AEBA-C2622171693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7552354" y="2747512"/>
            <a:ext cx="957251" cy="95725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5E5738F-F9D3-41F1-B754-C41D45806407}"/>
              </a:ext>
            </a:extLst>
          </p:cNvPr>
          <p:cNvSpPr txBox="1"/>
          <p:nvPr/>
        </p:nvSpPr>
        <p:spPr>
          <a:xfrm>
            <a:off x="7982940" y="6489725"/>
            <a:ext cx="499417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9" tooltip="https://commons.wikimedia.org/wiki/File:Stop_x_nuvola.sv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10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944451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AA078-ED92-46A5-AA18-634295116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sz="2400" dirty="0"/>
              <a:t>The CORS standard defines a specific mechanism that a browser and server must implement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17D2A-E752-405F-A6C5-F33F54180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8382000" cy="6477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For Ajax, the browser first makes an HTTP OPTIONS request to the server, asking for permission to make a subsequent HTTP GET or POST</a:t>
            </a:r>
          </a:p>
          <a:p>
            <a:pPr lvl="1"/>
            <a:r>
              <a:rPr lang="en-US" sz="1800" dirty="0"/>
              <a:t>This is called a “preflight” request</a:t>
            </a:r>
          </a:p>
          <a:p>
            <a:pPr lvl="1"/>
            <a:r>
              <a:rPr lang="en-US" sz="1800" dirty="0"/>
              <a:t>Certain headers in the HTTP OPTIONS request are used to convey the information the browser supplies to the server</a:t>
            </a:r>
          </a:p>
          <a:p>
            <a:pPr lvl="2"/>
            <a:r>
              <a:rPr lang="en-US" sz="1600" dirty="0"/>
              <a:t>For example, the HTTP OPTIONS preflight request header may contain </a:t>
            </a:r>
            <a:br>
              <a:rPr lang="en-US" sz="1600" dirty="0">
                <a:solidFill>
                  <a:srgbClr val="0000FF"/>
                </a:solidFill>
              </a:rPr>
            </a:br>
            <a:r>
              <a:rPr lang="en-US" sz="1600" dirty="0">
                <a:solidFill>
                  <a:srgbClr val="0000FF"/>
                </a:solidFill>
              </a:rPr>
              <a:t>Host: http://www.mcts.com</a:t>
            </a:r>
            <a:br>
              <a:rPr lang="en-US" sz="1600" dirty="0">
                <a:solidFill>
                  <a:srgbClr val="0000FF"/>
                </a:solidFill>
              </a:rPr>
            </a:br>
            <a:r>
              <a:rPr lang="en-US" sz="1600" dirty="0">
                <a:solidFill>
                  <a:srgbClr val="0000FF"/>
                </a:solidFill>
              </a:rPr>
              <a:t>Origin: http://localhost:3003</a:t>
            </a:r>
          </a:p>
          <a:p>
            <a:pPr lvl="1"/>
            <a:r>
              <a:rPr lang="en-US" sz="1800" dirty="0"/>
              <a:t>The server responds with “approval” or “denial” with certain HTTP headers in the response</a:t>
            </a:r>
          </a:p>
          <a:p>
            <a:pPr lvl="2"/>
            <a:r>
              <a:rPr lang="en-US" sz="1600" dirty="0"/>
              <a:t>For example, if the server’s HTTP OPTIONS response header contains</a:t>
            </a:r>
            <a:br>
              <a:rPr lang="en-US" sz="1600" dirty="0"/>
            </a:br>
            <a:r>
              <a:rPr lang="en-US" sz="1600" dirty="0">
                <a:solidFill>
                  <a:srgbClr val="0000FF"/>
                </a:solidFill>
              </a:rPr>
              <a:t>Access-Control-Allow-Origin: *</a:t>
            </a:r>
            <a:br>
              <a:rPr lang="en-US" sz="1600" dirty="0">
                <a:solidFill>
                  <a:srgbClr val="0000FF"/>
                </a:solidFill>
              </a:rPr>
            </a:br>
            <a:r>
              <a:rPr lang="en-US" sz="1600" dirty="0">
                <a:solidFill>
                  <a:srgbClr val="0000FF"/>
                </a:solidFill>
              </a:rPr>
              <a:t>Access-Control-Allow-Methods: GET</a:t>
            </a:r>
            <a:br>
              <a:rPr lang="en-US" sz="1600" dirty="0">
                <a:solidFill>
                  <a:srgbClr val="0000FF"/>
                </a:solidFill>
              </a:rPr>
            </a:br>
            <a:r>
              <a:rPr lang="en-US" sz="1600" dirty="0"/>
              <a:t>this indicates that the server allows GET (but not PUT) requests from ANY origin as it is serving up public content</a:t>
            </a:r>
          </a:p>
          <a:p>
            <a:pPr lvl="1"/>
            <a:r>
              <a:rPr lang="en-US" sz="1900" dirty="0">
                <a:solidFill>
                  <a:srgbClr val="C00000"/>
                </a:solidFill>
              </a:rPr>
              <a:t>If the response indicates “denial”, or the server simply does not honor/respond to the HTTP OPTIONS request, the browser does not make the subsequent HTTP GET/POST and the Ajax request fails</a:t>
            </a:r>
          </a:p>
          <a:p>
            <a:pPr lvl="1"/>
            <a:r>
              <a:rPr lang="en-US" sz="1900" dirty="0">
                <a:solidFill>
                  <a:srgbClr val="FF0000"/>
                </a:solidFill>
              </a:rPr>
              <a:t>NOTE: It is possible to disable the preflight request on the browser, but this undermines security – so it is not </a:t>
            </a:r>
            <a:r>
              <a:rPr lang="en-US" sz="1900" dirty="0" err="1">
                <a:solidFill>
                  <a:srgbClr val="FF0000"/>
                </a:solidFill>
              </a:rPr>
              <a:t>recommened</a:t>
            </a:r>
            <a:r>
              <a:rPr lang="en-US" sz="1900" dirty="0">
                <a:solidFill>
                  <a:srgbClr val="FF0000"/>
                </a:solidFill>
              </a:rPr>
              <a:t>/dangerous.</a:t>
            </a:r>
          </a:p>
          <a:p>
            <a:pPr lvl="2"/>
            <a:endParaRPr lang="en-US" sz="1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EC38E0-27D4-47B3-855D-86FEFECA2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B6F6C-A534-4FBE-BB88-0805C2D87D6C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5060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7DF32-3C7C-4D5E-9D67-14F5C00B9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>
                <a:highlight>
                  <a:srgbClr val="FFFFFF"/>
                </a:highlight>
              </a:rPr>
              <a:t>CORS flowchart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B08BE5-5C4F-4312-BBB0-FDF00CDA3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248400"/>
            <a:ext cx="8229600" cy="457200"/>
          </a:xfrm>
        </p:spPr>
        <p:txBody>
          <a:bodyPr/>
          <a:lstStyle/>
          <a:p>
            <a:pPr>
              <a:defRPr/>
            </a:pPr>
            <a:r>
              <a:rPr lang="de-DE" altLang="en-US" dirty="0"/>
              <a:t>https://en.wikipedia.org/wiki/Cross-origin_resource_sharing#/media/File:Flowchart_showing_Simple_and_Preflight_XHR.svg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1FF4F4-4447-4147-825F-1FBE69B2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B6F6C-A534-4FBE-BB88-0805C2D87D6C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2050" name="Picture 2" descr="Flowchart showing Simple and Preflight XHR.svg">
            <a:extLst>
              <a:ext uri="{FF2B5EF4-FFF2-40B4-BE49-F238E27FC236}">
                <a16:creationId xmlns:a16="http://schemas.microsoft.com/office/drawing/2014/main" id="{3E0EFB17-A988-4209-A070-41D23BF832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8700"/>
            <a:ext cx="9144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6FE7377-9AF0-4313-AD42-09008443D12C}"/>
                  </a:ext>
                </a:extLst>
              </p14:cNvPr>
              <p14:cNvContentPartPr/>
              <p14:nvPr/>
            </p14:nvContentPartPr>
            <p14:xfrm>
              <a:off x="1689308" y="1447153"/>
              <a:ext cx="399240" cy="640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6FE7377-9AF0-4313-AD42-09008443D12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35668" y="1339153"/>
                <a:ext cx="506880" cy="27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4C07E7F-ACC6-4F73-967F-B8F77107D32D}"/>
                  </a:ext>
                </a:extLst>
              </p14:cNvPr>
              <p14:cNvContentPartPr/>
              <p14:nvPr/>
            </p14:nvContentPartPr>
            <p14:xfrm>
              <a:off x="2732228" y="1689433"/>
              <a:ext cx="1069920" cy="16304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4C07E7F-ACC6-4F73-967F-B8F77107D32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78588" y="1581793"/>
                <a:ext cx="1177560" cy="184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1C11BC5-1B0D-4B90-B313-95178E3B1D51}"/>
                  </a:ext>
                </a:extLst>
              </p14:cNvPr>
              <p14:cNvContentPartPr/>
              <p14:nvPr/>
            </p14:nvContentPartPr>
            <p14:xfrm>
              <a:off x="5833628" y="2675113"/>
              <a:ext cx="1224360" cy="6454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1C11BC5-1B0D-4B90-B313-95178E3B1D5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79988" y="2567473"/>
                <a:ext cx="1332000" cy="86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36E3C01-7D63-427D-8BEF-FFED718A56B7}"/>
                  </a:ext>
                </a:extLst>
              </p14:cNvPr>
              <p14:cNvContentPartPr/>
              <p14:nvPr/>
            </p14:nvContentPartPr>
            <p14:xfrm>
              <a:off x="7821908" y="2374873"/>
              <a:ext cx="1163520" cy="684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36E3C01-7D63-427D-8BEF-FFED718A56B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767908" y="2267233"/>
                <a:ext cx="1271160" cy="28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5218539-6E65-4BF2-91A1-7B2D4AC0C5E5}"/>
                  </a:ext>
                </a:extLst>
              </p14:cNvPr>
              <p14:cNvContentPartPr/>
              <p14:nvPr/>
            </p14:nvContentPartPr>
            <p14:xfrm>
              <a:off x="8670788" y="2474593"/>
              <a:ext cx="314280" cy="18115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5218539-6E65-4BF2-91A1-7B2D4AC0C5E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616788" y="2366593"/>
                <a:ext cx="421920" cy="202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E131398D-6491-4DAF-94E4-66CC92C565C2}"/>
                  </a:ext>
                </a:extLst>
              </p14:cNvPr>
              <p14:cNvContentPartPr/>
              <p14:nvPr/>
            </p14:nvContentPartPr>
            <p14:xfrm>
              <a:off x="4474988" y="4243993"/>
              <a:ext cx="1051200" cy="11995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E131398D-6491-4DAF-94E4-66CC92C565C2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420988" y="4135993"/>
                <a:ext cx="1158840" cy="141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2D65D676-827E-4300-98E3-003B5764F136}"/>
                  </a:ext>
                </a:extLst>
              </p14:cNvPr>
              <p14:cNvContentPartPr/>
              <p14:nvPr/>
            </p14:nvContentPartPr>
            <p14:xfrm>
              <a:off x="6960068" y="4621273"/>
              <a:ext cx="96480" cy="4312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2D65D676-827E-4300-98E3-003B5764F13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906068" y="4513633"/>
                <a:ext cx="204120" cy="64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983B50AB-C6F5-4706-AC34-CE2B01757C5A}"/>
                  </a:ext>
                </a:extLst>
              </p14:cNvPr>
              <p14:cNvContentPartPr/>
              <p14:nvPr/>
            </p14:nvContentPartPr>
            <p14:xfrm>
              <a:off x="7017668" y="4800193"/>
              <a:ext cx="98640" cy="2613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983B50AB-C6F5-4706-AC34-CE2B01757C5A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964028" y="4692553"/>
                <a:ext cx="206280" cy="477000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1CD5860C-8978-417A-85C5-3C3180DDC733}"/>
              </a:ext>
            </a:extLst>
          </p:cNvPr>
          <p:cNvSpPr txBox="1"/>
          <p:nvPr/>
        </p:nvSpPr>
        <p:spPr>
          <a:xfrm>
            <a:off x="7391400" y="4876800"/>
            <a:ext cx="159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MCTS Path</a:t>
            </a:r>
          </a:p>
        </p:txBody>
      </p:sp>
    </p:spTree>
    <p:extLst>
      <p:ext uri="{BB962C8B-B14F-4D97-AF65-F5344CB8AC3E}">
        <p14:creationId xmlns:p14="http://schemas.microsoft.com/office/powerpoint/2010/main" val="190068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</a:t>
            </a:r>
          </a:p>
          <a:p>
            <a:pPr>
              <a:defRPr/>
            </a:pP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C787C-C49D-40AD-9B81-B95AC0EB15C2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3076" name="Picture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600200"/>
            <a:ext cx="481012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43800" cy="1295400"/>
          </a:xfrm>
        </p:spPr>
        <p:txBody>
          <a:bodyPr/>
          <a:lstStyle/>
          <a:p>
            <a:pPr eaLnBrk="1" hangingPunct="1"/>
            <a:r>
              <a:rPr lang="en-US" sz="2800" dirty="0"/>
              <a:t>A </a:t>
            </a:r>
            <a:r>
              <a:rPr lang="en-US" sz="2800" i="1" dirty="0"/>
              <a:t>Form</a:t>
            </a:r>
            <a:r>
              <a:rPr lang="en-US" sz="2800" dirty="0"/>
              <a:t> is a webpage containing </a:t>
            </a:r>
            <a:r>
              <a:rPr lang="en-US" sz="2800" u="sng" dirty="0"/>
              <a:t>HTML input elements</a:t>
            </a:r>
            <a:r>
              <a:rPr lang="en-US" sz="2800" dirty="0"/>
              <a:t> that allow a user to enter information</a:t>
            </a:r>
          </a:p>
        </p:txBody>
      </p:sp>
      <p:sp>
        <p:nvSpPr>
          <p:cNvPr id="1174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3505200" cy="3995737"/>
          </a:xfrm>
        </p:spPr>
        <p:txBody>
          <a:bodyPr/>
          <a:lstStyle/>
          <a:p>
            <a:pPr marL="571500" indent="-571500" eaLnBrk="1" hangingPunct="1"/>
            <a:r>
              <a:rPr lang="en-US" sz="2400" dirty="0"/>
              <a:t>A form consists of static HTML markup…</a:t>
            </a:r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endParaRPr lang="en-US" sz="2700" dirty="0"/>
          </a:p>
          <a:p>
            <a:pPr marL="571500" indent="-571500" eaLnBrk="1" hangingPunct="1"/>
            <a:r>
              <a:rPr lang="en-US" sz="2400" dirty="0"/>
              <a:t>…as well as controls that permit input of various kinds of data</a:t>
            </a:r>
          </a:p>
        </p:txBody>
      </p:sp>
      <p:sp>
        <p:nvSpPr>
          <p:cNvPr id="1174547" name="Line 19"/>
          <p:cNvSpPr>
            <a:spLocks noChangeShapeType="1"/>
          </p:cNvSpPr>
          <p:nvPr/>
        </p:nvSpPr>
        <p:spPr bwMode="auto">
          <a:xfrm>
            <a:off x="3124200" y="2209800"/>
            <a:ext cx="17526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74554" name="Line 26"/>
          <p:cNvSpPr>
            <a:spLocks noChangeShapeType="1"/>
          </p:cNvSpPr>
          <p:nvPr/>
        </p:nvSpPr>
        <p:spPr bwMode="auto">
          <a:xfrm>
            <a:off x="3048000" y="2362200"/>
            <a:ext cx="1295400" cy="1905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74556" name="Line 28"/>
          <p:cNvSpPr>
            <a:spLocks noChangeShapeType="1"/>
          </p:cNvSpPr>
          <p:nvPr/>
        </p:nvSpPr>
        <p:spPr bwMode="auto">
          <a:xfrm flipV="1">
            <a:off x="3429000" y="3886200"/>
            <a:ext cx="2286000" cy="1752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74557" name="Line 29"/>
          <p:cNvSpPr>
            <a:spLocks noChangeShapeType="1"/>
          </p:cNvSpPr>
          <p:nvPr/>
        </p:nvSpPr>
        <p:spPr bwMode="auto">
          <a:xfrm flipV="1">
            <a:off x="3429000" y="4343400"/>
            <a:ext cx="3733800" cy="1295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74558" name="Line 30"/>
          <p:cNvSpPr>
            <a:spLocks noChangeShapeType="1"/>
          </p:cNvSpPr>
          <p:nvPr/>
        </p:nvSpPr>
        <p:spPr bwMode="auto">
          <a:xfrm>
            <a:off x="3048000" y="2286000"/>
            <a:ext cx="13716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4532" grpId="0" build="p"/>
      <p:bldP spid="1174547" grpId="0" animBg="1"/>
      <p:bldP spid="1174554" grpId="0" animBg="1"/>
      <p:bldP spid="1174556" grpId="0" animBg="1"/>
      <p:bldP spid="1174557" grpId="0" animBg="1"/>
      <p:bldP spid="11745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</a:t>
            </a:r>
          </a:p>
          <a:p>
            <a:pPr>
              <a:defRPr/>
            </a:pP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AB471-1649-4C56-90C1-C4144FE2DAC5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199108" name="Rectangle 4"/>
          <p:cNvSpPr>
            <a:spLocks noChangeArrowheads="1"/>
          </p:cNvSpPr>
          <p:nvPr/>
        </p:nvSpPr>
        <p:spPr bwMode="auto">
          <a:xfrm>
            <a:off x="304800" y="2013743"/>
            <a:ext cx="8077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&lt;body&gt;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&lt;h3&gt;Fill out the fields below:&lt;/h3&gt;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009900"/>
                </a:solidFill>
                <a:latin typeface="Courier New" pitchFamily="49" charset="0"/>
              </a:rPr>
              <a:t>&lt;form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action=“http://...” method=“post”</a:t>
            </a:r>
            <a:r>
              <a:rPr lang="en-US" sz="1600" dirty="0">
                <a:solidFill>
                  <a:srgbClr val="009900"/>
                </a:solidFill>
                <a:latin typeface="Courier New" pitchFamily="49" charset="0"/>
              </a:rPr>
              <a:t>&gt; &lt;!– or method=“get” </a:t>
            </a:r>
            <a:r>
              <a:rPr lang="en-US" sz="1600" dirty="0">
                <a:solidFill>
                  <a:srgbClr val="009900"/>
                </a:solidFill>
                <a:latin typeface="Courier New" pitchFamily="49" charset="0"/>
                <a:sym typeface="Wingdings" panose="05000000000000000000" pitchFamily="2" charset="2"/>
              </a:rPr>
              <a:t></a:t>
            </a:r>
            <a:endParaRPr lang="en-US" sz="1600" dirty="0">
              <a:solidFill>
                <a:srgbClr val="009900"/>
              </a:solidFill>
              <a:latin typeface="Courier New" pitchFamily="49" charset="0"/>
            </a:endParaRPr>
          </a:p>
          <a:p>
            <a:r>
              <a:rPr lang="en-US" sz="1600" dirty="0">
                <a:solidFill>
                  <a:srgbClr val="009900"/>
                </a:solidFill>
                <a:latin typeface="Courier New" pitchFamily="49" charset="0"/>
              </a:rPr>
              <a:t>   &lt;p&gt;Your name: &lt;</a:t>
            </a:r>
            <a:r>
              <a:rPr lang="en-US" sz="1600" dirty="0" err="1">
                <a:solidFill>
                  <a:srgbClr val="009900"/>
                </a:solidFill>
                <a:latin typeface="Courier New" pitchFamily="49" charset="0"/>
              </a:rPr>
              <a:t>br</a:t>
            </a:r>
            <a:r>
              <a:rPr lang="en-US" sz="1600" dirty="0">
                <a:solidFill>
                  <a:srgbClr val="009900"/>
                </a:solidFill>
                <a:latin typeface="Courier New" pitchFamily="49" charset="0"/>
              </a:rPr>
              <a:t> /&gt;</a:t>
            </a:r>
          </a:p>
          <a:p>
            <a:r>
              <a:rPr lang="en-US" sz="1600" dirty="0">
                <a:solidFill>
                  <a:srgbClr val="009900"/>
                </a:solidFill>
                <a:latin typeface="Courier New" pitchFamily="49" charset="0"/>
              </a:rPr>
              <a:t>      </a:t>
            </a:r>
            <a:r>
              <a:rPr lang="en-US" sz="1600" dirty="0">
                <a:solidFill>
                  <a:srgbClr val="9A0075"/>
                </a:solidFill>
                <a:latin typeface="Courier New" pitchFamily="49" charset="0"/>
              </a:rPr>
              <a:t>First: &lt;input type="text" id=“first” name=“</a:t>
            </a:r>
            <a:r>
              <a:rPr lang="en-US" sz="1600" dirty="0" err="1">
                <a:solidFill>
                  <a:srgbClr val="9A0075"/>
                </a:solidFill>
                <a:latin typeface="Courier New" pitchFamily="49" charset="0"/>
              </a:rPr>
              <a:t>firstname</a:t>
            </a:r>
            <a:r>
              <a:rPr lang="en-US" sz="1600" dirty="0">
                <a:solidFill>
                  <a:srgbClr val="9A0075"/>
                </a:solidFill>
                <a:latin typeface="Courier New" pitchFamily="49" charset="0"/>
              </a:rPr>
              <a:t>" /&gt; &lt;</a:t>
            </a:r>
            <a:r>
              <a:rPr lang="en-US" sz="1600" dirty="0" err="1">
                <a:solidFill>
                  <a:srgbClr val="9A0075"/>
                </a:solidFill>
                <a:latin typeface="Courier New" pitchFamily="49" charset="0"/>
              </a:rPr>
              <a:t>br</a:t>
            </a:r>
            <a:r>
              <a:rPr lang="en-US" sz="1600" dirty="0">
                <a:solidFill>
                  <a:srgbClr val="9A0075"/>
                </a:solidFill>
                <a:latin typeface="Courier New" pitchFamily="49" charset="0"/>
              </a:rPr>
              <a:t>&gt;</a:t>
            </a:r>
          </a:p>
          <a:p>
            <a:r>
              <a:rPr lang="en-US" sz="1600" dirty="0">
                <a:solidFill>
                  <a:srgbClr val="9A0075"/>
                </a:solidFill>
                <a:latin typeface="Courier New" pitchFamily="49" charset="0"/>
              </a:rPr>
              <a:t>      Last: &lt;input type="text" id=“last” name=“</a:t>
            </a:r>
            <a:r>
              <a:rPr lang="en-US" sz="1600" dirty="0" err="1">
                <a:solidFill>
                  <a:srgbClr val="9A0075"/>
                </a:solidFill>
                <a:latin typeface="Courier New" pitchFamily="49" charset="0"/>
              </a:rPr>
              <a:t>lastname</a:t>
            </a:r>
            <a:r>
              <a:rPr lang="en-US" sz="1600" dirty="0">
                <a:solidFill>
                  <a:srgbClr val="9A0075"/>
                </a:solidFill>
                <a:latin typeface="Courier New" pitchFamily="49" charset="0"/>
              </a:rPr>
              <a:t>" /&gt;</a:t>
            </a:r>
            <a:endParaRPr lang="en-US" sz="1600" dirty="0">
              <a:solidFill>
                <a:srgbClr val="009900"/>
              </a:solidFill>
              <a:latin typeface="Courier New" pitchFamily="49" charset="0"/>
            </a:endParaRPr>
          </a:p>
          <a:p>
            <a:r>
              <a:rPr lang="en-US" sz="1600" dirty="0">
                <a:solidFill>
                  <a:srgbClr val="009900"/>
                </a:solidFill>
                <a:latin typeface="Courier New" pitchFamily="49" charset="0"/>
              </a:rPr>
              <a:t>   &lt;/p&gt;</a:t>
            </a:r>
          </a:p>
          <a:p>
            <a:r>
              <a:rPr lang="en-US" sz="1600" dirty="0">
                <a:solidFill>
                  <a:srgbClr val="009900"/>
                </a:solidFill>
                <a:latin typeface="Courier New" pitchFamily="49" charset="0"/>
              </a:rPr>
              <a:t>   &lt;p&gt;Press &lt;strong&gt;Send&lt;/strong&gt; to submit your information.</a:t>
            </a:r>
          </a:p>
          <a:p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&lt;!– ‘submit’ is s special type of button that automatically causes the browser to collect the form data and generate an http request to the 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url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  <a:sym typeface="Wingdings" panose="05000000000000000000" pitchFamily="2" charset="2"/>
              </a:rPr>
              <a:t></a:t>
            </a:r>
            <a:endParaRPr lang="en-US" sz="1600" dirty="0">
              <a:solidFill>
                <a:srgbClr val="0000FF"/>
              </a:solidFill>
              <a:latin typeface="Courier New" pitchFamily="49" charset="0"/>
            </a:endParaRPr>
          </a:p>
          <a:p>
            <a:r>
              <a:rPr lang="en-US" sz="1600" dirty="0">
                <a:solidFill>
                  <a:srgbClr val="009900"/>
                </a:solidFill>
                <a:latin typeface="Courier New" pitchFamily="49" charset="0"/>
              </a:rPr>
              <a:t>      </a:t>
            </a:r>
            <a:r>
              <a:rPr lang="en-US" sz="1600" b="1" dirty="0">
                <a:solidFill>
                  <a:srgbClr val="9A0075"/>
                </a:solidFill>
                <a:latin typeface="Courier New" pitchFamily="49" charset="0"/>
              </a:rPr>
              <a:t>&lt;input id=“send” type="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submit</a:t>
            </a:r>
            <a:r>
              <a:rPr lang="en-US" sz="1600" b="1" dirty="0">
                <a:solidFill>
                  <a:srgbClr val="9A0075"/>
                </a:solidFill>
                <a:latin typeface="Courier New" pitchFamily="49" charset="0"/>
              </a:rPr>
              <a:t>" value="Send" /&gt;</a:t>
            </a:r>
          </a:p>
          <a:p>
            <a:r>
              <a:rPr lang="en-US" sz="1600" dirty="0">
                <a:solidFill>
                  <a:srgbClr val="009900"/>
                </a:solidFill>
                <a:latin typeface="Courier New" pitchFamily="49" charset="0"/>
              </a:rPr>
              <a:t>   &lt;/p&gt;</a:t>
            </a:r>
          </a:p>
          <a:p>
            <a:r>
              <a:rPr lang="en-US" sz="1600" dirty="0">
                <a:solidFill>
                  <a:srgbClr val="009900"/>
                </a:solidFill>
                <a:latin typeface="Courier New" pitchFamily="49" charset="0"/>
              </a:rPr>
              <a:t> &lt;/form&gt;</a:t>
            </a:r>
          </a:p>
          <a:p>
            <a:r>
              <a:rPr lang="en-US" sz="1600" dirty="0">
                <a:latin typeface="Courier New" pitchFamily="49" charset="0"/>
              </a:rPr>
              <a:t>&lt;/body&gt;</a:t>
            </a:r>
          </a:p>
        </p:txBody>
      </p:sp>
      <p:sp>
        <p:nvSpPr>
          <p:cNvPr id="1199109" name="Rectangle 5"/>
          <p:cNvSpPr>
            <a:spLocks noChangeArrowheads="1"/>
          </p:cNvSpPr>
          <p:nvPr/>
        </p:nvSpPr>
        <p:spPr bwMode="auto">
          <a:xfrm>
            <a:off x="3581400" y="4038600"/>
            <a:ext cx="6420091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9A0075"/>
                </a:solidFill>
                <a:latin typeface="Courier New" pitchFamily="49" charset="0"/>
              </a:rPr>
              <a:t> </a:t>
            </a:r>
          </a:p>
          <a:p>
            <a:endParaRPr lang="en-US" sz="1600" dirty="0">
              <a:solidFill>
                <a:srgbClr val="9A0075"/>
              </a:solidFill>
              <a:latin typeface="Courier New" pitchFamily="49" charset="0"/>
            </a:endParaRPr>
          </a:p>
          <a:p>
            <a:r>
              <a:rPr lang="en-US" sz="1600" dirty="0">
                <a:solidFill>
                  <a:srgbClr val="9A0075"/>
                </a:solidFill>
                <a:latin typeface="Courier New" pitchFamily="49" charset="0"/>
              </a:rPr>
              <a:t>  </a:t>
            </a:r>
          </a:p>
          <a:p>
            <a:endParaRPr lang="en-US" sz="1600" dirty="0">
              <a:solidFill>
                <a:srgbClr val="9A0075"/>
              </a:solidFill>
              <a:latin typeface="Courier New" pitchFamily="49" charset="0"/>
            </a:endParaRPr>
          </a:p>
          <a:p>
            <a:r>
              <a:rPr lang="en-US" sz="1600" dirty="0">
                <a:solidFill>
                  <a:srgbClr val="9A0075"/>
                </a:solidFill>
                <a:latin typeface="Courier New" pitchFamily="49" charset="0"/>
              </a:rPr>
              <a:t>  </a:t>
            </a:r>
          </a:p>
          <a:p>
            <a:r>
              <a:rPr lang="en-US" sz="1600" dirty="0">
                <a:solidFill>
                  <a:srgbClr val="9A0075"/>
                </a:solidFill>
                <a:latin typeface="Courier New" pitchFamily="49" charset="0"/>
              </a:rPr>
              <a:t>  </a:t>
            </a:r>
          </a:p>
          <a:p>
            <a:r>
              <a:rPr lang="en-US" sz="1600" dirty="0">
                <a:solidFill>
                  <a:srgbClr val="9A0075"/>
                </a:solidFill>
                <a:latin typeface="Courier New" pitchFamily="49" charset="0"/>
              </a:rPr>
              <a:t>      </a:t>
            </a:r>
            <a:br>
              <a:rPr lang="en-US" sz="1600" b="1" dirty="0">
                <a:solidFill>
                  <a:srgbClr val="9A0075"/>
                </a:solidFill>
                <a:latin typeface="Courier New" pitchFamily="49" charset="0"/>
              </a:rPr>
            </a:br>
            <a:endParaRPr lang="en-US" sz="1600" b="1" dirty="0">
              <a:solidFill>
                <a:srgbClr val="9A0075"/>
              </a:solidFill>
              <a:latin typeface="Courier New" pitchFamily="49" charset="0"/>
            </a:endParaRPr>
          </a:p>
          <a:p>
            <a:r>
              <a:rPr lang="en-US" sz="1600" b="1" dirty="0">
                <a:solidFill>
                  <a:srgbClr val="9A0075"/>
                </a:solidFill>
                <a:latin typeface="Courier New" pitchFamily="49" charset="0"/>
              </a:rPr>
              <a:t>  </a:t>
            </a:r>
          </a:p>
          <a:p>
            <a:r>
              <a:rPr lang="en-US" sz="1600" b="1" dirty="0">
                <a:solidFill>
                  <a:srgbClr val="9A0075"/>
                </a:solidFill>
                <a:latin typeface="Courier New" pitchFamily="49" charset="0"/>
              </a:rPr>
              <a:t>  </a:t>
            </a:r>
          </a:p>
          <a:p>
            <a:r>
              <a:rPr lang="en-US" sz="1600" b="1" dirty="0">
                <a:solidFill>
                  <a:srgbClr val="9A0075"/>
                </a:solidFill>
                <a:latin typeface="Courier New" pitchFamily="49" charset="0"/>
              </a:rPr>
              <a:t>      </a:t>
            </a:r>
            <a:r>
              <a:rPr lang="en-US" sz="1600" dirty="0">
                <a:solidFill>
                  <a:srgbClr val="9A0075"/>
                </a:solidFill>
                <a:latin typeface="Courier New" pitchFamily="49" charset="0"/>
              </a:rPr>
              <a:t>  </a:t>
            </a:r>
          </a:p>
          <a:p>
            <a:r>
              <a:rPr lang="en-US" sz="1600" dirty="0">
                <a:solidFill>
                  <a:srgbClr val="9A0075"/>
                </a:solidFill>
                <a:latin typeface="Courier New" pitchFamily="49" charset="0"/>
              </a:rPr>
              <a:t>  </a:t>
            </a:r>
          </a:p>
          <a:p>
            <a:r>
              <a:rPr lang="en-US" sz="1600" dirty="0">
                <a:solidFill>
                  <a:srgbClr val="9A0075"/>
                </a:solidFill>
                <a:latin typeface="Courier New" pitchFamily="49" charset="0"/>
              </a:rPr>
              <a:t> </a:t>
            </a: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pPr eaLnBrk="1" hangingPunct="1"/>
            <a:r>
              <a:rPr lang="en-US" sz="2400" dirty="0"/>
              <a:t>In the old days, &lt;form&gt; elements were used to contain input elements whose data would be automatically </a:t>
            </a:r>
            <a:r>
              <a:rPr lang="en-US" sz="2400" u="sng" dirty="0"/>
              <a:t>submitted</a:t>
            </a:r>
            <a:r>
              <a:rPr lang="en-US" sz="2400" dirty="0"/>
              <a:t> to a web server when the </a:t>
            </a:r>
            <a:r>
              <a:rPr lang="en-US" sz="2400" dirty="0">
                <a:solidFill>
                  <a:srgbClr val="FF0000"/>
                </a:solidFill>
              </a:rPr>
              <a:t>submit</a:t>
            </a:r>
            <a:r>
              <a:rPr lang="en-US" sz="2400" dirty="0"/>
              <a:t> button was pressed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727DAA-8CB3-4482-A290-E0E0A06BEFEB}"/>
              </a:ext>
            </a:extLst>
          </p:cNvPr>
          <p:cNvSpPr/>
          <p:nvPr/>
        </p:nvSpPr>
        <p:spPr>
          <a:xfrm rot="20118002">
            <a:off x="1042835" y="2497978"/>
            <a:ext cx="7058343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15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Obsolete!</a:t>
            </a: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0DEE5840-6F83-4C23-B6FC-05B318280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6175" y="5845192"/>
            <a:ext cx="2590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/>
              <a:t>Note “submit” type – not “button” type. This is a special type of button that causes the </a:t>
            </a:r>
            <a:r>
              <a:rPr lang="en-US" sz="1400" b="1" dirty="0"/>
              <a:t>action</a:t>
            </a:r>
            <a:r>
              <a:rPr lang="en-US" sz="1400" dirty="0"/>
              <a:t> to trigger.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B4F7C6B-7DA4-4472-BB28-EA9ADE2B9284}"/>
              </a:ext>
            </a:extLst>
          </p:cNvPr>
          <p:cNvCxnSpPr/>
          <p:nvPr/>
        </p:nvCxnSpPr>
        <p:spPr bwMode="auto">
          <a:xfrm flipH="1" flipV="1">
            <a:off x="4114800" y="5749564"/>
            <a:ext cx="1321375" cy="4032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443B0F7-9A4E-40FA-84EA-09A48082B614}"/>
              </a:ext>
            </a:extLst>
          </p:cNvPr>
          <p:cNvCxnSpPr/>
          <p:nvPr/>
        </p:nvCxnSpPr>
        <p:spPr bwMode="auto">
          <a:xfrm flipH="1" flipV="1">
            <a:off x="3733800" y="3200400"/>
            <a:ext cx="2997775" cy="3345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9108" grpId="0"/>
      <p:bldP spid="1199109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</a:t>
            </a:r>
          </a:p>
          <a:p>
            <a:pPr>
              <a:defRPr/>
            </a:pP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AE911-A845-4906-B783-25E0DCEEB885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happened when forms were submitted?</a:t>
            </a:r>
          </a:p>
        </p:txBody>
      </p:sp>
      <p:pic>
        <p:nvPicPr>
          <p:cNvPr id="16389" name="Picture 3" descr="j040415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819400"/>
            <a:ext cx="2181225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4" descr="j039724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200400"/>
            <a:ext cx="18034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1295400" y="4876800"/>
            <a:ext cx="166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Web Browser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6308725" y="5299075"/>
            <a:ext cx="153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Web Server</a:t>
            </a:r>
          </a:p>
        </p:txBody>
      </p:sp>
      <p:sp>
        <p:nvSpPr>
          <p:cNvPr id="1197063" name="Freeform 7"/>
          <p:cNvSpPr>
            <a:spLocks/>
          </p:cNvSpPr>
          <p:nvPr/>
        </p:nvSpPr>
        <p:spPr bwMode="auto">
          <a:xfrm>
            <a:off x="2743200" y="2667000"/>
            <a:ext cx="3200400" cy="533400"/>
          </a:xfrm>
          <a:custGeom>
            <a:avLst/>
            <a:gdLst>
              <a:gd name="T0" fmla="*/ 0 w 2016"/>
              <a:gd name="T1" fmla="*/ 2147483647 h 584"/>
              <a:gd name="T2" fmla="*/ 2147483647 w 2016"/>
              <a:gd name="T3" fmla="*/ 2147483647 h 584"/>
              <a:gd name="T4" fmla="*/ 2147483647 w 2016"/>
              <a:gd name="T5" fmla="*/ 2147483647 h 584"/>
              <a:gd name="T6" fmla="*/ 0 60000 65536"/>
              <a:gd name="T7" fmla="*/ 0 60000 65536"/>
              <a:gd name="T8" fmla="*/ 0 60000 65536"/>
              <a:gd name="T9" fmla="*/ 0 w 2016"/>
              <a:gd name="T10" fmla="*/ 0 h 584"/>
              <a:gd name="T11" fmla="*/ 2016 w 2016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6" h="584">
                <a:moveTo>
                  <a:pt x="0" y="536"/>
                </a:moveTo>
                <a:cubicBezTo>
                  <a:pt x="360" y="268"/>
                  <a:pt x="720" y="0"/>
                  <a:pt x="1056" y="8"/>
                </a:cubicBezTo>
                <a:cubicBezTo>
                  <a:pt x="1392" y="16"/>
                  <a:pt x="1704" y="300"/>
                  <a:pt x="2016" y="584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97064" name="Freeform 8"/>
          <p:cNvSpPr>
            <a:spLocks/>
          </p:cNvSpPr>
          <p:nvPr/>
        </p:nvSpPr>
        <p:spPr bwMode="auto">
          <a:xfrm>
            <a:off x="3048000" y="4343400"/>
            <a:ext cx="2819400" cy="711200"/>
          </a:xfrm>
          <a:custGeom>
            <a:avLst/>
            <a:gdLst>
              <a:gd name="T0" fmla="*/ 2147483647 w 1776"/>
              <a:gd name="T1" fmla="*/ 2147483647 h 448"/>
              <a:gd name="T2" fmla="*/ 2147483647 w 1776"/>
              <a:gd name="T3" fmla="*/ 2147483647 h 448"/>
              <a:gd name="T4" fmla="*/ 0 w 1776"/>
              <a:gd name="T5" fmla="*/ 0 h 448"/>
              <a:gd name="T6" fmla="*/ 0 60000 65536"/>
              <a:gd name="T7" fmla="*/ 0 60000 65536"/>
              <a:gd name="T8" fmla="*/ 0 60000 65536"/>
              <a:gd name="T9" fmla="*/ 0 w 1776"/>
              <a:gd name="T10" fmla="*/ 0 h 448"/>
              <a:gd name="T11" fmla="*/ 1776 w 1776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6" h="448">
                <a:moveTo>
                  <a:pt x="1776" y="96"/>
                </a:moveTo>
                <a:cubicBezTo>
                  <a:pt x="1492" y="272"/>
                  <a:pt x="1208" y="448"/>
                  <a:pt x="912" y="432"/>
                </a:cubicBezTo>
                <a:cubicBezTo>
                  <a:pt x="616" y="416"/>
                  <a:pt x="308" y="208"/>
                  <a:pt x="0" y="0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97065" name="Text Box 9"/>
          <p:cNvSpPr txBox="1">
            <a:spLocks noChangeArrowheads="1"/>
          </p:cNvSpPr>
          <p:nvPr/>
        </p:nvSpPr>
        <p:spPr bwMode="auto">
          <a:xfrm>
            <a:off x="304800" y="1524000"/>
            <a:ext cx="1905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/>
              <a:t>1) You browse to a webpage containing forms and fill it out; then press the </a:t>
            </a:r>
            <a:r>
              <a:rPr lang="en-US" sz="1400" b="1" dirty="0"/>
              <a:t>submit</a:t>
            </a:r>
            <a:r>
              <a:rPr lang="en-US" sz="1400" dirty="0"/>
              <a:t> button</a:t>
            </a:r>
          </a:p>
        </p:txBody>
      </p:sp>
      <p:sp>
        <p:nvSpPr>
          <p:cNvPr id="1197067" name="Freeform 11"/>
          <p:cNvSpPr>
            <a:spLocks/>
          </p:cNvSpPr>
          <p:nvPr/>
        </p:nvSpPr>
        <p:spPr bwMode="auto">
          <a:xfrm>
            <a:off x="2133600" y="1524000"/>
            <a:ext cx="4495800" cy="1524000"/>
          </a:xfrm>
          <a:custGeom>
            <a:avLst/>
            <a:gdLst>
              <a:gd name="T0" fmla="*/ 0 w 2016"/>
              <a:gd name="T1" fmla="*/ 2147483647 h 584"/>
              <a:gd name="T2" fmla="*/ 2147483647 w 2016"/>
              <a:gd name="T3" fmla="*/ 2147483647 h 584"/>
              <a:gd name="T4" fmla="*/ 2147483647 w 2016"/>
              <a:gd name="T5" fmla="*/ 2147483647 h 584"/>
              <a:gd name="T6" fmla="*/ 0 60000 65536"/>
              <a:gd name="T7" fmla="*/ 0 60000 65536"/>
              <a:gd name="T8" fmla="*/ 0 60000 65536"/>
              <a:gd name="T9" fmla="*/ 0 w 2016"/>
              <a:gd name="T10" fmla="*/ 0 h 584"/>
              <a:gd name="T11" fmla="*/ 2016 w 2016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6" h="584">
                <a:moveTo>
                  <a:pt x="0" y="536"/>
                </a:moveTo>
                <a:cubicBezTo>
                  <a:pt x="360" y="268"/>
                  <a:pt x="720" y="0"/>
                  <a:pt x="1056" y="8"/>
                </a:cubicBezTo>
                <a:cubicBezTo>
                  <a:pt x="1392" y="16"/>
                  <a:pt x="1704" y="300"/>
                  <a:pt x="2016" y="584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97068" name="Text Box 12"/>
          <p:cNvSpPr txBox="1">
            <a:spLocks noChangeArrowheads="1"/>
          </p:cNvSpPr>
          <p:nvPr/>
        </p:nvSpPr>
        <p:spPr bwMode="auto">
          <a:xfrm>
            <a:off x="3200400" y="2971800"/>
            <a:ext cx="2209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/>
              <a:t>2)The browser automatically packages the data in the form and sends it to the web server via an http POST (or GET) request</a:t>
            </a:r>
          </a:p>
        </p:txBody>
      </p:sp>
      <p:sp>
        <p:nvSpPr>
          <p:cNvPr id="1197069" name="Text Box 13"/>
          <p:cNvSpPr txBox="1">
            <a:spLocks noChangeArrowheads="1"/>
          </p:cNvSpPr>
          <p:nvPr/>
        </p:nvSpPr>
        <p:spPr bwMode="auto">
          <a:xfrm>
            <a:off x="6172200" y="1676400"/>
            <a:ext cx="2590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/>
              <a:t>3)The server receives the form data and passes it on to a resource for processing.</a:t>
            </a:r>
          </a:p>
        </p:txBody>
      </p:sp>
      <p:sp>
        <p:nvSpPr>
          <p:cNvPr id="1197070" name="Text Box 14"/>
          <p:cNvSpPr txBox="1">
            <a:spLocks noChangeArrowheads="1"/>
          </p:cNvSpPr>
          <p:nvPr/>
        </p:nvSpPr>
        <p:spPr bwMode="auto">
          <a:xfrm>
            <a:off x="1981200" y="5257800"/>
            <a:ext cx="3962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/>
              <a:t>4) The Web application generates a response and sends it to the browser – the usual response was a new web page or “redirect” command to tell the browser what page to display next.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A94D2E-8C72-489C-930C-0E6AC2AE24FA}"/>
              </a:ext>
            </a:extLst>
          </p:cNvPr>
          <p:cNvSpPr/>
          <p:nvPr/>
        </p:nvSpPr>
        <p:spPr>
          <a:xfrm rot="20118002">
            <a:off x="1042835" y="2497978"/>
            <a:ext cx="7058343" cy="186204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15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Obsolete!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7063" grpId="0" animBg="1"/>
      <p:bldP spid="1197064" grpId="0" animBg="1"/>
      <p:bldP spid="1197065" grpId="0"/>
      <p:bldP spid="1197067" grpId="0" animBg="1"/>
      <p:bldP spid="1197068" grpId="0"/>
      <p:bldP spid="1197069" grpId="0"/>
      <p:bldP spid="11970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2960D-6F65-4F5A-9FB7-2561E0571D16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dirty="0"/>
              <a:t>HTML &lt;form&gt; tag element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533400" y="35052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9A0075"/>
                </a:solidFill>
                <a:latin typeface="Courier New" pitchFamily="49" charset="0"/>
              </a:rPr>
              <a:t>&lt;form action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</a:rPr>
              <a:t>="http://</a:t>
            </a:r>
            <a:r>
              <a:rPr lang="en-US" sz="20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</a:rPr>
              <a:t>&lt;url&gt;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</a:rPr>
              <a:t>"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method=“post"</a:t>
            </a:r>
            <a:r>
              <a:rPr lang="en-US" sz="2000" b="1" dirty="0">
                <a:solidFill>
                  <a:srgbClr val="9A0075"/>
                </a:solidFill>
                <a:latin typeface="Courier New" pitchFamily="49" charset="0"/>
              </a:rPr>
              <a:t>&gt;</a:t>
            </a:r>
          </a:p>
          <a:p>
            <a:r>
              <a:rPr lang="en-US" sz="2000" b="1" dirty="0">
                <a:solidFill>
                  <a:srgbClr val="9A0075"/>
                </a:solidFill>
                <a:latin typeface="Courier New" pitchFamily="49" charset="0"/>
              </a:rPr>
              <a:t> &lt;!-- form elements go here --&gt;</a:t>
            </a:r>
          </a:p>
          <a:p>
            <a:r>
              <a:rPr lang="en-US" sz="2000" b="1" dirty="0">
                <a:solidFill>
                  <a:srgbClr val="9A0075"/>
                </a:solidFill>
                <a:latin typeface="Courier New" pitchFamily="49" charset="0"/>
              </a:rPr>
              <a:t>&lt;/form&gt;</a:t>
            </a:r>
          </a:p>
          <a:p>
            <a:r>
              <a:rPr lang="en-US" sz="2000" b="1" dirty="0">
                <a:latin typeface="Courier New" pitchFamily="49" charset="0"/>
              </a:rPr>
              <a:t> </a:t>
            </a:r>
          </a:p>
        </p:txBody>
      </p:sp>
      <p:sp>
        <p:nvSpPr>
          <p:cNvPr id="1198086" name="Text Box 6"/>
          <p:cNvSpPr txBox="1">
            <a:spLocks noChangeArrowheads="1"/>
          </p:cNvSpPr>
          <p:nvPr/>
        </p:nvSpPr>
        <p:spPr bwMode="auto">
          <a:xfrm>
            <a:off x="304800" y="1892300"/>
            <a:ext cx="1905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The opening &lt;form&gt; tag – all form elements go between the opening and closing tag.</a:t>
            </a:r>
          </a:p>
        </p:txBody>
      </p:sp>
      <p:sp>
        <p:nvSpPr>
          <p:cNvPr id="1198087" name="Text Box 7"/>
          <p:cNvSpPr txBox="1">
            <a:spLocks noChangeArrowheads="1"/>
          </p:cNvSpPr>
          <p:nvPr/>
        </p:nvSpPr>
        <p:spPr bwMode="auto">
          <a:xfrm>
            <a:off x="1066800" y="5181600"/>
            <a:ext cx="3200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The required action attribute specifies the url of where to send the form’s data.</a:t>
            </a:r>
          </a:p>
        </p:txBody>
      </p:sp>
      <p:sp>
        <p:nvSpPr>
          <p:cNvPr id="1198088" name="Text Box 8"/>
          <p:cNvSpPr txBox="1">
            <a:spLocks noChangeArrowheads="1"/>
          </p:cNvSpPr>
          <p:nvPr/>
        </p:nvSpPr>
        <p:spPr bwMode="auto">
          <a:xfrm>
            <a:off x="4419600" y="1752600"/>
            <a:ext cx="1905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/>
              <a:t>…and the name of the Web Resource that will process the form data </a:t>
            </a:r>
            <a:r>
              <a:rPr lang="en-US" sz="1400" b="1" dirty="0"/>
              <a:t>if it is submitted</a:t>
            </a:r>
          </a:p>
        </p:txBody>
      </p:sp>
      <p:sp>
        <p:nvSpPr>
          <p:cNvPr id="1198089" name="Text Box 9"/>
          <p:cNvSpPr txBox="1">
            <a:spLocks noChangeArrowheads="1"/>
          </p:cNvSpPr>
          <p:nvPr/>
        </p:nvSpPr>
        <p:spPr bwMode="auto">
          <a:xfrm>
            <a:off x="5943600" y="4724400"/>
            <a:ext cx="2514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/>
              <a:t>The </a:t>
            </a:r>
            <a:r>
              <a:rPr lang="en-US" sz="1400" dirty="0">
                <a:solidFill>
                  <a:srgbClr val="0000FF"/>
                </a:solidFill>
              </a:rPr>
              <a:t>method</a:t>
            </a:r>
            <a:r>
              <a:rPr lang="en-US" sz="1400" dirty="0"/>
              <a:t> attribute specifies which HTTP message will be used to send the data in the form to the server </a:t>
            </a:r>
            <a:r>
              <a:rPr lang="en-US" sz="1400" dirty="0">
                <a:solidFill>
                  <a:srgbClr val="FF0000"/>
                </a:solidFill>
              </a:rPr>
              <a:t>– </a:t>
            </a:r>
            <a:r>
              <a:rPr lang="en-US" sz="1400" b="1" dirty="0">
                <a:solidFill>
                  <a:srgbClr val="FF0000"/>
                </a:solidFill>
              </a:rPr>
              <a:t>default is “get”</a:t>
            </a:r>
          </a:p>
        </p:txBody>
      </p:sp>
      <p:sp>
        <p:nvSpPr>
          <p:cNvPr id="1198090" name="Line 10"/>
          <p:cNvSpPr>
            <a:spLocks noChangeShapeType="1"/>
          </p:cNvSpPr>
          <p:nvPr/>
        </p:nvSpPr>
        <p:spPr bwMode="auto">
          <a:xfrm flipH="1">
            <a:off x="1143000" y="30480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98091" name="Line 11"/>
          <p:cNvSpPr>
            <a:spLocks noChangeShapeType="1"/>
          </p:cNvSpPr>
          <p:nvPr/>
        </p:nvSpPr>
        <p:spPr bwMode="auto">
          <a:xfrm flipH="1" flipV="1">
            <a:off x="2590800" y="3886200"/>
            <a:ext cx="38100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98092" name="Line 12"/>
          <p:cNvSpPr>
            <a:spLocks noChangeShapeType="1"/>
          </p:cNvSpPr>
          <p:nvPr/>
        </p:nvSpPr>
        <p:spPr bwMode="auto">
          <a:xfrm flipH="1">
            <a:off x="3581400" y="29718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98093" name="Line 13"/>
          <p:cNvSpPr>
            <a:spLocks noChangeShapeType="1"/>
          </p:cNvSpPr>
          <p:nvPr/>
        </p:nvSpPr>
        <p:spPr bwMode="auto">
          <a:xfrm flipH="1" flipV="1">
            <a:off x="5638800" y="38100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606AF3-F280-419C-A5A0-75730B51E6E8}"/>
              </a:ext>
            </a:extLst>
          </p:cNvPr>
          <p:cNvSpPr/>
          <p:nvPr/>
        </p:nvSpPr>
        <p:spPr>
          <a:xfrm rot="20118002">
            <a:off x="1042835" y="2497978"/>
            <a:ext cx="7058343" cy="186204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15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Obsolete!</a:t>
            </a:r>
          </a:p>
        </p:txBody>
      </p:sp>
    </p:spTree>
    <p:extLst>
      <p:ext uri="{BB962C8B-B14F-4D97-AF65-F5344CB8AC3E}">
        <p14:creationId xmlns:p14="http://schemas.microsoft.com/office/powerpoint/2010/main" val="57299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086" grpId="0"/>
      <p:bldP spid="1198087" grpId="0"/>
      <p:bldP spid="1198088" grpId="0"/>
      <p:bldP spid="1198089" grpId="0"/>
      <p:bldP spid="1198090" grpId="0" animBg="1"/>
      <p:bldP spid="1198091" grpId="0" animBg="1"/>
      <p:bldP spid="1198092" grpId="0" animBg="1"/>
      <p:bldP spid="11980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66D22-7851-4DD2-A7D2-2CD0454C0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78" y="276571"/>
            <a:ext cx="7543800" cy="1295400"/>
          </a:xfrm>
        </p:spPr>
        <p:txBody>
          <a:bodyPr/>
          <a:lstStyle/>
          <a:p>
            <a:r>
              <a:rPr lang="en-US" sz="3200" dirty="0"/>
              <a:t>In modern web page implementation, we use JS and Ajax to generate GET and POST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77881-AFA5-42D6-AF43-BBBC5D2D0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r>
              <a:rPr lang="en-US" dirty="0"/>
              <a:t>See code in Phone.html and Phone.js: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B8B9D-9138-4316-A19C-01D96D06E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F018CC-B207-4979-BDF7-DA5BECCF6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B6F6C-A534-4FBE-BB88-0805C2D87D6C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386E575-794D-41C5-A52D-16DBDB7CC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3" y="3144917"/>
            <a:ext cx="4756430" cy="8002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input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id=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"send"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type=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"button"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value=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"Submit"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000000"/>
              </a:solidFill>
              <a:latin typeface="Source Code Pr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22DADB2-EE15-4C6F-B74A-EB33873AB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67201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Source Code Pro"/>
              </a:rPr>
              <a:t>$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"#send"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).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Source Code Pro"/>
              </a:rPr>
              <a:t>click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Source Code Pro"/>
              </a:rPr>
              <a:t>function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</a:t>
            </a:r>
            <a:r>
              <a:rPr kumimoji="0" lang="en-US" altLang="en-US" sz="14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Source Code Pro"/>
              </a:rPr>
              <a:t>console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.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Source Code Pro"/>
              </a:rPr>
              <a:t>log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Source Code Pro"/>
              </a:rPr>
              <a:t>"submit clicked"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  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doAjaxSubmitRequest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(); 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</a:rPr>
              <a:t>// invoke ajax request to POST new data to the server</a:t>
            </a:r>
            <a:b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  <a:t>});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6467CC1-100B-434E-B3F9-53A2B28B4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743" y="4592708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4767BFE2-DF03-4FA7-A43E-E4745B5AB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538579"/>
            <a:ext cx="2590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/>
              <a:t>Note we use the regular “button” type – not the “submit” type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BAC652C-269E-4536-B3DA-03CB75F42C61}"/>
              </a:ext>
            </a:extLst>
          </p:cNvPr>
          <p:cNvCxnSpPr/>
          <p:nvPr/>
        </p:nvCxnSpPr>
        <p:spPr bwMode="auto">
          <a:xfrm flipH="1">
            <a:off x="2819400" y="2743202"/>
            <a:ext cx="2133600" cy="4017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2511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40833</TotalTime>
  <Words>1366</Words>
  <Application>Microsoft Office PowerPoint</Application>
  <PresentationFormat>On-screen Show (4:3)</PresentationFormat>
  <Paragraphs>129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Comic Sans MS</vt:lpstr>
      <vt:lpstr>Courier New</vt:lpstr>
      <vt:lpstr>Source Code Pro</vt:lpstr>
      <vt:lpstr>Tahoma</vt:lpstr>
      <vt:lpstr>Times New Roman</vt:lpstr>
      <vt:lpstr>Wingdings</vt:lpstr>
      <vt:lpstr>2_Network</vt:lpstr>
      <vt:lpstr>HTTP GET vs POST</vt:lpstr>
      <vt:lpstr>Cross-Origin Resource Sharing (CORS)</vt:lpstr>
      <vt:lpstr>The CORS standard defines a specific mechanism that a browser and server must implement </vt:lpstr>
      <vt:lpstr>CORS flowchart</vt:lpstr>
      <vt:lpstr>A Form is a webpage containing HTML input elements that allow a user to enter information</vt:lpstr>
      <vt:lpstr>In the old days, &lt;form&gt; elements were used to contain input elements whose data would be automatically submitted to a web server when the submit button was pressed</vt:lpstr>
      <vt:lpstr>What happened when forms were submitted?</vt:lpstr>
      <vt:lpstr>HTML &lt;form&gt; tag element</vt:lpstr>
      <vt:lpstr>In modern web page implementation, we use JS and Ajax to generate GET and POST requests</vt:lpstr>
      <vt:lpstr>GET vs. POST scenarios</vt:lpstr>
      <vt:lpstr>HTTP GET appends parameters to the end of the URL (insecure)</vt:lpstr>
      <vt:lpstr>HTTP POST encodes parameters into the HTTP POST header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CS4220 Lecture</dc:title>
  <dc:subject>HTML Forms</dc:subject>
  <dc:creator>Mark Hornick</dc:creator>
  <cp:lastModifiedBy>Hornick, Mark</cp:lastModifiedBy>
  <cp:revision>944</cp:revision>
  <cp:lastPrinted>1601-01-01T00:00:00Z</cp:lastPrinted>
  <dcterms:created xsi:type="dcterms:W3CDTF">1999-09-06T21:32:20Z</dcterms:created>
  <dcterms:modified xsi:type="dcterms:W3CDTF">2020-01-30T15:47:38Z</dcterms:modified>
</cp:coreProperties>
</file>