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13" r:id="rId2"/>
    <p:sldId id="314" r:id="rId3"/>
    <p:sldId id="317" r:id="rId4"/>
    <p:sldId id="316" r:id="rId5"/>
    <p:sldId id="318" r:id="rId6"/>
    <p:sldId id="319" r:id="rId7"/>
    <p:sldId id="320" r:id="rId8"/>
    <p:sldId id="321" r:id="rId9"/>
    <p:sldId id="325" r:id="rId10"/>
    <p:sldId id="315" r:id="rId11"/>
    <p:sldId id="332" r:id="rId12"/>
    <p:sldId id="323" r:id="rId13"/>
    <p:sldId id="324" r:id="rId14"/>
    <p:sldId id="327" r:id="rId15"/>
    <p:sldId id="326" r:id="rId16"/>
    <p:sldId id="33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A0075"/>
    <a:srgbClr val="009900"/>
    <a:srgbClr val="5600AC"/>
    <a:srgbClr val="009999"/>
    <a:srgbClr val="FF0000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8" autoAdjust="0"/>
    <p:restoredTop sz="94660" autoAdjust="0"/>
  </p:normalViewPr>
  <p:slideViewPr>
    <p:cSldViewPr>
      <p:cViewPr varScale="1">
        <p:scale>
          <a:sx n="91" d="100"/>
          <a:sy n="91" d="100"/>
        </p:scale>
        <p:origin x="130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17 February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3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2/17/2020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63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Geolocation</a:t>
            </a:r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Wherever you go, there you 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1020762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BOM implementation: </a:t>
            </a:r>
            <a:r>
              <a:rPr lang="en-US" sz="2800" dirty="0" err="1">
                <a:solidFill>
                  <a:srgbClr val="0000FF"/>
                </a:solidFill>
              </a:rPr>
              <a:t>Geolocation</a:t>
            </a:r>
            <a:r>
              <a:rPr lang="en-US" sz="2800" dirty="0">
                <a:solidFill>
                  <a:srgbClr val="0000FF"/>
                </a:solidFill>
              </a:rPr>
              <a:t> services are part of the </a:t>
            </a:r>
            <a:r>
              <a:rPr lang="en-US" sz="2800" u="sng" dirty="0">
                <a:solidFill>
                  <a:srgbClr val="0000FF"/>
                </a:solidFill>
              </a:rPr>
              <a:t>navigator</a:t>
            </a:r>
            <a:r>
              <a:rPr lang="en-US" sz="2800" dirty="0">
                <a:solidFill>
                  <a:srgbClr val="0000FF"/>
                </a:solidFill>
              </a:rPr>
              <a:t> child object of the window object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7C05D-EC48-4C66-B181-37D1B376F7A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2438400" cy="503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191000" y="2209800"/>
            <a:ext cx="464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US" sz="2000" b="1" dirty="0"/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The </a:t>
            </a:r>
            <a:r>
              <a:rPr lang="en-US" sz="2000" dirty="0" err="1">
                <a:solidFill>
                  <a:srgbClr val="00B050"/>
                </a:solidFill>
              </a:rPr>
              <a:t>geolocation</a:t>
            </a:r>
            <a:r>
              <a:rPr lang="en-US" sz="2000" dirty="0">
                <a:solidFill>
                  <a:srgbClr val="00B050"/>
                </a:solidFill>
              </a:rPr>
              <a:t> API methods are implemented in the navigator object.</a:t>
            </a:r>
          </a:p>
          <a:p>
            <a:pPr lvl="1"/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If </a:t>
            </a:r>
            <a:r>
              <a:rPr lang="en-US" sz="2000" dirty="0" err="1">
                <a:solidFill>
                  <a:srgbClr val="C00000"/>
                </a:solidFill>
              </a:rPr>
              <a:t>geolocation</a:t>
            </a:r>
            <a:r>
              <a:rPr lang="en-US" sz="2000" dirty="0">
                <a:solidFill>
                  <a:srgbClr val="C00000"/>
                </a:solidFill>
              </a:rPr>
              <a:t> is not supported, the navigator object will not have a </a:t>
            </a:r>
            <a:r>
              <a:rPr lang="en-US" sz="2000" dirty="0" err="1">
                <a:solidFill>
                  <a:srgbClr val="C00000"/>
                </a:solidFill>
              </a:rPr>
              <a:t>geolocation</a:t>
            </a:r>
            <a:r>
              <a:rPr lang="en-US" sz="2000" dirty="0">
                <a:solidFill>
                  <a:srgbClr val="C00000"/>
                </a:solidFill>
              </a:rPr>
              <a:t> child object.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33528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19200" y="42672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51054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60198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33400" y="16002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2895600"/>
            <a:ext cx="1524000" cy="381000"/>
          </a:xfrm>
          <a:prstGeom prst="rect">
            <a:avLst/>
          </a:prstGeom>
          <a:solidFill>
            <a:srgbClr val="92D050">
              <a:alpha val="48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geolocation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19200" y="2438400"/>
            <a:ext cx="1524000" cy="381000"/>
          </a:xfrm>
          <a:prstGeom prst="rect">
            <a:avLst/>
          </a:prstGeom>
          <a:solidFill>
            <a:srgbClr val="FFC000">
              <a:alpha val="3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6" name="Shape 15"/>
          <p:cNvCxnSpPr>
            <a:stCxn id="14" idx="2"/>
            <a:endCxn id="13" idx="1"/>
          </p:cNvCxnSpPr>
          <p:nvPr/>
        </p:nvCxnSpPr>
        <p:spPr bwMode="auto">
          <a:xfrm rot="16200000" flipH="1">
            <a:off x="2152650" y="2647950"/>
            <a:ext cx="266700" cy="6096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505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Geolocation</a:t>
            </a:r>
            <a:r>
              <a:rPr lang="en-US" sz="3200" dirty="0"/>
              <a:t> JavaScript API:</a:t>
            </a:r>
            <a:br>
              <a:rPr lang="en-US" sz="3200" dirty="0"/>
            </a:br>
            <a:r>
              <a:rPr lang="en-US" sz="3200" dirty="0"/>
              <a:t>getting your location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/>
              <a:t>	One-time position request: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navigator.geolocation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) {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check for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support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navigator.geolocation.getCurrentPosition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displayLoc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 else {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object in BOM navigator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alert(“No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support!”);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// This function is called when the location is found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displayLoc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position ) {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lat =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position.coords.latitude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long =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position.coords.longitude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TODO: display the position somewhere on the page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/>
          </a:p>
          <a:p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E5387-236E-462D-9995-2282C448216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getCurrentPosition</a:t>
            </a:r>
            <a:r>
              <a:rPr lang="en-US" sz="3200" dirty="0"/>
              <a:t>() details – handling errors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getCurrentPosition</a:t>
            </a:r>
            <a:r>
              <a:rPr lang="en-US" sz="2400" dirty="0"/>
              <a:t> takes 1, 2, or 3 arguments: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getCurrentPosition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successHandler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optional */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errorHandler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optional */ </a:t>
            </a:r>
            <a:r>
              <a:rPr lang="en-US" sz="1800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positionOptions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This function is called when an error occurs: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errorHandler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error ) {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error.code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is a value from 0 – 3: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	// 0: unknown error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	// 1: Permission denied by user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	// 2: position not available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	// 3: request timed out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if the error code is 0 or 2,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error.message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may 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// contain a more specific reason for the failure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/>
          </a:p>
          <a:p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E5387-236E-462D-9995-2282C448216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Geolocation</a:t>
            </a:r>
            <a:r>
              <a:rPr lang="en-US" sz="3200" dirty="0"/>
              <a:t> JavaScript API</a:t>
            </a:r>
            <a:br>
              <a:rPr lang="en-US" sz="3200" dirty="0"/>
            </a:br>
            <a:r>
              <a:rPr lang="en-US" sz="3200" dirty="0"/>
              <a:t>watching your location change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/>
              <a:t>	Periodic update position request: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navigator.geolocation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) {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check for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support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navigator.geolocation.watchPosition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displayLoc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 else {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object in BOM navigator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alert(“No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geolocation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support!”);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// Call this function to cancel the watch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stopWatch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if(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) {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make sure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wID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is not null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navigator.geolocation.clearWatch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wID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}</a:t>
            </a:r>
            <a:endParaRPr lang="en-US" sz="18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/>
          </a:p>
          <a:p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E5387-236E-462D-9995-2282C448216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positionOptions</a:t>
            </a:r>
            <a:r>
              <a:rPr lang="en-US" sz="3200" dirty="0"/>
              <a:t> details – changing how often your location is updated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/>
              <a:t>	Both </a:t>
            </a:r>
            <a:r>
              <a:rPr lang="en-US" sz="2400" b="1" dirty="0" err="1"/>
              <a:t>getCurrentPosition</a:t>
            </a:r>
            <a:r>
              <a:rPr lang="en-US" sz="2400" dirty="0"/>
              <a:t>  and </a:t>
            </a:r>
            <a:r>
              <a:rPr lang="en-US" sz="2400" b="1" dirty="0" err="1"/>
              <a:t>watchPosition</a:t>
            </a:r>
            <a:r>
              <a:rPr lang="en-US" sz="2400" dirty="0"/>
              <a:t> take an optional 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  <a:r>
              <a:rPr lang="en-US" sz="2400" b="1" dirty="0" err="1"/>
              <a:t>PositionOptions</a:t>
            </a:r>
            <a:r>
              <a:rPr lang="en-US" sz="2400" dirty="0"/>
              <a:t> argument.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getCurrentPosition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successHandler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optional */ </a:t>
            </a:r>
            <a:r>
              <a:rPr lang="en-US" sz="1800" b="1" dirty="0" err="1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errorHandler</a:t>
            </a: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/* optional */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positionOptions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The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positionOptions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argument is a map: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positionOptions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enableHighAccuracy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true,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favor accuracy over speed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timeout: Infinity,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to wait for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value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maximumAge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0	     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age of cached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b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; 0=get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pos</a:t>
            </a:r>
            <a:endParaRPr lang="en-US" sz="18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/>
          </a:p>
          <a:p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E5387-236E-462D-9995-2282C4482168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1" y="228600"/>
            <a:ext cx="3630549" cy="6454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76" y="228600"/>
            <a:ext cx="3640074" cy="647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6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Geolocation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Built-in browser functionality that lets you make a web application location-aware</a:t>
            </a:r>
          </a:p>
          <a:p>
            <a:pPr lvl="1"/>
            <a:r>
              <a:rPr lang="en-US" dirty="0"/>
              <a:t>Geographic latitude/longitude</a:t>
            </a:r>
          </a:p>
          <a:p>
            <a:endParaRPr lang="en-US" dirty="0"/>
          </a:p>
          <a:p>
            <a:r>
              <a:rPr lang="en-US" dirty="0"/>
              <a:t>Supported by all modern browsers</a:t>
            </a:r>
          </a:p>
          <a:p>
            <a:pPr lvl="1"/>
            <a:r>
              <a:rPr lang="en-US" dirty="0" err="1"/>
              <a:t>Geolocation</a:t>
            </a:r>
            <a:r>
              <a:rPr lang="en-US" dirty="0"/>
              <a:t> services are part of the</a:t>
            </a:r>
            <a:br>
              <a:rPr lang="en-US" dirty="0"/>
            </a:br>
            <a:r>
              <a:rPr lang="en-US" dirty="0"/>
              <a:t>HTML5/W3C JavaScript API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8194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</a:t>
            </a:r>
            <a:r>
              <a:rPr lang="en-US" dirty="0" err="1"/>
              <a:t>Geolocation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user’s position on a map</a:t>
            </a:r>
          </a:p>
          <a:p>
            <a:r>
              <a:rPr lang="en-US" dirty="0"/>
              <a:t>Indicate proximity to hospitals, coffee shops, public transit…</a:t>
            </a:r>
          </a:p>
          <a:p>
            <a:r>
              <a:rPr lang="en-US" dirty="0"/>
              <a:t>Provide directions to a known point of interest</a:t>
            </a:r>
          </a:p>
          <a:p>
            <a:r>
              <a:rPr lang="en-US" dirty="0"/>
              <a:t>Alert users to friends in the area</a:t>
            </a:r>
          </a:p>
          <a:p>
            <a:r>
              <a:rPr lang="en-US" dirty="0"/>
              <a:t>Notify users of events, traffic, local weather…</a:t>
            </a:r>
          </a:p>
          <a:p>
            <a:r>
              <a:rPr lang="en-US" dirty="0"/>
              <a:t>Provide auto-assist for zip code, area code, shipping costs…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browser know your location?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6934200" cy="4411662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First, the browser must obtain your consent to use your location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This security mechanism is built-in and cannot be disabled (part of HTML5 specification)</a:t>
            </a:r>
            <a:br>
              <a:rPr lang="en-US" sz="2000" dirty="0">
                <a:solidFill>
                  <a:srgbClr val="0000FF"/>
                </a:solidFill>
              </a:rPr>
            </a:br>
            <a:endParaRPr lang="en-US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  <a:br>
              <a:rPr lang="en-US" sz="2400" dirty="0"/>
            </a:br>
            <a:r>
              <a:rPr lang="en-US" sz="2400" dirty="0"/>
              <a:t>Next, the browser gathers information from  your computer</a:t>
            </a:r>
          </a:p>
          <a:p>
            <a:pPr lvl="1"/>
            <a:r>
              <a:rPr lang="en-US" sz="2000" dirty="0"/>
              <a:t>Collected info is sent to the default location service provider (Google Location Services) to get an estimate of your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123" name="Picture 3" descr="C:\Users\hornick\AppData\Local\Microsoft\Windows\Temporary Internet Files\Content.IE5\69I1Y2H0\MC9002956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5040" y="1752600"/>
            <a:ext cx="2028959" cy="1814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on stationary “desktop”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8686800" cy="4411662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70C0"/>
                </a:solidFill>
              </a:rPr>
              <a:t>Location information generally available to the browser is limited to the IP address supplied by your ISP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Universally available on any computer</a:t>
            </a:r>
          </a:p>
          <a:p>
            <a:pPr lvl="2"/>
            <a:r>
              <a:rPr lang="en-US" dirty="0"/>
              <a:t>Often resolves to your ISP’s office location, so accurate only to a neighborhood or city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Limits what you can do with the information</a:t>
            </a:r>
          </a:p>
          <a:p>
            <a:pPr lvl="2"/>
            <a:r>
              <a:rPr lang="en-US" dirty="0"/>
              <a:t>Local weather forecast</a:t>
            </a:r>
          </a:p>
          <a:p>
            <a:pPr lvl="2"/>
            <a:r>
              <a:rPr lang="en-US" dirty="0"/>
              <a:t>Default language to present to user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Wifi</a:t>
            </a:r>
            <a:r>
              <a:rPr lang="en-US" dirty="0"/>
              <a:t>-based </a:t>
            </a:r>
            <a:r>
              <a:rPr lang="en-US" dirty="0" err="1"/>
              <a:t>geolocation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(and others) have an extensive database of </a:t>
            </a:r>
            <a:r>
              <a:rPr lang="en-US" dirty="0" err="1"/>
              <a:t>wifi</a:t>
            </a:r>
            <a:r>
              <a:rPr lang="en-US" dirty="0"/>
              <a:t> networks that were collected as part of the Google Maps project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multiple </a:t>
            </a:r>
            <a:r>
              <a:rPr lang="en-US" dirty="0" err="1"/>
              <a:t>wifi</a:t>
            </a:r>
            <a:r>
              <a:rPr lang="en-US" dirty="0"/>
              <a:t> hotspots are available, triangulation based on signal strength can be used to determine location to ~100 ft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Relies on accuracy of the database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2050" name="Picture 2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"/>
            <a:ext cx="162735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err="1"/>
              <a:t>Cellphone</a:t>
            </a:r>
            <a:r>
              <a:rPr lang="en-US" dirty="0"/>
              <a:t>-based </a:t>
            </a:r>
            <a:r>
              <a:rPr lang="en-US" dirty="0" err="1"/>
              <a:t>geolocation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411662"/>
          </a:xfrm>
        </p:spPr>
        <p:txBody>
          <a:bodyPr/>
          <a:lstStyle/>
          <a:p>
            <a:r>
              <a:rPr lang="en-US" dirty="0"/>
              <a:t>Cell towers report their geographical location to the device using the tower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When multiple cell towers are available, triangulation based on signal strength can be used to determine location</a:t>
            </a:r>
          </a:p>
          <a:p>
            <a:pPr lvl="1"/>
            <a:r>
              <a:rPr lang="en-US" dirty="0"/>
              <a:t>Fairly accurate (~100ft)</a:t>
            </a:r>
          </a:p>
          <a:p>
            <a:pPr lvl="1"/>
            <a:r>
              <a:rPr lang="en-US" dirty="0"/>
              <a:t>Works indoors and outdoors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In (rural) areas with few cell towers, accuracy is poor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3074" name="Picture 2" descr="C:\Users\hornick\AppData\Local\Microsoft\Windows\Temporary Internet Files\Content.IE5\DCHUYUKE\MC9002413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581400"/>
            <a:ext cx="1811426" cy="1711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GPS-based </a:t>
            </a:r>
            <a:r>
              <a:rPr lang="en-US" dirty="0" err="1"/>
              <a:t>geolocation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hosting the browser contains hardware that receives signals from multiple GPS satellites in geosynchronous orbit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Can be highly accurate (~3ft)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Available everywhere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Works outdoors only – view of sky required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Accuracy decreases in areas with tall buildings,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forests, cloudy skies, sunspot activity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099" name="Picture 3" descr="C:\Users\hornick\AppData\Local\Microsoft\Windows\Temporary Internet Files\Content.IE5\69I1Y2H0\MC9004348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286" y="2133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select which method your browser will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You don’t </a:t>
            </a:r>
            <a:r>
              <a:rPr lang="en-US" dirty="0"/>
              <a:t>– the browser will decide internally how it is going to determine your location.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However, you can specify how accurate you want the answer to be</a:t>
            </a:r>
          </a:p>
          <a:p>
            <a:pPr lvl="1"/>
            <a:r>
              <a:rPr lang="en-US" dirty="0"/>
              <a:t>The browser may communicate with your device to prompt you to enable GPS (if you have it) to get you a more accurate estimate of your location.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24902</TotalTime>
  <Words>1118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Comic Sans MS</vt:lpstr>
      <vt:lpstr>Courier New</vt:lpstr>
      <vt:lpstr>Tahoma</vt:lpstr>
      <vt:lpstr>Times New Roman</vt:lpstr>
      <vt:lpstr>Wingdings</vt:lpstr>
      <vt:lpstr>2_Network</vt:lpstr>
      <vt:lpstr>Geolocation</vt:lpstr>
      <vt:lpstr>What is Geolocation?</vt:lpstr>
      <vt:lpstr>What can you do with Geolocation?</vt:lpstr>
      <vt:lpstr>How does the browser know your location?</vt:lpstr>
      <vt:lpstr>Location on stationary “desktop” computers</vt:lpstr>
      <vt:lpstr>Wifi-based geolocation</vt:lpstr>
      <vt:lpstr>Cellphone-based geolocation</vt:lpstr>
      <vt:lpstr>GPS-based geolocation</vt:lpstr>
      <vt:lpstr>How do you select which method your browser will use?</vt:lpstr>
      <vt:lpstr>BOM implementation: Geolocation services are part of the navigator child object of the window object</vt:lpstr>
      <vt:lpstr>PowerPoint Presentation</vt:lpstr>
      <vt:lpstr>Geolocation JavaScript API: getting your location</vt:lpstr>
      <vt:lpstr>getCurrentPosition() details – handling errors</vt:lpstr>
      <vt:lpstr>Geolocation JavaScript API watching your location change</vt:lpstr>
      <vt:lpstr>positionOptions details – changing how often your location is updated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922</cp:revision>
  <cp:lastPrinted>1601-01-01T00:00:00Z</cp:lastPrinted>
  <dcterms:created xsi:type="dcterms:W3CDTF">1999-09-06T21:32:20Z</dcterms:created>
  <dcterms:modified xsi:type="dcterms:W3CDTF">2020-02-20T18:55:51Z</dcterms:modified>
</cp:coreProperties>
</file>