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4"/>
  </p:notesMasterIdLst>
  <p:handoutMasterIdLst>
    <p:handoutMasterId r:id="rId25"/>
  </p:handoutMasterIdLst>
  <p:sldIdLst>
    <p:sldId id="319" r:id="rId2"/>
    <p:sldId id="326" r:id="rId3"/>
    <p:sldId id="296" r:id="rId4"/>
    <p:sldId id="290" r:id="rId5"/>
    <p:sldId id="299" r:id="rId6"/>
    <p:sldId id="300" r:id="rId7"/>
    <p:sldId id="297" r:id="rId8"/>
    <p:sldId id="303" r:id="rId9"/>
    <p:sldId id="320" r:id="rId10"/>
    <p:sldId id="323" r:id="rId11"/>
    <p:sldId id="327" r:id="rId12"/>
    <p:sldId id="325" r:id="rId13"/>
    <p:sldId id="305" r:id="rId14"/>
    <p:sldId id="330" r:id="rId15"/>
    <p:sldId id="311" r:id="rId16"/>
    <p:sldId id="314" r:id="rId17"/>
    <p:sldId id="318" r:id="rId18"/>
    <p:sldId id="315" r:id="rId19"/>
    <p:sldId id="310" r:id="rId20"/>
    <p:sldId id="316" r:id="rId21"/>
    <p:sldId id="317" r:id="rId22"/>
    <p:sldId id="322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 autoAdjust="0"/>
    <p:restoredTop sz="94660" autoAdjust="0"/>
  </p:normalViewPr>
  <p:slideViewPr>
    <p:cSldViewPr>
      <p:cViewPr varScale="1">
        <p:scale>
          <a:sx n="85" d="100"/>
          <a:sy n="85" d="100"/>
        </p:scale>
        <p:origin x="9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8" y="272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48014B0-12E8-4810-B5A0-850BDCF4CF78}" type="datetime3">
              <a:rPr lang="en-US"/>
              <a:pPr>
                <a:defRPr/>
              </a:pPr>
              <a:t>5 December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63E69E5-DBE1-4139-B557-81AC3CD17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1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59EC267-5243-418E-A397-9B4304E28F94}" type="datetime1">
              <a:rPr lang="en-US"/>
              <a:pPr>
                <a:defRPr/>
              </a:pPr>
              <a:t>12/5/2019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7442BD-02CD-4DF2-988F-48AAC9B43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145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0419-FFFC-459A-8297-DC2BE59F0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45D6E-24A3-45C4-8F2A-8045DCE3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0ACF1-1CC0-4D1A-9EE9-E36E6169F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C192-5B67-49A3-A674-67C8A4F3F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0C03-7929-40DE-A943-57A6A72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94B9-E316-4826-96EA-33948647D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DB3FA-E598-469C-B15A-FB37ADC13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BC11-9686-4941-9C52-AACDEC693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8024A-5B65-4787-855E-620D12633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9067-2F88-4C90-896D-169E7D128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DB99-2451-463C-84CB-938EF3994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C55036F-5050-4065-81FB-DAD1D5C15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HTML markup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Are we there yet?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A4C2-82E9-460D-B9FD-37A9396D0B6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7A020-5F02-4415-9D16-8EAF8043C1AF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/>
              <a:t>Where are we today?</a:t>
            </a:r>
            <a:br>
              <a:rPr lang="en-US" sz="3200" dirty="0"/>
            </a:br>
            <a:r>
              <a:rPr lang="en-US" sz="2400" dirty="0">
                <a:solidFill>
                  <a:srgbClr val="00B050"/>
                </a:solidFill>
              </a:rPr>
              <a:t>(updated Spring 2013)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6089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/>
              <a:t>HTML5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Working draft as of 5/2012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Planned Recommendation 2014 (stable)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Expected Final signoff 2022!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/>
              <a:t>XHTML Versions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Essentially dead!</a:t>
            </a:r>
          </a:p>
          <a:p>
            <a:pPr lvl="2" eaLnBrk="1" hangingPunct="1">
              <a:lnSpc>
                <a:spcPct val="90000"/>
              </a:lnSpc>
            </a:pPr>
            <a:endParaRPr lang="en-US" sz="18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1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7A020-5F02-4415-9D16-8EAF8043C1AF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7543800" cy="868362"/>
          </a:xfrm>
        </p:spPr>
        <p:txBody>
          <a:bodyPr/>
          <a:lstStyle/>
          <a:p>
            <a:pPr eaLnBrk="1" hangingPunct="1"/>
            <a:r>
              <a:rPr lang="en-US" sz="3600" dirty="0"/>
              <a:t>HTML5 rules!</a:t>
            </a:r>
            <a:br>
              <a:rPr lang="en-US" sz="3600" dirty="0"/>
            </a:br>
            <a:r>
              <a:rPr lang="en-US" sz="2800" dirty="0">
                <a:solidFill>
                  <a:srgbClr val="00B050"/>
                </a:solidFill>
              </a:rPr>
              <a:t>(updated Spring 2014)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81100"/>
            <a:ext cx="8229600" cy="4495800"/>
          </a:xfrm>
        </p:spPr>
        <p:txBody>
          <a:bodyPr/>
          <a:lstStyle/>
          <a:p>
            <a:pPr marL="693737" lvl="2" indent="0" eaLnBrk="1" hangingPunct="1">
              <a:lnSpc>
                <a:spcPct val="90000"/>
              </a:lnSpc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dirty="0">
                <a:solidFill>
                  <a:srgbClr val="C00000"/>
                </a:solidFill>
              </a:rPr>
              <a:t>HTML5 has effectively subsumed HTML 4.01 and XHTML.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All modern browsers support HTML5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>
                <a:solidFill>
                  <a:srgbClr val="C00000"/>
                </a:solidFill>
              </a:rPr>
              <a:t>There is still a lot of extant HTML 4.01 and XHTML code</a:t>
            </a:r>
          </a:p>
          <a:p>
            <a:pPr eaLnBrk="1" hangingPunct="1">
              <a:lnSpc>
                <a:spcPct val="90000"/>
              </a:lnSpc>
            </a:pPr>
            <a:endParaRPr lang="en-US" sz="2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2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CS-422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B32EB-BCAC-4CBD-B6FB-F96325CC840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Basic HTML document structure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&lt;!</a:t>
            </a:r>
            <a:r>
              <a:rPr lang="en-US" sz="2000" dirty="0" err="1"/>
              <a:t>doctype</a:t>
            </a:r>
            <a:r>
              <a:rPr lang="en-US" sz="2000" dirty="0"/>
              <a:t> 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&lt;</a:t>
            </a:r>
            <a:r>
              <a:rPr lang="en-US" sz="2000" dirty="0">
                <a:solidFill>
                  <a:srgbClr val="5600AC"/>
                </a:solidFill>
              </a:rPr>
              <a:t>html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&lt;</a:t>
            </a:r>
            <a:r>
              <a:rPr lang="en-US" sz="2000" dirty="0">
                <a:solidFill>
                  <a:srgbClr val="5600AC"/>
                </a:solidFill>
              </a:rPr>
              <a:t>head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meta</a:t>
            </a:r>
            <a:r>
              <a:rPr lang="en-US" sz="2000" dirty="0"/>
              <a:t> </a:t>
            </a:r>
            <a:r>
              <a:rPr lang="en-US" sz="2000" dirty="0" err="1"/>
              <a:t>charset</a:t>
            </a:r>
            <a:r>
              <a:rPr lang="en-US" sz="2000" dirty="0"/>
              <a:t>=“UTF-8”&gt;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title</a:t>
            </a:r>
            <a:r>
              <a:rPr lang="en-US" sz="2000" dirty="0"/>
              <a:t>&gt;SE2840&lt;/</a:t>
            </a:r>
            <a:r>
              <a:rPr lang="en-US" sz="2000" dirty="0">
                <a:solidFill>
                  <a:srgbClr val="5600AC"/>
                </a:solidFill>
              </a:rPr>
              <a:t>title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&lt;/</a:t>
            </a:r>
            <a:r>
              <a:rPr lang="en-US" sz="2000" dirty="0">
                <a:solidFill>
                  <a:srgbClr val="5600AC"/>
                </a:solidFill>
              </a:rPr>
              <a:t>head</a:t>
            </a:r>
            <a:r>
              <a:rPr lang="en-US" sz="2000" dirty="0"/>
              <a:t>&gt;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&lt;</a:t>
            </a:r>
            <a:r>
              <a:rPr lang="en-US" sz="2000" dirty="0">
                <a:solidFill>
                  <a:srgbClr val="5600AC"/>
                </a:solidFill>
              </a:rPr>
              <a:t>body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h1</a:t>
            </a:r>
            <a:r>
              <a:rPr lang="en-US" sz="2000" dirty="0"/>
              <a:t>&gt;HTML syntax summary&lt;/</a:t>
            </a:r>
            <a:r>
              <a:rPr lang="en-US" sz="2000" dirty="0">
                <a:solidFill>
                  <a:srgbClr val="5600AC"/>
                </a:solidFill>
              </a:rPr>
              <a:t>h1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h2</a:t>
            </a:r>
            <a:r>
              <a:rPr lang="en-US" sz="2000" dirty="0"/>
              <a:t>&gt;or, all you need to know about HTML&lt;/</a:t>
            </a:r>
            <a:r>
              <a:rPr lang="en-US" sz="2000" dirty="0">
                <a:solidFill>
                  <a:srgbClr val="5600AC"/>
                </a:solidFill>
              </a:rPr>
              <a:t>h2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p</a:t>
            </a:r>
            <a:r>
              <a:rPr lang="en-US" sz="2000" dirty="0"/>
              <a:t>&gt;This is how you write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an HTML document.&lt;/</a:t>
            </a:r>
            <a:r>
              <a:rPr lang="en-US" sz="2000" dirty="0">
                <a:solidFill>
                  <a:srgbClr val="5600AC"/>
                </a:solidFill>
              </a:rPr>
              <a:t>p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	&lt;</a:t>
            </a:r>
            <a:r>
              <a:rPr lang="en-US" sz="2000" dirty="0">
                <a:solidFill>
                  <a:srgbClr val="5600AC"/>
                </a:solidFill>
              </a:rPr>
              <a:t>p</a:t>
            </a:r>
            <a:r>
              <a:rPr lang="en-US" sz="2000" dirty="0"/>
              <a:t>&gt;The end.&lt;/</a:t>
            </a:r>
            <a:r>
              <a:rPr lang="en-US" sz="2000" dirty="0">
                <a:solidFill>
                  <a:srgbClr val="5600AC"/>
                </a:solidFill>
              </a:rPr>
              <a:t>p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&lt;/</a:t>
            </a:r>
            <a:r>
              <a:rPr lang="en-US" sz="2000" dirty="0">
                <a:solidFill>
                  <a:srgbClr val="5600AC"/>
                </a:solidFill>
              </a:rPr>
              <a:t>body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&lt;/</a:t>
            </a:r>
            <a:r>
              <a:rPr lang="en-US" sz="2000" dirty="0">
                <a:solidFill>
                  <a:srgbClr val="5600AC"/>
                </a:solidFill>
              </a:rPr>
              <a:t>html</a:t>
            </a:r>
            <a:r>
              <a:rPr lang="en-US" sz="2000" dirty="0"/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106948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3172663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Defines the start of the HTML document</a:t>
            </a:r>
          </a:p>
        </p:txBody>
      </p:sp>
      <p:sp>
        <p:nvSpPr>
          <p:cNvPr id="1106949" name="Text Box 5"/>
          <p:cNvSpPr txBox="1">
            <a:spLocks noChangeArrowheads="1"/>
          </p:cNvSpPr>
          <p:nvPr/>
        </p:nvSpPr>
        <p:spPr bwMode="auto">
          <a:xfrm>
            <a:off x="1828800" y="2081213"/>
            <a:ext cx="29876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Tells the browser about your web page.</a:t>
            </a:r>
          </a:p>
        </p:txBody>
      </p:sp>
      <p:sp>
        <p:nvSpPr>
          <p:cNvPr id="1106950" name="Text Box 6"/>
          <p:cNvSpPr txBox="1">
            <a:spLocks noChangeArrowheads="1"/>
          </p:cNvSpPr>
          <p:nvPr/>
        </p:nvSpPr>
        <p:spPr bwMode="auto">
          <a:xfrm>
            <a:off x="3657600" y="2590800"/>
            <a:ext cx="5064207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Tells the browser, in this case, we’re using the UTF-8 character set.</a:t>
            </a:r>
          </a:p>
        </p:txBody>
      </p:sp>
      <p:sp>
        <p:nvSpPr>
          <p:cNvPr id="1106951" name="Text Box 7"/>
          <p:cNvSpPr txBox="1">
            <a:spLocks noChangeArrowheads="1"/>
          </p:cNvSpPr>
          <p:nvPr/>
        </p:nvSpPr>
        <p:spPr bwMode="auto">
          <a:xfrm>
            <a:off x="3733800" y="2895600"/>
            <a:ext cx="50323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Tells the browser the title of the page; appears in browser titlebar.</a:t>
            </a:r>
          </a:p>
        </p:txBody>
      </p:sp>
      <p:sp>
        <p:nvSpPr>
          <p:cNvPr id="1106952" name="Text Box 8"/>
          <p:cNvSpPr txBox="1">
            <a:spLocks noChangeArrowheads="1"/>
          </p:cNvSpPr>
          <p:nvPr/>
        </p:nvSpPr>
        <p:spPr bwMode="auto">
          <a:xfrm>
            <a:off x="1828800" y="3505200"/>
            <a:ext cx="52197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The body encloses everything that appears within the browser window.</a:t>
            </a:r>
          </a:p>
        </p:txBody>
      </p:sp>
      <p:sp>
        <p:nvSpPr>
          <p:cNvPr id="1106953" name="Text Box 9"/>
          <p:cNvSpPr txBox="1">
            <a:spLocks noChangeArrowheads="1"/>
          </p:cNvSpPr>
          <p:nvPr/>
        </p:nvSpPr>
        <p:spPr bwMode="auto">
          <a:xfrm>
            <a:off x="5410200" y="3810000"/>
            <a:ext cx="34988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Tells the browser that this is a level-1 header.</a:t>
            </a:r>
          </a:p>
        </p:txBody>
      </p:sp>
      <p:sp>
        <p:nvSpPr>
          <p:cNvPr id="1106954" name="Text Box 10"/>
          <p:cNvSpPr txBox="1">
            <a:spLocks noChangeArrowheads="1"/>
          </p:cNvSpPr>
          <p:nvPr/>
        </p:nvSpPr>
        <p:spPr bwMode="auto">
          <a:xfrm>
            <a:off x="4343400" y="4419600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Tells the browser that this is a paragraph, or normal block of text.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438400" y="1447800"/>
            <a:ext cx="476124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This directive tells the browser the content of the file is HTML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600" y="5486400"/>
            <a:ext cx="38924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Note: beware of the “” that appear in these 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and other </a:t>
            </a:r>
            <a:r>
              <a:rPr lang="en-US" sz="1400" dirty="0" err="1">
                <a:solidFill>
                  <a:srgbClr val="FF0000"/>
                </a:solidFill>
              </a:rPr>
              <a:t>powerpoint</a:t>
            </a:r>
            <a:r>
              <a:rPr lang="en-US" sz="1400" dirty="0">
                <a:solidFill>
                  <a:srgbClr val="FF0000"/>
                </a:solidFill>
              </a:rPr>
              <a:t> slides;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They are </a:t>
            </a:r>
            <a:r>
              <a:rPr lang="en-US" sz="1400" b="1" dirty="0">
                <a:solidFill>
                  <a:srgbClr val="FF0000"/>
                </a:solidFill>
              </a:rPr>
              <a:t>not</a:t>
            </a:r>
            <a:r>
              <a:rPr lang="en-US" sz="1400" dirty="0">
                <a:solidFill>
                  <a:srgbClr val="FF0000"/>
                </a:solidFill>
              </a:rPr>
              <a:t> valid HTML double-quotes!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948" grpId="0" animBg="1"/>
      <p:bldP spid="1106949" grpId="0" animBg="1"/>
      <p:bldP spid="1106950" grpId="0" animBg="1"/>
      <p:bldP spid="1106951" grpId="0" animBg="1"/>
      <p:bldP spid="1106952" grpId="0" animBg="1"/>
      <p:bldP spid="1106953" grpId="0" animBg="1"/>
      <p:bldP spid="1106954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9DF43-4E12-41AC-86CB-796903272C5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Tags</a:t>
            </a:r>
            <a:r>
              <a:rPr lang="en-US" b="0" dirty="0"/>
              <a:t> specify the structural elements of an HTML document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/>
              <a:t>Syntax:</a:t>
            </a:r>
          </a:p>
          <a:p>
            <a:pPr eaLnBrk="1" hangingPunct="1">
              <a:buNone/>
            </a:pPr>
            <a:r>
              <a:rPr lang="en-US" sz="2800" dirty="0"/>
              <a:t>	&lt;</a:t>
            </a:r>
            <a:r>
              <a:rPr lang="en-US" sz="2800" i="1" dirty="0">
                <a:solidFill>
                  <a:srgbClr val="9A0075"/>
                </a:solidFill>
              </a:rPr>
              <a:t>tag</a:t>
            </a:r>
            <a:r>
              <a:rPr lang="en-US" sz="2800" dirty="0"/>
              <a:t>&gt;</a:t>
            </a:r>
            <a:r>
              <a:rPr lang="en-US" sz="2800" i="1" dirty="0">
                <a:solidFill>
                  <a:srgbClr val="5600AC"/>
                </a:solidFill>
              </a:rPr>
              <a:t>element content </a:t>
            </a:r>
            <a:r>
              <a:rPr lang="en-US" sz="2800" dirty="0"/>
              <a:t>&lt;</a:t>
            </a:r>
            <a:r>
              <a:rPr lang="en-US" sz="2800" dirty="0">
                <a:solidFill>
                  <a:srgbClr val="9A0075"/>
                </a:solidFill>
              </a:rPr>
              <a:t>/</a:t>
            </a:r>
            <a:r>
              <a:rPr lang="en-US" sz="2800" i="1" dirty="0">
                <a:solidFill>
                  <a:srgbClr val="9A0075"/>
                </a:solidFill>
              </a:rPr>
              <a:t>tag</a:t>
            </a:r>
            <a:r>
              <a:rPr lang="en-US" sz="2800" dirty="0"/>
              <a:t>&gt;</a:t>
            </a:r>
          </a:p>
          <a:p>
            <a:pPr lvl="1" eaLnBrk="1" hangingPunct="1"/>
            <a:r>
              <a:rPr lang="en-US" sz="2400" dirty="0"/>
              <a:t>The opening and closing tags’ names match</a:t>
            </a:r>
          </a:p>
          <a:p>
            <a:pPr lvl="2" eaLnBrk="1" hangingPunct="1"/>
            <a:r>
              <a:rPr lang="en-US" sz="2000" dirty="0">
                <a:solidFill>
                  <a:srgbClr val="002060"/>
                </a:solidFill>
              </a:rPr>
              <a:t>The closing tag name is preceded with a “/”</a:t>
            </a:r>
          </a:p>
          <a:p>
            <a:pPr lvl="1" eaLnBrk="1" hangingPunct="1"/>
            <a:r>
              <a:rPr lang="en-US" sz="2400" dirty="0"/>
              <a:t>Tag case does not matter in HTML5</a:t>
            </a:r>
          </a:p>
          <a:p>
            <a:pPr lvl="2" eaLnBrk="1" hangingPunct="1"/>
            <a:r>
              <a:rPr lang="en-US" sz="2000" dirty="0">
                <a:solidFill>
                  <a:srgbClr val="002060"/>
                </a:solidFill>
              </a:rPr>
              <a:t>Case didn’t matter in early HTML</a:t>
            </a:r>
          </a:p>
          <a:p>
            <a:pPr lvl="2" eaLnBrk="1" hangingPunct="1"/>
            <a:r>
              <a:rPr lang="en-US" sz="2000" dirty="0">
                <a:solidFill>
                  <a:srgbClr val="002060"/>
                </a:solidFill>
              </a:rPr>
              <a:t>Only lowercase was allowed in XHTML</a:t>
            </a:r>
          </a:p>
          <a:p>
            <a:pPr lvl="1" eaLnBrk="1" hangingPunct="1"/>
            <a:r>
              <a:rPr lang="en-US" sz="2400" dirty="0"/>
              <a:t>Tags are often nested</a:t>
            </a:r>
          </a:p>
          <a:p>
            <a:pPr lvl="2" eaLnBrk="1" hangingPunct="1"/>
            <a:r>
              <a:rPr lang="en-US" sz="2000" dirty="0">
                <a:solidFill>
                  <a:srgbClr val="002060"/>
                </a:solidFill>
              </a:rPr>
              <a:t>Whitespace is ignored, but nested tags should be indented for clarity</a:t>
            </a:r>
          </a:p>
          <a:p>
            <a:pPr lvl="2" eaLnBrk="1" hangingPunct="1"/>
            <a:r>
              <a:rPr lang="en-US" sz="2000" dirty="0">
                <a:solidFill>
                  <a:srgbClr val="002060"/>
                </a:solidFill>
              </a:rPr>
              <a:t>Only certain tags can nest other tags (see HTML ref)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02E14F52-3D2A-47FC-AF40-EA9B5014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SE-2840 </a:t>
            </a:r>
            <a:br>
              <a:rPr lang="en-US" altLang="en-US" dirty="0"/>
            </a:br>
            <a:r>
              <a:rPr lang="en-US" altLang="en-US" dirty="0"/>
              <a:t>Dr. Mark L. Hornick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90CADE88-987F-415B-A5A8-DC5BA36B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6EAEC4-9BC7-4C3E-A81D-A817FB6F6F95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365CAB5A-B016-4E4B-8127-B01E04CD7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87312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 browser parses and creates a nested data structure from an HTML document</a:t>
            </a: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B1704F77-6957-44A8-AFE0-3521DB2B9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870075"/>
            <a:ext cx="6731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html</a:t>
            </a: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279D1E01-B378-4C2E-8B18-CC37355CC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276600"/>
            <a:ext cx="428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h1</a:t>
            </a: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93905FC5-C37E-4C28-8B36-8CB8F32E5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667000"/>
            <a:ext cx="7032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head</a:t>
            </a:r>
          </a:p>
        </p:txBody>
      </p:sp>
      <p:sp>
        <p:nvSpPr>
          <p:cNvPr id="15369" name="Text Box 8">
            <a:extLst>
              <a:ext uri="{FF2B5EF4-FFF2-40B4-BE49-F238E27FC236}">
                <a16:creationId xmlns:a16="http://schemas.microsoft.com/office/drawing/2014/main" id="{D4905C43-E5D5-423B-AAAE-A027101CB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514600"/>
            <a:ext cx="7032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body</a:t>
            </a:r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F08D27A1-607E-4BC2-84F6-2BDA10D20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14800"/>
            <a:ext cx="882650" cy="376238"/>
          </a:xfrm>
          <a:prstGeom prst="rect">
            <a:avLst/>
          </a:prstGeom>
          <a:noFill/>
          <a:ln w="9525">
            <a:solidFill>
              <a:srgbClr val="5600A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Comic Sans MS" panose="030F0702030302020204" pitchFamily="66" charset="0"/>
              </a:rPr>
              <a:t>strong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99F4D7BE-2ACB-44ED-AAE4-8B207051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276600"/>
            <a:ext cx="315913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5372" name="Text Box 11">
            <a:extLst>
              <a:ext uri="{FF2B5EF4-FFF2-40B4-BE49-F238E27FC236}">
                <a16:creationId xmlns:a16="http://schemas.microsoft.com/office/drawing/2014/main" id="{F38F941A-5DF9-496D-B13B-C9258E857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657600"/>
            <a:ext cx="660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title</a:t>
            </a:r>
          </a:p>
        </p:txBody>
      </p:sp>
      <p:sp>
        <p:nvSpPr>
          <p:cNvPr id="15373" name="Text Box 12">
            <a:extLst>
              <a:ext uri="{FF2B5EF4-FFF2-40B4-BE49-F238E27FC236}">
                <a16:creationId xmlns:a16="http://schemas.microsoft.com/office/drawing/2014/main" id="{EE10D0B3-A0E4-4CD5-AC78-0C4B75293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276600"/>
            <a:ext cx="315913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5374" name="Text Box 13">
            <a:extLst>
              <a:ext uri="{FF2B5EF4-FFF2-40B4-BE49-F238E27FC236}">
                <a16:creationId xmlns:a16="http://schemas.microsoft.com/office/drawing/2014/main" id="{C4519675-4016-4988-BD01-037902A1E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419600"/>
            <a:ext cx="496888" cy="37623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5375" name="Text Box 14">
            <a:extLst>
              <a:ext uri="{FF2B5EF4-FFF2-40B4-BE49-F238E27FC236}">
                <a16:creationId xmlns:a16="http://schemas.microsoft.com/office/drawing/2014/main" id="{E663F6B9-A691-449B-8502-C746FC41A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76600"/>
            <a:ext cx="315913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5376" name="Line 15">
            <a:extLst>
              <a:ext uri="{FF2B5EF4-FFF2-40B4-BE49-F238E27FC236}">
                <a16:creationId xmlns:a16="http://schemas.microsoft.com/office/drawing/2014/main" id="{975BE559-CEEC-4E2B-9F9F-3BFA0B9C51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209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Line 16">
            <a:extLst>
              <a:ext uri="{FF2B5EF4-FFF2-40B4-BE49-F238E27FC236}">
                <a16:creationId xmlns:a16="http://schemas.microsoft.com/office/drawing/2014/main" id="{192A0044-C8D8-450A-B834-7C79564E0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0480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8" name="Line 17">
            <a:extLst>
              <a:ext uri="{FF2B5EF4-FFF2-40B4-BE49-F238E27FC236}">
                <a16:creationId xmlns:a16="http://schemas.microsoft.com/office/drawing/2014/main" id="{D7A116B4-F9FB-4F7A-9920-86F919895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2098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9" name="Line 18">
            <a:extLst>
              <a:ext uri="{FF2B5EF4-FFF2-40B4-BE49-F238E27FC236}">
                <a16:creationId xmlns:a16="http://schemas.microsoft.com/office/drawing/2014/main" id="{F375BE49-688C-4656-9F6E-0E6F4CE90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895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0" name="Line 19">
            <a:extLst>
              <a:ext uri="{FF2B5EF4-FFF2-40B4-BE49-F238E27FC236}">
                <a16:creationId xmlns:a16="http://schemas.microsoft.com/office/drawing/2014/main" id="{46D3CA43-2FBD-4B20-836C-11C25FC52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657600"/>
            <a:ext cx="38100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1" name="Line 20">
            <a:extLst>
              <a:ext uri="{FF2B5EF4-FFF2-40B4-BE49-F238E27FC236}">
                <a16:creationId xmlns:a16="http://schemas.microsoft.com/office/drawing/2014/main" id="{BCF77182-63DB-44A3-ABE8-49527319E3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2" name="Line 21">
            <a:extLst>
              <a:ext uri="{FF2B5EF4-FFF2-40B4-BE49-F238E27FC236}">
                <a16:creationId xmlns:a16="http://schemas.microsoft.com/office/drawing/2014/main" id="{C5F42C7E-70F8-4971-97ED-DBBAA1E40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895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Line 22">
            <a:extLst>
              <a:ext uri="{FF2B5EF4-FFF2-40B4-BE49-F238E27FC236}">
                <a16:creationId xmlns:a16="http://schemas.microsoft.com/office/drawing/2014/main" id="{7E03EF74-CFA4-4625-BDAF-2B67ABFFA7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8956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4" name="Line 23">
            <a:extLst>
              <a:ext uri="{FF2B5EF4-FFF2-40B4-BE49-F238E27FC236}">
                <a16:creationId xmlns:a16="http://schemas.microsoft.com/office/drawing/2014/main" id="{8EEB4A17-11C1-4EEC-B9DF-BDFECD4287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Text Box 24">
            <a:extLst>
              <a:ext uri="{FF2B5EF4-FFF2-40B4-BE49-F238E27FC236}">
                <a16:creationId xmlns:a16="http://schemas.microsoft.com/office/drawing/2014/main" id="{155558BB-BF89-4576-8315-4A2AFD21D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267200"/>
            <a:ext cx="496888" cy="376238"/>
          </a:xfrm>
          <a:prstGeom prst="rect">
            <a:avLst/>
          </a:prstGeom>
          <a:noFill/>
          <a:ln w="2857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5386" name="Line 25">
            <a:extLst>
              <a:ext uri="{FF2B5EF4-FFF2-40B4-BE49-F238E27FC236}">
                <a16:creationId xmlns:a16="http://schemas.microsoft.com/office/drawing/2014/main" id="{F5046D98-F321-43F2-B5CA-23D8CE1605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7" name="Line 26">
            <a:extLst>
              <a:ext uri="{FF2B5EF4-FFF2-40B4-BE49-F238E27FC236}">
                <a16:creationId xmlns:a16="http://schemas.microsoft.com/office/drawing/2014/main" id="{E4A0F968-1607-41A3-AA2B-A45B69663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3657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8" name="Text Box 27">
            <a:extLst>
              <a:ext uri="{FF2B5EF4-FFF2-40B4-BE49-F238E27FC236}">
                <a16:creationId xmlns:a16="http://schemas.microsoft.com/office/drawing/2014/main" id="{77F3D53C-787A-4B46-8E8D-E56998BDA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4968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em</a:t>
            </a:r>
          </a:p>
        </p:txBody>
      </p:sp>
      <p:sp>
        <p:nvSpPr>
          <p:cNvPr id="15389" name="Line 28">
            <a:extLst>
              <a:ext uri="{FF2B5EF4-FFF2-40B4-BE49-F238E27FC236}">
                <a16:creationId xmlns:a16="http://schemas.microsoft.com/office/drawing/2014/main" id="{ADDFA5C8-9891-41A9-BE18-D62132550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6576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0" name="Text Box 29">
            <a:extLst>
              <a:ext uri="{FF2B5EF4-FFF2-40B4-BE49-F238E27FC236}">
                <a16:creationId xmlns:a16="http://schemas.microsoft.com/office/drawing/2014/main" id="{EC2B50E3-6191-4C3E-825A-1685C0814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105400"/>
            <a:ext cx="88265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strong</a:t>
            </a:r>
          </a:p>
        </p:txBody>
      </p:sp>
      <p:sp>
        <p:nvSpPr>
          <p:cNvPr id="15391" name="Text Box 30">
            <a:extLst>
              <a:ext uri="{FF2B5EF4-FFF2-40B4-BE49-F238E27FC236}">
                <a16:creationId xmlns:a16="http://schemas.microsoft.com/office/drawing/2014/main" id="{780C4770-CD69-4C0A-BFC5-53205CBD0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62600"/>
            <a:ext cx="4740275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There are additional child elements (mostly not shown here) called “text nodes”</a:t>
            </a:r>
          </a:p>
        </p:txBody>
      </p:sp>
      <p:sp>
        <p:nvSpPr>
          <p:cNvPr id="15393" name="Line 32">
            <a:extLst>
              <a:ext uri="{FF2B5EF4-FFF2-40B4-BE49-F238E27FC236}">
                <a16:creationId xmlns:a16="http://schemas.microsoft.com/office/drawing/2014/main" id="{EA4331E2-1F3C-4E36-B159-F54A017B06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67693" y="5576922"/>
            <a:ext cx="1682353" cy="4034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1D43E-6C75-4E0D-9838-3EBD0663E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44" y="1600200"/>
            <a:ext cx="8229600" cy="4411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&lt;!doctype html&gt;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&lt;</a:t>
            </a:r>
            <a:r>
              <a:rPr lang="en-US" sz="1400" dirty="0">
                <a:solidFill>
                  <a:srgbClr val="5600AC"/>
                </a:solidFill>
              </a:rPr>
              <a:t>html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&lt;</a:t>
            </a:r>
            <a:r>
              <a:rPr lang="en-US" sz="1400" dirty="0">
                <a:solidFill>
                  <a:srgbClr val="5600AC"/>
                </a:solidFill>
              </a:rPr>
              <a:t>head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meta</a:t>
            </a:r>
            <a:r>
              <a:rPr lang="en-US" sz="1400" dirty="0"/>
              <a:t> charset=“UTF-8”&gt;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title</a:t>
            </a:r>
            <a:r>
              <a:rPr lang="en-US" sz="1400" dirty="0"/>
              <a:t>&gt;SE2840&lt;/</a:t>
            </a:r>
            <a:r>
              <a:rPr lang="en-US" sz="1400" dirty="0">
                <a:solidFill>
                  <a:srgbClr val="5600AC"/>
                </a:solidFill>
              </a:rPr>
              <a:t>title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&lt;/</a:t>
            </a:r>
            <a:r>
              <a:rPr lang="en-US" sz="1400" dirty="0">
                <a:solidFill>
                  <a:srgbClr val="5600AC"/>
                </a:solidFill>
              </a:rPr>
              <a:t>head</a:t>
            </a:r>
            <a:r>
              <a:rPr lang="en-US" sz="1400" dirty="0"/>
              <a:t>&gt;</a:t>
            </a:r>
            <a:br>
              <a:rPr lang="en-US" sz="1400" dirty="0"/>
            </a:br>
            <a:endParaRPr lang="en-US" sz="1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&lt;</a:t>
            </a:r>
            <a:r>
              <a:rPr lang="en-US" sz="1400" dirty="0">
                <a:solidFill>
                  <a:srgbClr val="5600AC"/>
                </a:solidFill>
              </a:rPr>
              <a:t>body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h1</a:t>
            </a:r>
            <a:r>
              <a:rPr lang="en-US" sz="1400" dirty="0"/>
              <a:t>&gt;&lt;strong&gt;HTML&lt;/strong&gt; syntax &lt;</a:t>
            </a:r>
            <a:r>
              <a:rPr lang="en-US" sz="1400" dirty="0" err="1"/>
              <a:t>em</a:t>
            </a:r>
            <a:r>
              <a:rPr lang="en-US" sz="1400" dirty="0"/>
              <a:t>&gt;summary&lt;/</a:t>
            </a:r>
            <a:r>
              <a:rPr lang="en-US" sz="1400" dirty="0" err="1"/>
              <a:t>em</a:t>
            </a:r>
            <a:r>
              <a:rPr lang="en-US" sz="1400" dirty="0"/>
              <a:t>&gt;&lt;/</a:t>
            </a:r>
            <a:r>
              <a:rPr lang="en-US" sz="1400" dirty="0">
                <a:solidFill>
                  <a:srgbClr val="5600AC"/>
                </a:solidFill>
              </a:rPr>
              <a:t>h1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&gt;or, all you need to know about &lt;strong&gt;HTML&lt;/strong&gt;&lt;/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&gt;&lt;</a:t>
            </a:r>
            <a:r>
              <a:rPr lang="en-US" sz="1400" dirty="0" err="1"/>
              <a:t>em</a:t>
            </a:r>
            <a:r>
              <a:rPr lang="en-US" sz="1400" dirty="0"/>
              <a:t>&gt;This&lt;/</a:t>
            </a:r>
            <a:r>
              <a:rPr lang="en-US" sz="1400" dirty="0" err="1"/>
              <a:t>em</a:t>
            </a:r>
            <a:r>
              <a:rPr lang="en-US" sz="1400" dirty="0"/>
              <a:t>&gt; is how you write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an HTML document.&lt;/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	&lt;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&gt;The &lt;</a:t>
            </a:r>
            <a:r>
              <a:rPr lang="en-US" sz="1400" dirty="0" err="1"/>
              <a:t>em</a:t>
            </a:r>
            <a:r>
              <a:rPr lang="en-US" sz="1400" dirty="0"/>
              <a:t>&gt;end&lt;/</a:t>
            </a:r>
            <a:r>
              <a:rPr lang="en-US" sz="1400" dirty="0" err="1"/>
              <a:t>em</a:t>
            </a:r>
            <a:r>
              <a:rPr lang="en-US" sz="1400" dirty="0"/>
              <a:t>&gt;.&lt;/</a:t>
            </a:r>
            <a:r>
              <a:rPr lang="en-US" sz="1400" dirty="0">
                <a:solidFill>
                  <a:srgbClr val="5600AC"/>
                </a:solidFill>
              </a:rPr>
              <a:t>p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	&lt;/</a:t>
            </a:r>
            <a:r>
              <a:rPr lang="en-US" sz="1400" dirty="0">
                <a:solidFill>
                  <a:srgbClr val="5600AC"/>
                </a:solidFill>
              </a:rPr>
              <a:t>body</a:t>
            </a:r>
            <a:r>
              <a:rPr lang="en-US" sz="1400" dirty="0"/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400" dirty="0"/>
              <a:t>&lt;/</a:t>
            </a:r>
            <a:r>
              <a:rPr lang="en-US" sz="1400" dirty="0">
                <a:solidFill>
                  <a:srgbClr val="5600AC"/>
                </a:solidFill>
              </a:rPr>
              <a:t>html</a:t>
            </a:r>
            <a:r>
              <a:rPr lang="en-US" sz="1400" dirty="0"/>
              <a:t>&gt;</a:t>
            </a:r>
            <a:endParaRPr lang="en-US" sz="3200" dirty="0"/>
          </a:p>
        </p:txBody>
      </p:sp>
      <p:sp>
        <p:nvSpPr>
          <p:cNvPr id="36" name="Text Box 24">
            <a:extLst>
              <a:ext uri="{FF2B5EF4-FFF2-40B4-BE49-F238E27FC236}">
                <a16:creationId xmlns:a16="http://schemas.microsoft.com/office/drawing/2014/main" id="{D0630048-7270-4F5E-A5C3-023D9B6F5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8356" y="5139531"/>
            <a:ext cx="567784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end</a:t>
            </a:r>
          </a:p>
        </p:txBody>
      </p:sp>
      <p:sp>
        <p:nvSpPr>
          <p:cNvPr id="37" name="Line 26">
            <a:extLst>
              <a:ext uri="{FF2B5EF4-FFF2-40B4-BE49-F238E27FC236}">
                <a16:creationId xmlns:a16="http://schemas.microsoft.com/office/drawing/2014/main" id="{5C3CFDD1-E01E-4DC8-8E60-63CF83F0E9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50286" y="4636532"/>
            <a:ext cx="129905" cy="46410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32">
            <a:extLst>
              <a:ext uri="{FF2B5EF4-FFF2-40B4-BE49-F238E27FC236}">
                <a16:creationId xmlns:a16="http://schemas.microsoft.com/office/drawing/2014/main" id="{CB5E3530-25BE-42F6-AADA-F74A4D55E2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278311"/>
            <a:ext cx="1152111" cy="120249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34FB0-4167-470B-AAE4-B478673A124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Inline vs. Block elements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Block elements are always displayed as if they had a </a:t>
            </a:r>
            <a:r>
              <a:rPr lang="en-US" dirty="0" err="1"/>
              <a:t>linebreak</a:t>
            </a:r>
            <a:r>
              <a:rPr lang="en-US" dirty="0"/>
              <a:t> before and after them</a:t>
            </a:r>
          </a:p>
          <a:p>
            <a:pPr lvl="1"/>
            <a:r>
              <a:rPr lang="en-US" b="1" dirty="0"/>
              <a:t>&lt;p&gt;</a:t>
            </a:r>
            <a:r>
              <a:rPr lang="en-US" dirty="0"/>
              <a:t> used to designate a paragraph</a:t>
            </a:r>
          </a:p>
          <a:p>
            <a:pPr lvl="1"/>
            <a:r>
              <a:rPr lang="en-US" b="1" dirty="0"/>
              <a:t>&lt;div&gt; </a:t>
            </a:r>
            <a:r>
              <a:rPr lang="en-US" dirty="0"/>
              <a:t>often used to nest multiple &lt;p&gt; elements</a:t>
            </a:r>
          </a:p>
          <a:p>
            <a:r>
              <a:rPr lang="en-US" dirty="0"/>
              <a:t>Inline elements appear within the flow of text on a page, often nested within &lt;p&gt; elements</a:t>
            </a:r>
          </a:p>
          <a:p>
            <a:pPr lvl="1"/>
            <a:r>
              <a:rPr lang="en-US" b="1" dirty="0"/>
              <a:t>&lt;q&gt;</a:t>
            </a:r>
            <a:r>
              <a:rPr lang="en-US" dirty="0"/>
              <a:t> used for short “inline” quotations</a:t>
            </a:r>
          </a:p>
          <a:p>
            <a:pPr lvl="1"/>
            <a:r>
              <a:rPr lang="en-US" b="1" dirty="0"/>
              <a:t>&lt;</a:t>
            </a:r>
            <a:r>
              <a:rPr lang="en-US" b="1" dirty="0" err="1"/>
              <a:t>em</a:t>
            </a:r>
            <a:r>
              <a:rPr lang="en-US" b="1" dirty="0"/>
              <a:t>&gt; </a:t>
            </a:r>
            <a:r>
              <a:rPr lang="en-US" dirty="0"/>
              <a:t>indicates emphasized text</a:t>
            </a:r>
          </a:p>
          <a:p>
            <a:pPr lvl="1"/>
            <a:r>
              <a:rPr lang="en-US" b="1" dirty="0"/>
              <a:t>&lt;strong&gt; </a:t>
            </a:r>
            <a:r>
              <a:rPr lang="en-US" dirty="0"/>
              <a:t>indicates strongly emphasized text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F769C-80E1-4575-A1F5-B47A39B4636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Entity references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some characters, like &lt; and &gt; are part of the markup…</a:t>
            </a:r>
          </a:p>
          <a:p>
            <a:pPr lvl="1"/>
            <a:r>
              <a:rPr lang="en-US" dirty="0"/>
              <a:t>…so you have to use </a:t>
            </a:r>
            <a:r>
              <a:rPr lang="en-US" b="1" dirty="0"/>
              <a:t>entity references</a:t>
            </a:r>
            <a:r>
              <a:rPr lang="en-US" dirty="0"/>
              <a:t> when you need to include them in your content:</a:t>
            </a:r>
          </a:p>
          <a:p>
            <a:pPr lvl="1"/>
            <a:r>
              <a:rPr lang="en-US" dirty="0"/>
              <a:t>&amp;</a:t>
            </a:r>
            <a:r>
              <a:rPr lang="en-US" dirty="0" err="1"/>
              <a:t>lt</a:t>
            </a:r>
            <a:r>
              <a:rPr lang="en-US" dirty="0"/>
              <a:t>; 		&lt;</a:t>
            </a:r>
          </a:p>
          <a:p>
            <a:pPr lvl="1"/>
            <a:r>
              <a:rPr lang="en-US" dirty="0"/>
              <a:t>&amp;</a:t>
            </a:r>
            <a:r>
              <a:rPr lang="en-US" dirty="0" err="1"/>
              <a:t>gt</a:t>
            </a:r>
            <a:r>
              <a:rPr lang="en-US" dirty="0"/>
              <a:t>;		&gt;</a:t>
            </a:r>
          </a:p>
          <a:p>
            <a:pPr lvl="1"/>
            <a:r>
              <a:rPr lang="en-US" dirty="0"/>
              <a:t>&amp;</a:t>
            </a:r>
            <a:r>
              <a:rPr lang="en-US" dirty="0" err="1"/>
              <a:t>quot</a:t>
            </a:r>
            <a:r>
              <a:rPr lang="en-US" dirty="0"/>
              <a:t>;		“ </a:t>
            </a:r>
            <a:r>
              <a:rPr lang="en-US" sz="2000" dirty="0">
                <a:solidFill>
                  <a:srgbClr val="FF0000"/>
                </a:solidFill>
              </a:rPr>
              <a:t>Note that this </a:t>
            </a:r>
            <a:r>
              <a:rPr lang="en-US" sz="2000">
                <a:solidFill>
                  <a:srgbClr val="FF0000"/>
                </a:solidFill>
              </a:rPr>
              <a:t>is not </a:t>
            </a:r>
            <a:r>
              <a:rPr lang="en-US" sz="2000" dirty="0">
                <a:solidFill>
                  <a:srgbClr val="FF0000"/>
                </a:solidFill>
              </a:rPr>
              <a:t>a regular quote</a:t>
            </a:r>
            <a:endParaRPr lang="en-US" dirty="0"/>
          </a:p>
          <a:p>
            <a:pPr lvl="1"/>
            <a:r>
              <a:rPr lang="en-US" dirty="0"/>
              <a:t>&amp;</a:t>
            </a:r>
            <a:r>
              <a:rPr lang="en-US" dirty="0" err="1"/>
              <a:t>apos</a:t>
            </a:r>
            <a:r>
              <a:rPr lang="en-US" dirty="0"/>
              <a:t>;		‘</a:t>
            </a:r>
          </a:p>
          <a:p>
            <a:pPr lvl="1"/>
            <a:r>
              <a:rPr lang="en-US" dirty="0"/>
              <a:t>&amp;amp;		&amp;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EC624-552C-4111-8F9E-D3EB75A8728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Attributes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Elements may often contain </a:t>
            </a:r>
            <a:r>
              <a:rPr lang="en-US" i="1" u="sng" dirty="0"/>
              <a:t>attributes</a:t>
            </a:r>
            <a:r>
              <a:rPr lang="en-US" dirty="0"/>
              <a:t> which provide additional information about the element’s structure:</a:t>
            </a:r>
          </a:p>
          <a:p>
            <a:r>
              <a:rPr lang="en-US" dirty="0"/>
              <a:t>&lt;</a:t>
            </a:r>
            <a:r>
              <a:rPr lang="en-US" i="1" dirty="0">
                <a:solidFill>
                  <a:srgbClr val="9A0075"/>
                </a:solidFill>
              </a:rPr>
              <a:t>tag</a:t>
            </a:r>
            <a:r>
              <a:rPr lang="en-US" dirty="0">
                <a:solidFill>
                  <a:srgbClr val="9A0075"/>
                </a:solidFill>
              </a:rPr>
              <a:t> attribute=“value”</a:t>
            </a:r>
            <a:r>
              <a:rPr lang="en-US" dirty="0"/>
              <a:t>&gt; </a:t>
            </a:r>
            <a:r>
              <a:rPr lang="en-US" i="1" dirty="0">
                <a:solidFill>
                  <a:srgbClr val="5600AC"/>
                </a:solidFill>
              </a:rPr>
              <a:t>content </a:t>
            </a:r>
            <a:r>
              <a:rPr lang="en-US" dirty="0"/>
              <a:t>&lt;</a:t>
            </a:r>
            <a:r>
              <a:rPr lang="en-US" dirty="0">
                <a:solidFill>
                  <a:srgbClr val="9A0075"/>
                </a:solidFill>
              </a:rPr>
              <a:t>/</a:t>
            </a:r>
            <a:r>
              <a:rPr lang="en-US" i="1" dirty="0">
                <a:solidFill>
                  <a:srgbClr val="9A0075"/>
                </a:solidFill>
              </a:rPr>
              <a:t>tag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An attribute‘s value must be enclosed in double quotes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&lt;</a:t>
            </a:r>
            <a:r>
              <a:rPr lang="en-US" dirty="0" err="1">
                <a:solidFill>
                  <a:srgbClr val="00B050"/>
                </a:solidFill>
              </a:rPr>
              <a:t>img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src</a:t>
            </a:r>
            <a:r>
              <a:rPr lang="en-US" dirty="0">
                <a:solidFill>
                  <a:srgbClr val="00B050"/>
                </a:solidFill>
              </a:rPr>
              <a:t>=“roscoe.jpg” alt=“photo of roscoe”&gt;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&lt;h1 </a:t>
            </a:r>
            <a:r>
              <a:rPr lang="en-US" b="1" dirty="0">
                <a:solidFill>
                  <a:srgbClr val="00B050"/>
                </a:solidFill>
              </a:rPr>
              <a:t>id=“title1”</a:t>
            </a:r>
            <a:r>
              <a:rPr lang="en-US" dirty="0">
                <a:solidFill>
                  <a:srgbClr val="00B050"/>
                </a:solidFill>
              </a:rPr>
              <a:t>&gt; </a:t>
            </a:r>
            <a:r>
              <a:rPr lang="en-US" dirty="0"/>
              <a:t>A Computer Haiku</a:t>
            </a:r>
            <a:r>
              <a:rPr lang="en-US" dirty="0">
                <a:solidFill>
                  <a:srgbClr val="00B050"/>
                </a:solidFill>
              </a:rPr>
              <a:t>&lt;/h1&gt;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&lt;a </a:t>
            </a:r>
            <a:r>
              <a:rPr lang="en-US" b="1" dirty="0" err="1">
                <a:solidFill>
                  <a:srgbClr val="00B050"/>
                </a:solidFill>
              </a:rPr>
              <a:t>href</a:t>
            </a:r>
            <a:r>
              <a:rPr lang="en-US" b="1" dirty="0">
                <a:solidFill>
                  <a:srgbClr val="00B050"/>
                </a:solidFill>
              </a:rPr>
              <a:t>=“http://www.msoe.edu”</a:t>
            </a:r>
            <a:r>
              <a:rPr lang="en-US" dirty="0">
                <a:solidFill>
                  <a:srgbClr val="00B050"/>
                </a:solidFill>
              </a:rPr>
              <a:t>&gt;</a:t>
            </a:r>
            <a:r>
              <a:rPr lang="en-US" dirty="0"/>
              <a:t> MSOE</a:t>
            </a:r>
            <a:r>
              <a:rPr lang="en-US" dirty="0">
                <a:solidFill>
                  <a:srgbClr val="00B050"/>
                </a:solidFill>
              </a:rPr>
              <a:t>&lt;/a&gt;</a:t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7B28C-CE08-4B4D-9311-34FEE612444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Empty elements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…are various elements containing no </a:t>
            </a:r>
            <a:r>
              <a:rPr lang="en-US" u="sng" dirty="0"/>
              <a:t>content</a:t>
            </a:r>
            <a:r>
              <a:rPr lang="en-US" dirty="0"/>
              <a:t>, but instead act like directives:</a:t>
            </a:r>
          </a:p>
          <a:p>
            <a:pPr lvl="1"/>
            <a:r>
              <a:rPr lang="en-US" b="1" dirty="0"/>
              <a:t>&lt;</a:t>
            </a:r>
            <a:r>
              <a:rPr lang="en-US" b="1" dirty="0" err="1"/>
              <a:t>br</a:t>
            </a:r>
            <a:r>
              <a:rPr lang="en-US" b="1" dirty="0"/>
              <a:t>&gt; </a:t>
            </a:r>
            <a:r>
              <a:rPr lang="en-US" dirty="0"/>
              <a:t>or</a:t>
            </a:r>
            <a:r>
              <a:rPr lang="en-US" b="1" dirty="0"/>
              <a:t> &lt;</a:t>
            </a:r>
            <a:r>
              <a:rPr lang="en-US" b="1" dirty="0" err="1"/>
              <a:t>br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/>
              <a:t>&gt;</a:t>
            </a:r>
          </a:p>
          <a:p>
            <a:pPr lvl="2"/>
            <a:r>
              <a:rPr lang="en-US" dirty="0"/>
              <a:t>to explicitly break a line</a:t>
            </a:r>
          </a:p>
          <a:p>
            <a:pPr lvl="1"/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 </a:t>
            </a:r>
            <a:r>
              <a:rPr lang="en-US" dirty="0" err="1"/>
              <a:t>src</a:t>
            </a:r>
            <a:r>
              <a:rPr lang="en-US" dirty="0"/>
              <a:t>=“http://www.msoe.edu/images/logo.gif” alt=“MSOE logo”</a:t>
            </a:r>
            <a:r>
              <a:rPr lang="en-US" b="1" dirty="0">
                <a:solidFill>
                  <a:srgbClr val="FF0000"/>
                </a:solidFill>
              </a:rPr>
              <a:t>/</a:t>
            </a:r>
            <a:r>
              <a:rPr lang="en-US" b="1" dirty="0"/>
              <a:t>&gt; </a:t>
            </a:r>
          </a:p>
          <a:p>
            <a:pPr lvl="2"/>
            <a:r>
              <a:rPr lang="en-US" dirty="0"/>
              <a:t>Note that </a:t>
            </a:r>
            <a:r>
              <a:rPr lang="en-US" b="1" dirty="0" err="1"/>
              <a:t>img</a:t>
            </a:r>
            <a:r>
              <a:rPr lang="en-US" b="1" dirty="0"/>
              <a:t> </a:t>
            </a:r>
            <a:r>
              <a:rPr lang="en-US" dirty="0"/>
              <a:t>is a “self-closing” tag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94861-048F-443C-9830-3CE815D767A3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Modern HTML is </a:t>
            </a:r>
            <a:r>
              <a:rPr lang="en-US" i="1" dirty="0"/>
              <a:t>structural</a:t>
            </a:r>
            <a:r>
              <a:rPr lang="en-US" dirty="0"/>
              <a:t> markup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Describing only the </a:t>
            </a:r>
            <a:r>
              <a:rPr lang="en-US" b="1" dirty="0"/>
              <a:t>content</a:t>
            </a:r>
            <a:r>
              <a:rPr lang="en-US" dirty="0"/>
              <a:t> of a document, </a:t>
            </a:r>
            <a:r>
              <a:rPr lang="en-US" i="1" u="sng" dirty="0"/>
              <a:t>not the appearance</a:t>
            </a:r>
            <a:br>
              <a:rPr lang="en-US" i="1" u="sng" dirty="0"/>
            </a:br>
            <a:endParaRPr lang="en-US" i="1" u="sng" dirty="0"/>
          </a:p>
          <a:p>
            <a:pPr eaLnBrk="1" hangingPunct="1"/>
            <a:r>
              <a:rPr lang="en-US" dirty="0"/>
              <a:t>Presentation is left to Cascading Style Sheets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7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Be sure to complete the reading assignments before labs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Links to reading material are on the course website:</a:t>
            </a:r>
          </a:p>
          <a:p>
            <a:pPr lvl="1"/>
            <a:r>
              <a:rPr lang="en-US" dirty="0"/>
              <a:t>HTML Reference</a:t>
            </a:r>
          </a:p>
          <a:p>
            <a:pPr lvl="1"/>
            <a:r>
              <a:rPr lang="en-US" dirty="0"/>
              <a:t>CSS Reference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BC192-5B67-49A3-A674-67C8A4F3F72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323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E5467-BE8B-40E9-949B-62E1BE434CCE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3200" dirty="0"/>
              <a:t>Some tags appear to specify presentation rather than structure…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399"/>
            <a:ext cx="7772400" cy="3692525"/>
          </a:xfrm>
        </p:spPr>
        <p:txBody>
          <a:bodyPr/>
          <a:lstStyle/>
          <a:p>
            <a:r>
              <a:rPr lang="en-US" sz="2000" dirty="0"/>
              <a:t>&lt;</a:t>
            </a:r>
            <a:r>
              <a:rPr lang="en-US" sz="2000" dirty="0" err="1"/>
              <a:t>em</a:t>
            </a:r>
            <a:r>
              <a:rPr lang="en-US" sz="2000" dirty="0"/>
              <a:t>&gt; - emphasis</a:t>
            </a:r>
          </a:p>
          <a:p>
            <a:r>
              <a:rPr lang="en-US" sz="2000" dirty="0"/>
              <a:t>&lt;strong&gt; - strong emphasis</a:t>
            </a:r>
          </a:p>
          <a:p>
            <a:r>
              <a:rPr lang="en-US" sz="2000" dirty="0"/>
              <a:t>&lt;b&gt; - bold</a:t>
            </a:r>
          </a:p>
          <a:p>
            <a:r>
              <a:rPr lang="en-US" sz="2000" dirty="0"/>
              <a:t>&lt;</a:t>
            </a:r>
            <a:r>
              <a:rPr lang="en-US" sz="2000" dirty="0" err="1"/>
              <a:t>i</a:t>
            </a:r>
            <a:r>
              <a:rPr lang="en-US" sz="2000" dirty="0"/>
              <a:t>&gt; – italic</a:t>
            </a:r>
          </a:p>
          <a:p>
            <a:r>
              <a:rPr lang="en-US" sz="2000" dirty="0"/>
              <a:t>&lt;s&gt; or strike – strikethrough</a:t>
            </a:r>
          </a:p>
          <a:p>
            <a:r>
              <a:rPr lang="en-US" sz="2000" dirty="0"/>
              <a:t>&lt;u&gt; – underlined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002060"/>
                </a:solidFill>
              </a:rPr>
              <a:t>…</a:t>
            </a:r>
            <a:r>
              <a:rPr lang="en-US" sz="2400" dirty="0">
                <a:solidFill>
                  <a:srgbClr val="002060"/>
                </a:solidFill>
              </a:rPr>
              <a:t>however, these tags really indicate structural parts of a document (e.g. an emphasized piece of text)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C00000"/>
                </a:solidFill>
              </a:rPr>
              <a:t>Q: So how does the browser know how to render any element (e.g. font, size, color)?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</a:t>
            </a:r>
            <a:endParaRPr lang="en-US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668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element indicates emphasized 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&lt;/p&gt;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+mj-lt"/>
              </a:rPr>
              <a:t>is rendered by a browser as: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The </a:t>
            </a:r>
            <a:r>
              <a:rPr lang="en-US" i="1" dirty="0" err="1">
                <a:solidFill>
                  <a:srgbClr val="0070C0"/>
                </a:solidFill>
              </a:rPr>
              <a:t>em</a:t>
            </a:r>
            <a:r>
              <a:rPr lang="en-US" dirty="0">
                <a:solidFill>
                  <a:srgbClr val="0070C0"/>
                </a:solidFill>
              </a:rPr>
              <a:t> element indicates emphasized text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447F9-1461-4765-8696-51A2AC8A1CB6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HTML Comments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</a:rPr>
              <a:t>&lt;!-- this is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a comment --&gt;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Don’t place a comment</a:t>
            </a:r>
          </a:p>
          <a:p>
            <a:pPr lvl="1"/>
            <a:r>
              <a:rPr lang="en-US" dirty="0"/>
              <a:t>Inside a tag</a:t>
            </a:r>
          </a:p>
          <a:p>
            <a:pPr lvl="1"/>
            <a:r>
              <a:rPr lang="en-US" dirty="0"/>
              <a:t>Inside another comment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Good practice: Leave space</a:t>
            </a:r>
            <a:r>
              <a:rPr lang="en-US" dirty="0"/>
              <a:t> after the opening &lt;!-- and before the closing --&gt;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3562"/>
          </a:xfrm>
        </p:spPr>
        <p:txBody>
          <a:bodyPr/>
          <a:lstStyle/>
          <a:p>
            <a:r>
              <a:rPr lang="en-US" dirty="0"/>
              <a:t>Chrome analysis tool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BC192-5B67-49A3-A674-67C8A4F3F726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629400" cy="5946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B3AC-DA42-45B1-8AB6-C4488F1AB9E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/>
              <a:t>Markup languages</a:t>
            </a:r>
          </a:p>
        </p:txBody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/>
            <a:r>
              <a:rPr lang="en-US" dirty="0"/>
              <a:t>HTML is one type of </a:t>
            </a:r>
            <a:r>
              <a:rPr lang="en-US" dirty="0">
                <a:solidFill>
                  <a:srgbClr val="5600AC"/>
                </a:solidFill>
              </a:rPr>
              <a:t>markup language</a:t>
            </a:r>
          </a:p>
          <a:p>
            <a:pPr lvl="1" eaLnBrk="1" hangingPunct="1"/>
            <a:r>
              <a:rPr lang="en-US" dirty="0"/>
              <a:t>Created in early 1990’s by Tim Berners-Lee as a foundation element of the World-Wide Web</a:t>
            </a:r>
          </a:p>
          <a:p>
            <a:pPr lvl="1" eaLnBrk="1" hangingPunct="1"/>
            <a:r>
              <a:rPr lang="en-US" dirty="0"/>
              <a:t>The motivation was to create a means of distributing </a:t>
            </a:r>
            <a:r>
              <a:rPr lang="en-US" u="sng" dirty="0"/>
              <a:t>static</a:t>
            </a:r>
            <a:r>
              <a:rPr lang="en-US" dirty="0"/>
              <a:t> documents within the research community</a:t>
            </a:r>
          </a:p>
          <a:p>
            <a:pPr eaLnBrk="1" hangingPunct="1"/>
            <a:r>
              <a:rPr lang="en-US" dirty="0"/>
              <a:t>Markup languages were created in the 1960’s within the publishing industry as a means of describing page layouts </a:t>
            </a:r>
            <a:r>
              <a:rPr lang="en-US" dirty="0">
                <a:solidFill>
                  <a:srgbClr val="0070C0"/>
                </a:solidFill>
              </a:rPr>
              <a:t>(SGML – Standard Generalized Markup Language)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350E7-B36A-46F1-BBCF-A5BF911FA6A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HTML</a:t>
            </a:r>
            <a:br>
              <a:rPr lang="en-US" dirty="0"/>
            </a:br>
            <a:r>
              <a:rPr lang="en-US" dirty="0" err="1">
                <a:solidFill>
                  <a:srgbClr val="9A0075"/>
                </a:solidFill>
              </a:rPr>
              <a:t>H</a:t>
            </a:r>
            <a:r>
              <a:rPr lang="en-US" dirty="0" err="1"/>
              <a:t>yper</a:t>
            </a:r>
            <a:r>
              <a:rPr lang="en-US" dirty="0" err="1">
                <a:solidFill>
                  <a:srgbClr val="9A0075"/>
                </a:solidFill>
              </a:rPr>
              <a:t>T</a:t>
            </a:r>
            <a:r>
              <a:rPr lang="en-US" dirty="0" err="1"/>
              <a:t>ext</a:t>
            </a:r>
            <a:r>
              <a:rPr lang="en-US" dirty="0"/>
              <a:t> </a:t>
            </a:r>
            <a:r>
              <a:rPr lang="en-US" dirty="0">
                <a:solidFill>
                  <a:srgbClr val="9A0075"/>
                </a:solidFill>
              </a:rPr>
              <a:t>M</a:t>
            </a:r>
            <a:r>
              <a:rPr lang="en-US" dirty="0"/>
              <a:t>arkup </a:t>
            </a:r>
            <a:r>
              <a:rPr lang="en-US" dirty="0">
                <a:solidFill>
                  <a:srgbClr val="9A0075"/>
                </a:solidFill>
              </a:rPr>
              <a:t>L</a:t>
            </a:r>
            <a:r>
              <a:rPr lang="en-US" dirty="0"/>
              <a:t>anguage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HTML </a:t>
            </a:r>
            <a:r>
              <a:rPr lang="en-US" dirty="0">
                <a:solidFill>
                  <a:srgbClr val="5600AC"/>
                </a:solidFill>
              </a:rPr>
              <a:t>tags</a:t>
            </a:r>
            <a:r>
              <a:rPr lang="en-US" dirty="0"/>
              <a:t> (</a:t>
            </a:r>
            <a:r>
              <a:rPr lang="en-US" i="1" dirty="0"/>
              <a:t>markup</a:t>
            </a:r>
            <a:r>
              <a:rPr lang="en-US" dirty="0"/>
              <a:t>) indicate what kind of </a:t>
            </a:r>
            <a:r>
              <a:rPr lang="en-US" b="1" i="1" dirty="0"/>
              <a:t>structure</a:t>
            </a:r>
            <a:r>
              <a:rPr lang="en-US" dirty="0"/>
              <a:t> your html document contains</a:t>
            </a:r>
          </a:p>
          <a:p>
            <a:pPr eaLnBrk="1" hangingPunct="1"/>
            <a:r>
              <a:rPr lang="en-US" dirty="0"/>
              <a:t>Valid HTML documents incorporate a well-defined structure</a:t>
            </a:r>
          </a:p>
          <a:p>
            <a:pPr lvl="1" eaLnBrk="1" hangingPunct="1"/>
            <a:r>
              <a:rPr lang="en-US" dirty="0"/>
              <a:t>The rules of HTML specify the sequence and order in which the markup tags appear in a valid HTML document</a:t>
            </a:r>
          </a:p>
          <a:p>
            <a:pPr lvl="1" eaLnBrk="1" hangingPunct="1"/>
            <a:r>
              <a:rPr lang="en-US" dirty="0"/>
              <a:t>Check validity of a website at </a:t>
            </a:r>
            <a:r>
              <a:rPr lang="en-US" dirty="0">
                <a:solidFill>
                  <a:srgbClr val="9A0075"/>
                </a:solidFill>
              </a:rPr>
              <a:t>http://validator.w3.org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105400"/>
            <a:ext cx="1786328" cy="990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5D5F26-8C7F-40D0-BC6D-70D46F73A40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543800" cy="792163"/>
          </a:xfrm>
        </p:spPr>
        <p:txBody>
          <a:bodyPr/>
          <a:lstStyle/>
          <a:p>
            <a:pPr eaLnBrk="1" hangingPunct="1"/>
            <a:r>
              <a:rPr lang="en-US" sz="3500"/>
              <a:t>There are two main types of markup language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dirty="0"/>
              <a:t>Procedural markup</a:t>
            </a:r>
            <a:r>
              <a:rPr lang="en-US" sz="2600" dirty="0"/>
              <a:t> focuses on the </a:t>
            </a:r>
            <a:r>
              <a:rPr lang="en-US" sz="2600" dirty="0">
                <a:solidFill>
                  <a:srgbClr val="5600AC"/>
                </a:solidFill>
              </a:rPr>
              <a:t>presentation</a:t>
            </a:r>
            <a:r>
              <a:rPr lang="en-US" sz="2600" dirty="0"/>
              <a:t> of a document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Font face and size specification, centering, highlighting, etc.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b="1" dirty="0" err="1">
                <a:solidFill>
                  <a:srgbClr val="9A0075"/>
                </a:solidFill>
              </a:rPr>
              <a:t>Nroff</a:t>
            </a:r>
            <a:r>
              <a:rPr lang="en-US" sz="2200" dirty="0">
                <a:solidFill>
                  <a:srgbClr val="9A0075"/>
                </a:solidFill>
              </a:rPr>
              <a:t>, </a:t>
            </a:r>
            <a:r>
              <a:rPr lang="en-US" sz="2200" b="1" dirty="0" err="1">
                <a:solidFill>
                  <a:srgbClr val="9A0075"/>
                </a:solidFill>
              </a:rPr>
              <a:t>troff</a:t>
            </a:r>
            <a:r>
              <a:rPr lang="en-US" sz="2200" dirty="0">
                <a:solidFill>
                  <a:srgbClr val="9A0075"/>
                </a:solidFill>
              </a:rPr>
              <a:t>, </a:t>
            </a:r>
            <a:r>
              <a:rPr lang="en-US" sz="2200" b="1" dirty="0">
                <a:solidFill>
                  <a:srgbClr val="9A0075"/>
                </a:solidFill>
              </a:rPr>
              <a:t>TEX</a:t>
            </a:r>
            <a:r>
              <a:rPr lang="en-US" sz="2200" dirty="0">
                <a:solidFill>
                  <a:srgbClr val="9A0075"/>
                </a:solidFill>
              </a:rPr>
              <a:t>, </a:t>
            </a:r>
            <a:r>
              <a:rPr lang="en-US" sz="2200" b="1" dirty="0">
                <a:solidFill>
                  <a:srgbClr val="9A0075"/>
                </a:solidFill>
              </a:rPr>
              <a:t>PostScript</a:t>
            </a:r>
            <a:r>
              <a:rPr lang="en-US" sz="2200" dirty="0"/>
              <a:t> are procedural markup languages</a:t>
            </a:r>
          </a:p>
          <a:p>
            <a:pPr marL="1093788" lvl="2" indent="-400050" eaLnBrk="1" hangingPunct="1">
              <a:lnSpc>
                <a:spcPct val="90000"/>
              </a:lnSpc>
            </a:pPr>
            <a:r>
              <a:rPr lang="en-US" sz="2100" dirty="0" err="1"/>
              <a:t>Nroff</a:t>
            </a:r>
            <a:r>
              <a:rPr lang="en-US" sz="2100" dirty="0"/>
              <a:t> variants were used on early Apple &amp; IBM PCs</a:t>
            </a:r>
            <a:br>
              <a:rPr lang="en-US" sz="2100" dirty="0"/>
            </a:br>
            <a:endParaRPr lang="en-US" sz="2100" dirty="0"/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600" b="1" dirty="0"/>
              <a:t>Descriptive markup</a:t>
            </a:r>
            <a:r>
              <a:rPr lang="en-US" sz="2600" dirty="0"/>
              <a:t> focuses on the </a:t>
            </a:r>
            <a:r>
              <a:rPr lang="en-US" sz="2600" dirty="0">
                <a:solidFill>
                  <a:srgbClr val="5600AC"/>
                </a:solidFill>
              </a:rPr>
              <a:t>structure</a:t>
            </a:r>
            <a:r>
              <a:rPr lang="en-US" sz="2600" dirty="0"/>
              <a:t> of a document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70C0"/>
                </a:solidFill>
              </a:rPr>
              <a:t>Title, headings, chapters, sections, body, etc.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dirty="0"/>
              <a:t>SGML and XML are systems for defining descriptive markup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10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51DB8-4AA8-4DE7-B114-B66FD3E348A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7543800" cy="792163"/>
          </a:xfrm>
        </p:spPr>
        <p:txBody>
          <a:bodyPr/>
          <a:lstStyle/>
          <a:p>
            <a:pPr eaLnBrk="1" hangingPunct="1"/>
            <a:r>
              <a:rPr lang="en-US" sz="3500"/>
              <a:t>So, what kind of markup language is HTML?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6B36C-D16C-4C38-8647-26ED3F536D3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History of HTML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(written 2006)</a:t>
            </a:r>
            <a:endParaRPr lang="en-U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/>
              <a:t>HTML 1.0 (1993)</a:t>
            </a:r>
          </a:p>
          <a:p>
            <a:pPr lvl="1" eaLnBrk="1" hangingPunct="1"/>
            <a:r>
              <a:rPr lang="en-US" sz="2200" dirty="0"/>
              <a:t>Not officially a standard at this point</a:t>
            </a:r>
          </a:p>
          <a:p>
            <a:pPr lvl="1" eaLnBrk="1" hangingPunct="1"/>
            <a:r>
              <a:rPr lang="en-US" sz="2200" dirty="0"/>
              <a:t>No support for images 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/>
          </a:p>
          <a:p>
            <a:pPr eaLnBrk="1" hangingPunct="1">
              <a:buNone/>
            </a:pPr>
            <a:r>
              <a:rPr lang="en-US" sz="2600" dirty="0"/>
              <a:t>HTML 2.0 (1995)</a:t>
            </a:r>
          </a:p>
          <a:p>
            <a:pPr lvl="1" eaLnBrk="1" hangingPunct="1"/>
            <a:r>
              <a:rPr lang="en-US" sz="2200" dirty="0"/>
              <a:t>Image support introduced (Netscape Navigator)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/>
          </a:p>
          <a:p>
            <a:pPr eaLnBrk="1" hangingPunct="1">
              <a:buNone/>
            </a:pPr>
            <a:r>
              <a:rPr lang="en-US" sz="2600" dirty="0"/>
              <a:t>HTML 3.x (1995-1997)</a:t>
            </a:r>
          </a:p>
          <a:p>
            <a:pPr lvl="1" eaLnBrk="1" hangingPunct="1"/>
            <a:r>
              <a:rPr lang="en-US" sz="2200" dirty="0"/>
              <a:t>Days of “Browser Wars” and proprietary extensions</a:t>
            </a:r>
          </a:p>
          <a:p>
            <a:pPr lvl="1" eaLnBrk="1" hangingPunct="1"/>
            <a:r>
              <a:rPr lang="en-US" sz="2200" dirty="0">
                <a:solidFill>
                  <a:srgbClr val="C00000"/>
                </a:solidFill>
              </a:rPr>
              <a:t>Mixed procedural and descriptive markup (fonts, colors)</a:t>
            </a:r>
          </a:p>
          <a:p>
            <a:pPr eaLnBrk="1" hangingPunct="1"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7A020-5F02-4415-9D16-8EAF8043C1AF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600" dirty="0"/>
              <a:t>History of HTML, continued</a:t>
            </a:r>
            <a:br>
              <a:rPr lang="en-US" sz="3600" dirty="0"/>
            </a:br>
            <a:r>
              <a:rPr lang="en-US" sz="2800" dirty="0">
                <a:solidFill>
                  <a:srgbClr val="00B050"/>
                </a:solidFill>
              </a:rPr>
              <a:t>(updated 9/2007)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/>
              <a:t>HTML 4.0 (12/1997)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W3C tries to bring order to the chaos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Separates descriptive structure (HTML) from procedural presentation (CSS)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100" dirty="0"/>
              <a:t>HTML 4.01 (1999)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W3C proposals adopted by major browser authors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/>
              <a:t>XHTML Version 1.0 (2000)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HTML is a grammar defined as an SGML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XHTML is a grammar defined as an XML application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Same vocabulary as HTML 4.01…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But stricter syntactical rules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dirty="0">
                <a:solidFill>
                  <a:srgbClr val="00B050"/>
                </a:solidFill>
              </a:rPr>
              <a:t>XHTML Version 1.1 (2007)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</a:t>
            </a:r>
            <a:br>
              <a:rPr lang="de-DE" altLang="en-US" dirty="0"/>
            </a:br>
            <a:r>
              <a:rPr lang="de-DE" altLang="en-US" dirty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7A020-5F02-4415-9D16-8EAF8043C1A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sz="3600" dirty="0"/>
              <a:t>History of HTML, continued again </a:t>
            </a:r>
            <a:br>
              <a:rPr lang="en-US" sz="3600" dirty="0"/>
            </a:br>
            <a:r>
              <a:rPr lang="en-US" sz="2800" dirty="0">
                <a:solidFill>
                  <a:srgbClr val="00B050"/>
                </a:solidFill>
              </a:rPr>
              <a:t>(updated 9/2011)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100" dirty="0"/>
              <a:t>XHTML Version 1.1 (2009)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Largely compatible with XHTML 1.0 and HTML 4, but with better support for East-Asian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Limited browser support; did not gain widespread acceptance</a:t>
            </a:r>
            <a:br>
              <a:rPr lang="en-US" sz="20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100" dirty="0"/>
              <a:t>XHTML Version 1.2 (proposed)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Proposed support for limited access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C00000"/>
                </a:solidFill>
              </a:rPr>
              <a:t>No charter to execute actual development</a:t>
            </a:r>
            <a:br>
              <a:rPr lang="en-US" sz="2000" dirty="0">
                <a:solidFill>
                  <a:srgbClr val="C00000"/>
                </a:solidFill>
              </a:rPr>
            </a:br>
            <a:endParaRPr lang="en-US" sz="1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100" dirty="0"/>
              <a:t>XHTML Version 2 (proposed)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Major redesign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C00000"/>
                </a:solidFill>
              </a:rPr>
              <a:t>Charter expired end of 2009</a:t>
            </a:r>
            <a:endParaRPr lang="en-US" sz="1800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100" dirty="0"/>
              <a:t>HTML 5 (still under development, in Draft Standard state as of 3/2010)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Support for features previously left to plug-ins (e.g. audio, video, 2-D graphics)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36909</TotalTime>
  <Words>1045</Words>
  <Application>Microsoft Office PowerPoint</Application>
  <PresentationFormat>On-screen Show (4:3)</PresentationFormat>
  <Paragraphs>240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Comic Sans MS</vt:lpstr>
      <vt:lpstr>Courier New</vt:lpstr>
      <vt:lpstr>Tahoma</vt:lpstr>
      <vt:lpstr>Times New Roman</vt:lpstr>
      <vt:lpstr>Wingdings</vt:lpstr>
      <vt:lpstr>2_Network</vt:lpstr>
      <vt:lpstr>The HTML markup language</vt:lpstr>
      <vt:lpstr>Reading</vt:lpstr>
      <vt:lpstr>Markup languages</vt:lpstr>
      <vt:lpstr>HTML HyperText Markup Language</vt:lpstr>
      <vt:lpstr>There are two main types of markup language</vt:lpstr>
      <vt:lpstr>So, what kind of markup language is HTML?</vt:lpstr>
      <vt:lpstr>History of HTML  (written 2006)</vt:lpstr>
      <vt:lpstr>History of HTML, continued (updated 9/2007)</vt:lpstr>
      <vt:lpstr>History of HTML, continued again  (updated 9/2011)</vt:lpstr>
      <vt:lpstr>Where are we today? (updated Spring 2013)</vt:lpstr>
      <vt:lpstr>HTML5 rules! (updated Spring 2014)</vt:lpstr>
      <vt:lpstr>Basic HTML document structure</vt:lpstr>
      <vt:lpstr>Tags specify the structural elements of an HTML document</vt:lpstr>
      <vt:lpstr>A browser parses and creates a nested data structure from an HTML document</vt:lpstr>
      <vt:lpstr>Inline vs. Block elements</vt:lpstr>
      <vt:lpstr>Entity references</vt:lpstr>
      <vt:lpstr>Element Attributes</vt:lpstr>
      <vt:lpstr>Empty elements</vt:lpstr>
      <vt:lpstr>Modern HTML is structural markup</vt:lpstr>
      <vt:lpstr>Some tags appear to specify presentation rather than structure…</vt:lpstr>
      <vt:lpstr>HTML Comments</vt:lpstr>
      <vt:lpstr>Chrome analysis tool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CS4220 Lecture</dc:title>
  <dc:subject>HTML</dc:subject>
  <dc:creator>Mark Hornick</dc:creator>
  <cp:lastModifiedBy>Hornick, Mark</cp:lastModifiedBy>
  <cp:revision>884</cp:revision>
  <cp:lastPrinted>1601-01-01T00:00:00Z</cp:lastPrinted>
  <dcterms:created xsi:type="dcterms:W3CDTF">1999-09-06T21:32:20Z</dcterms:created>
  <dcterms:modified xsi:type="dcterms:W3CDTF">2019-12-05T17:39:29Z</dcterms:modified>
</cp:coreProperties>
</file>