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9"/>
  </p:notesMasterIdLst>
  <p:handoutMasterIdLst>
    <p:handoutMasterId r:id="rId10"/>
  </p:handoutMasterIdLst>
  <p:sldIdLst>
    <p:sldId id="286" r:id="rId2"/>
    <p:sldId id="285" r:id="rId3"/>
    <p:sldId id="273" r:id="rId4"/>
    <p:sldId id="297" r:id="rId5"/>
    <p:sldId id="296" r:id="rId6"/>
    <p:sldId id="276" r:id="rId7"/>
    <p:sldId id="281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660" autoAdjust="0"/>
  </p:normalViewPr>
  <p:slideViewPr>
    <p:cSldViewPr>
      <p:cViewPr varScale="1">
        <p:scale>
          <a:sx n="85" d="100"/>
          <a:sy n="85" d="100"/>
        </p:scale>
        <p:origin x="13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488" y="2724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.xml"/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9F3C49C5-7E78-47F5-9D8C-6B53E4D7AD74}" type="datetime3">
              <a:rPr lang="en-US"/>
              <a:pPr>
                <a:defRPr/>
              </a:pPr>
              <a:t>2 December 2019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6D704038-86DF-44BC-AF45-9508C985A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694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42ADC62-EF22-428A-9916-21500BF75020}" type="datetime1">
              <a:rPr lang="en-US"/>
              <a:pPr>
                <a:defRPr/>
              </a:pPr>
              <a:t>12/2/2019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7A6B0698-B538-48A6-8AFC-2DE535C2B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7129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CS-4220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A31DCDF-2108-4FFA-A4BC-C032E662B64E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Dr. Mark L. Hornick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70A020-D0AF-4161-A611-86DF835A74E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F322F-376A-45B0-A177-18132E203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E5D66-171B-4E52-BD3A-B9D970CB30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de-DE" altLang="en-US" dirty="0"/>
              <a:t>SE-2840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66945130-7477-4EB7-A449-FF9F29EAA5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ornick@mso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SE-2840</a:t>
            </a:r>
            <a:br>
              <a:rPr lang="en-US"/>
            </a:br>
            <a:r>
              <a:rPr lang="en-US"/>
              <a:t>Web Application Development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7909-DBD2-4477-9ECD-245AB2B3F725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2A5AE-1ABF-42C6-872A-6D7DC9B8D2E4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340068"/>
                </a:solidFill>
              </a:rPr>
              <a:t>Contact info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Instructor: Dr. Mark L. Hornick</a:t>
            </a:r>
          </a:p>
          <a:p>
            <a:pPr marL="638175" lvl="2" indent="-342900" eaLnBrk="1" hangingPunct="1">
              <a:buClr>
                <a:schemeClr val="tx2"/>
              </a:buClr>
            </a:pPr>
            <a:r>
              <a:rPr lang="en-US" altLang="en-US" dirty="0">
                <a:solidFill>
                  <a:srgbClr val="FF0000"/>
                </a:solidFill>
              </a:rPr>
              <a:t>http://faculty-web.msoe.edu/hornick/</a:t>
            </a:r>
            <a:endParaRPr lang="en-US" altLang="en-US" dirty="0"/>
          </a:p>
          <a:p>
            <a:pPr eaLnBrk="1" hangingPunct="1"/>
            <a:r>
              <a:rPr lang="en-US" altLang="en-US" dirty="0"/>
              <a:t>email: </a:t>
            </a:r>
            <a:r>
              <a:rPr lang="en-US" altLang="en-US" dirty="0">
                <a:hlinkClick r:id="rId3"/>
              </a:rPr>
              <a:t>hornick@msoe.edu</a:t>
            </a:r>
            <a:endParaRPr lang="en-US" altLang="en-US" dirty="0"/>
          </a:p>
          <a:p>
            <a:pPr eaLnBrk="1" hangingPunct="1"/>
            <a:r>
              <a:rPr lang="en-US" altLang="en-US" dirty="0"/>
              <a:t>Office: DH434</a:t>
            </a:r>
          </a:p>
          <a:p>
            <a:pPr eaLnBrk="1" hangingPunct="1"/>
            <a:r>
              <a:rPr lang="en-US" altLang="en-US" dirty="0"/>
              <a:t>Phone: 277-2417</a:t>
            </a:r>
          </a:p>
          <a:p>
            <a:pPr eaLnBrk="1" hangingPunct="1"/>
            <a:r>
              <a:rPr lang="en-US" altLang="en-US" dirty="0"/>
              <a:t>Follow link to my schedule for Office Hours</a:t>
            </a:r>
            <a:endParaRPr lang="en-US" sz="3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/>
            <a:r>
              <a:rPr lang="en-US" sz="3600" dirty="0"/>
              <a:t>Things we’ll cover in this course:</a:t>
            </a:r>
          </a:p>
        </p:txBody>
      </p:sp>
      <p:sp>
        <p:nvSpPr>
          <p:cNvPr id="751625" name="Rectangle 9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229600" cy="4411662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Char char="n"/>
            </a:pPr>
            <a:r>
              <a:rPr lang="en-US" sz="2400" dirty="0">
                <a:solidFill>
                  <a:srgbClr val="00B050"/>
                </a:solidFill>
              </a:rPr>
              <a:t>Substrates and protocols of the www </a:t>
            </a:r>
          </a:p>
          <a:p>
            <a:pPr marL="571500" indent="-571500" eaLnBrk="1" hangingPunct="1">
              <a:buFont typeface="Wingdings" pitchFamily="2" charset="2"/>
              <a:buChar char="n"/>
            </a:pPr>
            <a:r>
              <a:rPr lang="en-US" sz="2400" dirty="0">
                <a:solidFill>
                  <a:srgbClr val="002060"/>
                </a:solidFill>
              </a:rPr>
              <a:t>HTML5 and CSS for web page content and appearance</a:t>
            </a:r>
          </a:p>
          <a:p>
            <a:pPr marL="571500" indent="-571500" eaLnBrk="1" hangingPunct="1">
              <a:buFont typeface="Wingdings" pitchFamily="2" charset="2"/>
              <a:buChar char="n"/>
            </a:pPr>
            <a:r>
              <a:rPr lang="en-US" sz="2400" dirty="0">
                <a:solidFill>
                  <a:srgbClr val="00B050"/>
                </a:solidFill>
              </a:rPr>
              <a:t>Client-side JavaScript for validating forms and modifying content/appearance of web pages</a:t>
            </a:r>
          </a:p>
          <a:p>
            <a:pPr marL="571500" indent="-571500" eaLnBrk="1" hangingPunct="1">
              <a:buFont typeface="Wingdings" pitchFamily="2" charset="2"/>
              <a:buChar char="n"/>
            </a:pPr>
            <a:r>
              <a:rPr lang="en-US" sz="2400" dirty="0">
                <a:solidFill>
                  <a:srgbClr val="002060"/>
                </a:solidFill>
              </a:rPr>
              <a:t>Ajax for efficient client-server interactions</a:t>
            </a:r>
          </a:p>
          <a:p>
            <a:pPr marL="571500" indent="-571500" eaLnBrk="1" hangingPunct="1">
              <a:buFont typeface="Wingdings" pitchFamily="2" charset="2"/>
              <a:buChar char="n"/>
            </a:pPr>
            <a:r>
              <a:rPr lang="en-US" sz="2400" dirty="0" err="1">
                <a:solidFill>
                  <a:srgbClr val="00B050"/>
                </a:solidFill>
              </a:rPr>
              <a:t>jQuery</a:t>
            </a:r>
            <a:r>
              <a:rPr lang="en-US" sz="2400" dirty="0">
                <a:solidFill>
                  <a:srgbClr val="00B050"/>
                </a:solidFill>
              </a:rPr>
              <a:t> for efficient DOM queries</a:t>
            </a:r>
          </a:p>
          <a:p>
            <a:pPr marL="571500" indent="-571500" eaLnBrk="1" hangingPunct="1">
              <a:buFont typeface="Wingdings" pitchFamily="2" charset="2"/>
              <a:buChar char="n"/>
            </a:pPr>
            <a:r>
              <a:rPr lang="en-US" sz="2400" dirty="0"/>
              <a:t>Web frameworks: </a:t>
            </a:r>
            <a:r>
              <a:rPr lang="en-US" sz="2400" strike="sngStrike" dirty="0"/>
              <a:t>Angular</a:t>
            </a:r>
            <a:r>
              <a:rPr lang="en-US" sz="2400" dirty="0"/>
              <a:t> React</a:t>
            </a:r>
          </a:p>
          <a:p>
            <a:pPr marL="571500" indent="-571500" eaLnBrk="1" hangingPunct="1">
              <a:buFont typeface="Wingdings" pitchFamily="2" charset="2"/>
              <a:buChar char="n"/>
            </a:pPr>
            <a:r>
              <a:rPr lang="en-US" sz="2400" dirty="0">
                <a:solidFill>
                  <a:srgbClr val="00B050"/>
                </a:solidFill>
              </a:rPr>
              <a:t>NodeJS web services</a:t>
            </a:r>
          </a:p>
          <a:p>
            <a:pPr marL="571500" indent="-571500" eaLnBrk="1" hangingPunct="1">
              <a:buFont typeface="Wingdings" pitchFamily="2" charset="2"/>
              <a:buChar char="n"/>
            </a:pPr>
            <a:r>
              <a:rPr lang="en-US" sz="2400" dirty="0"/>
              <a:t>Geolocation</a:t>
            </a:r>
          </a:p>
          <a:p>
            <a:pPr marL="571500" indent="-571500" eaLnBrk="1" hangingPunct="1">
              <a:buFont typeface="Wingdings" pitchFamily="2" charset="2"/>
              <a:buChar char="n"/>
            </a:pPr>
            <a:r>
              <a:rPr lang="en-US" sz="2400" dirty="0">
                <a:solidFill>
                  <a:srgbClr val="00B050"/>
                </a:solidFill>
              </a:rPr>
              <a:t>Databases</a:t>
            </a:r>
          </a:p>
          <a:p>
            <a:pPr marL="0" indent="0" eaLnBrk="1" hangingPunct="1">
              <a:buNone/>
            </a:pPr>
            <a:endParaRPr lang="en-US" sz="2400" dirty="0">
              <a:solidFill>
                <a:srgbClr val="0070C0"/>
              </a:solidFill>
            </a:endParaRPr>
          </a:p>
          <a:p>
            <a:pPr marL="571500" indent="-57150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1D82E-4AE7-43B6-A93A-C78F8C5380C9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1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1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1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1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1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1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1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1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1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1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1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1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162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C09A-F291-4146-B0F5-9DD7DB1E3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dirty="0"/>
              <a:t>Stuff you should read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C3F2D6-3120-45BB-A422-32A2C893A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</a:t>
            </a:r>
            <a:br>
              <a:rPr lang="de-DE" altLang="en-US"/>
            </a:br>
            <a:r>
              <a:rPr lang="de-DE" altLang="en-US"/>
              <a:t>Dr. Mark L. Hornick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5FBB24-ED9D-4A38-A9B2-432E88B9A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E5D66-171B-4E52-BD3A-B9D970CB303C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6" name="Picture 2" descr="https://lh3.googleusercontent.com/0a4WygGxyF5SrlMA-orGib4psj3KYp-OaQPcgtvKBwGlETjfUOj0j9Zn2xCx6uR9udDTShusMVE5aaeNL3xnvt2JNQuDQqr-ilPEN2n1wJedApmxR961pwiujPGh3rsqyZ6e_zXg9sZ2u_DZ7WWhjuP-w4crWZrN8ARF9OFjoeE5bR5VRJxbAW-3ibVmVbm9XnH5Uo2jivd1o-vTJhHAmYnPtTH-ef4DStZxSMHnxK3Ae8b77-GCHAZ2BqXDAzRsiuDXiehshtPuxvVOC-thVzSUVp1hVwP2kP_PwVLit6iCf1prEkhGRDRa-U-dLIpaarAOZiIgPWi99BgVmNw0eKHuetLsDn3vF5VahMRJgxs0BaWByyMva4tH-9i1pL73YM6nVbGnenqcXQTu9Jfp7Og1n2bg0KAqEFIKqb4GkyE8A2SzlkR7x-pw42DsATV4ForVn95gVZm-e6Yu_3IlbYN34ZOb05fkZlY-AgIU6SPrHPtlozaHZVHAYWyxZsGItbqM-8VH4G4cX9__pMxXKNxmEaQ2TWZhGivpi_24mzx1bpiWRAS2cVJlX3kiijRxTlaFo54wY5-apZ3zQEPYp6jFsJEwtfC0yINlpNsh6GLMGTEys3ZmpHOpSEyHZjOGHQXBJwxHbweffBl73C6nXb0_t9cue-TDKL9EUFONixeryUm5yNvKhwufbjdtM6OPjZBEC3W_ESx9UB3HjQ=w1566-h1174-no">
            <a:extLst>
              <a:ext uri="{FF2B5EF4-FFF2-40B4-BE49-F238E27FC236}">
                <a16:creationId xmlns:a16="http://schemas.microsoft.com/office/drawing/2014/main" id="{24EA798C-A31D-4B7D-BB9B-334414C58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53770"/>
            <a:ext cx="6629400" cy="4969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979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Things I assume you know :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/>
              <a:t>	Java - proficiency with core language elements, data structures, threading, IPC</a:t>
            </a:r>
          </a:p>
          <a:p>
            <a:pPr lvl="1" eaLnBrk="1" hangingPunct="1"/>
            <a:r>
              <a:rPr lang="en-US" dirty="0"/>
              <a:t>This is all material you should have from SE1021, CS2852, SE2811, CS2911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2B7F20-65E6-4562-91E2-8D3E446F8864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843BE-B95E-4BBD-B941-B7B2FA3C6F30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6148" name="Rectangle 410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Labs</a:t>
            </a:r>
          </a:p>
        </p:txBody>
      </p:sp>
      <p:sp>
        <p:nvSpPr>
          <p:cNvPr id="798725" name="Rectangle 4101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11663"/>
          </a:xfrm>
        </p:spPr>
        <p:txBody>
          <a:bodyPr/>
          <a:lstStyle/>
          <a:p>
            <a:pPr eaLnBrk="1" hangingPunct="1"/>
            <a:r>
              <a:rPr lang="en-US" dirty="0"/>
              <a:t>Web page design using standard HTML/CSS</a:t>
            </a:r>
          </a:p>
          <a:p>
            <a:pPr eaLnBrk="1" hangingPunct="1"/>
            <a:r>
              <a:rPr lang="en-US" dirty="0"/>
              <a:t>(2) Client-side scripting using </a:t>
            </a:r>
            <a:r>
              <a:rPr lang="en-US" dirty="0" err="1"/>
              <a:t>Javascript</a:t>
            </a:r>
            <a:r>
              <a:rPr lang="en-US" dirty="0"/>
              <a:t>/Ajax</a:t>
            </a:r>
          </a:p>
          <a:p>
            <a:pPr eaLnBrk="1" hangingPunct="1"/>
            <a:r>
              <a:rPr lang="en-US" dirty="0"/>
              <a:t>jQuery and Bootstrap </a:t>
            </a:r>
            <a:r>
              <a:rPr lang="en-US" dirty="0" err="1"/>
              <a:t>Javascript</a:t>
            </a:r>
            <a:r>
              <a:rPr lang="en-US" dirty="0"/>
              <a:t> libraries</a:t>
            </a:r>
          </a:p>
          <a:p>
            <a:pPr eaLnBrk="1" hangingPunct="1"/>
            <a:r>
              <a:rPr lang="en-US" dirty="0"/>
              <a:t>Web app using a public web service</a:t>
            </a:r>
          </a:p>
          <a:p>
            <a:pPr eaLnBrk="1" hangingPunct="1"/>
            <a:r>
              <a:rPr lang="en-US" dirty="0"/>
              <a:t>(2) NodeJS-based web server</a:t>
            </a:r>
          </a:p>
          <a:p>
            <a:pPr eaLnBrk="1" hangingPunct="1"/>
            <a:r>
              <a:rPr lang="en-US" dirty="0"/>
              <a:t>Geolocation</a:t>
            </a:r>
          </a:p>
          <a:p>
            <a:pPr eaLnBrk="1" hangingPunct="1"/>
            <a:r>
              <a:rPr lang="en-US" dirty="0"/>
              <a:t>React-based client</a:t>
            </a:r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8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8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8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8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2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4BFA2-8E92-4210-AE1E-42FCB6C388B7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dirty="0"/>
              <a:t>Grading (Course Policies)</a:t>
            </a:r>
          </a:p>
        </p:txBody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574088" cy="4532313"/>
          </a:xfrm>
        </p:spPr>
        <p:txBody>
          <a:bodyPr/>
          <a:lstStyle/>
          <a:p>
            <a:pPr eaLnBrk="1" hangingPunct="1"/>
            <a:r>
              <a:rPr lang="en-US" sz="2500" dirty="0"/>
              <a:t>Review grading on course website</a:t>
            </a:r>
          </a:p>
          <a:p>
            <a:pPr eaLnBrk="1" hangingPunct="1"/>
            <a:endParaRPr lang="en-US" sz="2500" dirty="0"/>
          </a:p>
          <a:p>
            <a:pPr eaLnBrk="1" hangingPunct="1"/>
            <a:r>
              <a:rPr lang="en-US" sz="2500" dirty="0"/>
              <a:t>The grading formula applies only to those students who have successfully met the objectives of this course.</a:t>
            </a:r>
          </a:p>
          <a:p>
            <a:pPr eaLnBrk="1" hangingPunct="1"/>
            <a:endParaRPr lang="en-US" sz="2500" dirty="0"/>
          </a:p>
          <a:p>
            <a:pPr eaLnBrk="1" hangingPunct="1"/>
            <a:r>
              <a:rPr lang="en-US" sz="2500" dirty="0"/>
              <a:t>There is a 10% per business day late penalty for all written work and no work will be accepted more than one week late for credit.</a:t>
            </a:r>
          </a:p>
          <a:p>
            <a:pPr eaLnBrk="1" hangingPunct="1"/>
            <a:endParaRPr lang="en-US" sz="2500" dirty="0"/>
          </a:p>
          <a:p>
            <a:pPr eaLnBrk="1" hangingPunct="1"/>
            <a:r>
              <a:rPr lang="en-US" sz="2500" dirty="0"/>
              <a:t>You are encouraged to discuss assignments (lab and homework); but: everyone is responsible for doing and turning in their own work.  (Sharing code is not allowed.)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8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8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8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8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8515" grpId="0" build="p" autoUpdateAnimBg="0"/>
    </p:bld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15197</TotalTime>
  <Words>251</Words>
  <Application>Microsoft Office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Comic Sans MS</vt:lpstr>
      <vt:lpstr>Tahoma</vt:lpstr>
      <vt:lpstr>Times New Roman</vt:lpstr>
      <vt:lpstr>Wingdings</vt:lpstr>
      <vt:lpstr>2_Network</vt:lpstr>
      <vt:lpstr>SE-2840 Web Application Development</vt:lpstr>
      <vt:lpstr>Contact info</vt:lpstr>
      <vt:lpstr>Things we’ll cover in this course:</vt:lpstr>
      <vt:lpstr>Stuff you should read</vt:lpstr>
      <vt:lpstr>Things I assume you know :</vt:lpstr>
      <vt:lpstr>Labs</vt:lpstr>
      <vt:lpstr>Grading (Course Policies)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CS422 Lecture</dc:title>
  <dc:subject>Intro</dc:subject>
  <dc:creator>Mark Hornick</dc:creator>
  <cp:lastModifiedBy>Hornick, Mark</cp:lastModifiedBy>
  <cp:revision>873</cp:revision>
  <cp:lastPrinted>1601-01-01T00:00:00Z</cp:lastPrinted>
  <dcterms:created xsi:type="dcterms:W3CDTF">1999-09-06T21:32:20Z</dcterms:created>
  <dcterms:modified xsi:type="dcterms:W3CDTF">2019-12-03T01:16:58Z</dcterms:modified>
</cp:coreProperties>
</file>