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313" r:id="rId2"/>
    <p:sldId id="327" r:id="rId3"/>
    <p:sldId id="323" r:id="rId4"/>
    <p:sldId id="347" r:id="rId5"/>
    <p:sldId id="314" r:id="rId6"/>
    <p:sldId id="320" r:id="rId7"/>
    <p:sldId id="315" r:id="rId8"/>
    <p:sldId id="316" r:id="rId9"/>
    <p:sldId id="319" r:id="rId10"/>
    <p:sldId id="325" r:id="rId11"/>
    <p:sldId id="349" r:id="rId12"/>
    <p:sldId id="351" r:id="rId13"/>
    <p:sldId id="352" r:id="rId14"/>
    <p:sldId id="326" r:id="rId15"/>
    <p:sldId id="350" r:id="rId16"/>
    <p:sldId id="324" r:id="rId17"/>
    <p:sldId id="356" r:id="rId18"/>
    <p:sldId id="357" r:id="rId19"/>
    <p:sldId id="318" r:id="rId20"/>
    <p:sldId id="353" r:id="rId21"/>
    <p:sldId id="354" r:id="rId22"/>
    <p:sldId id="355" r:id="rId23"/>
    <p:sldId id="358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FF"/>
    <a:srgbClr val="FF0000"/>
    <a:srgbClr val="9A0075"/>
    <a:srgbClr val="009900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4660" autoAdjust="0"/>
  </p:normalViewPr>
  <p:slideViewPr>
    <p:cSldViewPr>
      <p:cViewPr varScale="1">
        <p:scale>
          <a:sx n="85" d="100"/>
          <a:sy n="85" d="100"/>
        </p:scale>
        <p:origin x="174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74" y="107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10 February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E90810-4575-4F2E-AA3B-91823DD3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8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B73FFAE-01D5-4C83-9B04-43DD8784723C}" type="datetime1">
              <a:rPr lang="en-US"/>
              <a:pPr>
                <a:defRPr/>
              </a:pPr>
              <a:t>2/10/2020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9AB7D73-2FA2-4F44-8FD2-36D0C445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670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5C91-3077-4C3A-8D7E-A6FD2F9F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524-9D7F-46C9-BB76-DC7922977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333C-EA7F-4898-B21D-5F295C3B0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B141-6482-4F74-821A-4E7402439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6753-C2CB-4303-B987-CF3CF276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0F9E-D752-49D7-B8C9-7B5D5D291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D0CE-C2F5-442D-9D23-1498F65E0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27B9-B907-4839-B87C-A9A268F8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6186-4B53-40D6-9B0F-FBD54F3D9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1703-E944-4A65-B927-F385A8151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2952-634B-45E1-8064-4B4ED8C1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D2D6-BC95-4FE0-B9A8-BEF59A7C8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7798124-87DD-47A8-B46B-B196D0C2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F537-0452-4654-A68C-D9158C71C7F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JavaScript framework</a:t>
            </a:r>
          </a:p>
        </p:txBody>
      </p:sp>
      <p:sp>
        <p:nvSpPr>
          <p:cNvPr id="2" name="AutoShape 2" descr="Image result for angularj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angularj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Reactjs">
            <a:extLst>
              <a:ext uri="{FF2B5EF4-FFF2-40B4-BE49-F238E27FC236}">
                <a16:creationId xmlns:a16="http://schemas.microsoft.com/office/drawing/2014/main" id="{70736688-E341-4A6D-AE96-5C7058DB4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React is one of many competing frameworks that attempt/promise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Decouple DOM manipulation from app logic (control)</a:t>
            </a:r>
          </a:p>
          <a:p>
            <a:r>
              <a:rPr lang="en-US" dirty="0"/>
              <a:t>Decouple client-side from server-side </a:t>
            </a:r>
          </a:p>
          <a:p>
            <a:r>
              <a:rPr lang="en-US" dirty="0"/>
              <a:t>Improve testability </a:t>
            </a:r>
          </a:p>
          <a:p>
            <a:r>
              <a:rPr lang="en-US" dirty="0"/>
              <a:t>Make common coding tasks easier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5474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This is changing rapidly. To get the latest, google</a:t>
            </a:r>
          </a:p>
          <a:p>
            <a:r>
              <a:rPr lang="en-US" dirty="0">
                <a:solidFill>
                  <a:srgbClr val="00B050"/>
                </a:solidFill>
              </a:rPr>
              <a:t>“</a:t>
            </a:r>
            <a:r>
              <a:rPr lang="en-US" dirty="0" err="1">
                <a:solidFill>
                  <a:srgbClr val="00B050"/>
                </a:solidFill>
              </a:rPr>
              <a:t>javascript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mvc</a:t>
            </a:r>
            <a:r>
              <a:rPr lang="en-US" dirty="0">
                <a:solidFill>
                  <a:srgbClr val="00B050"/>
                </a:solidFill>
              </a:rPr>
              <a:t> frameworks”</a:t>
            </a:r>
          </a:p>
        </p:txBody>
      </p:sp>
    </p:spTree>
    <p:extLst>
      <p:ext uri="{BB962C8B-B14F-4D97-AF65-F5344CB8AC3E}">
        <p14:creationId xmlns:p14="http://schemas.microsoft.com/office/powerpoint/2010/main" val="344493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3078" name="Picture 6" descr="Image result for Javascript mvc frameworks">
            <a:extLst>
              <a:ext uri="{FF2B5EF4-FFF2-40B4-BE49-F238E27FC236}">
                <a16:creationId xmlns:a16="http://schemas.microsoft.com/office/drawing/2014/main" id="{74B10B94-9094-4B18-991D-2D9DB9ACB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200275"/>
            <a:ext cx="66675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019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5122" name="Picture 2" descr="Image result for Javascript mvc frameworks">
            <a:extLst>
              <a:ext uri="{FF2B5EF4-FFF2-40B4-BE49-F238E27FC236}">
                <a16:creationId xmlns:a16="http://schemas.microsoft.com/office/drawing/2014/main" id="{0969F61B-3F07-468A-A99D-DAB9E1A1F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50"/>
            <a:ext cx="4343399" cy="64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jaxenter.com/wp-content/uploads/2018/05/comparison-1.png">
            <a:extLst>
              <a:ext uri="{FF2B5EF4-FFF2-40B4-BE49-F238E27FC236}">
                <a16:creationId xmlns:a16="http://schemas.microsoft.com/office/drawing/2014/main" id="{C68A0563-48DC-47C8-B67B-99A053EA2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609600"/>
            <a:ext cx="4869633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246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3076" name="Picture 4" descr="Image result for Javascript mvc frameworks">
            <a:extLst>
              <a:ext uri="{FF2B5EF4-FFF2-40B4-BE49-F238E27FC236}">
                <a16:creationId xmlns:a16="http://schemas.microsoft.com/office/drawing/2014/main" id="{7F28859A-042D-411D-8BC5-7C5265EA0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738313"/>
            <a:ext cx="63627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03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2800" dirty="0"/>
              <a:t>2017 survey results: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99067" y="5715000"/>
            <a:ext cx="749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Google: “</a:t>
            </a:r>
            <a:r>
              <a:rPr lang="en-US" dirty="0" err="1"/>
              <a:t>angularjs</a:t>
            </a:r>
            <a:r>
              <a:rPr lang="en-US" dirty="0"/>
              <a:t> vs other frameworks” for many differing opinions</a:t>
            </a:r>
          </a:p>
        </p:txBody>
      </p:sp>
      <p:pic>
        <p:nvPicPr>
          <p:cNvPr id="2050" name="Picture 2" descr="https://cdn-images-1.medium.com/max/1600/1*46QgY1otVaAT6S87hguZNg.png">
            <a:extLst>
              <a:ext uri="{FF2B5EF4-FFF2-40B4-BE49-F238E27FC236}">
                <a16:creationId xmlns:a16="http://schemas.microsoft.com/office/drawing/2014/main" id="{C4555C1D-40A0-4F58-B3FA-8E6608D6C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80083"/>
            <a:ext cx="62388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1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3074" name="Picture 2" descr="https://cdn-images-1.medium.com/max/1600/1*E2K5HyI9pYQhlhojRgdO5g.png">
            <a:extLst>
              <a:ext uri="{FF2B5EF4-FFF2-40B4-BE49-F238E27FC236}">
                <a16:creationId xmlns:a16="http://schemas.microsoft.com/office/drawing/2014/main" id="{448E43CB-0BA4-4982-811A-3CFE15EB2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361950"/>
            <a:ext cx="697230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React (generally, web frameworks) are not</a:t>
            </a:r>
            <a:r>
              <a:rPr lang="en-US" sz="3200" b="0" dirty="0"/>
              <a:t> </a:t>
            </a:r>
            <a:r>
              <a:rPr lang="en-US" sz="3200" dirty="0"/>
              <a:t>perfect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Not a good fit for applications that require intensive and tricky DOM manipulation of the DOM (</a:t>
            </a:r>
            <a:r>
              <a:rPr lang="en-US" dirty="0" err="1">
                <a:solidFill>
                  <a:srgbClr val="C00000"/>
                </a:solidFill>
              </a:rPr>
              <a:t>ie</a:t>
            </a:r>
            <a:r>
              <a:rPr lang="en-US" dirty="0">
                <a:solidFill>
                  <a:srgbClr val="C00000"/>
                </a:solidFill>
              </a:rPr>
              <a:t> games, </a:t>
            </a:r>
            <a:r>
              <a:rPr lang="en-US" dirty="0" err="1">
                <a:solidFill>
                  <a:srgbClr val="C00000"/>
                </a:solidFill>
              </a:rPr>
              <a:t>gui</a:t>
            </a:r>
            <a:r>
              <a:rPr lang="en-US" dirty="0">
                <a:solidFill>
                  <a:srgbClr val="C00000"/>
                </a:solidFill>
              </a:rPr>
              <a:t> editors)</a:t>
            </a:r>
          </a:p>
          <a:p>
            <a:pPr lvl="1"/>
            <a:r>
              <a:rPr lang="en-US" dirty="0"/>
              <a:t>In such cases, it may be better to use a library that exposes a lower level of abstraction, like </a:t>
            </a:r>
            <a:r>
              <a:rPr lang="en-US" b="1" dirty="0"/>
              <a:t>jQuery</a:t>
            </a:r>
          </a:p>
          <a:p>
            <a:pPr lvl="1"/>
            <a:r>
              <a:rPr lang="en-US" dirty="0"/>
              <a:t>Although </a:t>
            </a:r>
            <a:r>
              <a:rPr lang="en-US" b="1" dirty="0"/>
              <a:t>React Canvas </a:t>
            </a:r>
            <a:r>
              <a:rPr lang="en-US" dirty="0"/>
              <a:t>might be just as good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React has been accused of being a memory hog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308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C598-B246-40BA-885E-FA7E5115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009" y="306388"/>
            <a:ext cx="7543800" cy="1295400"/>
          </a:xfrm>
        </p:spPr>
        <p:txBody>
          <a:bodyPr/>
          <a:lstStyle/>
          <a:p>
            <a:r>
              <a:rPr lang="en-US" sz="2800" dirty="0"/>
              <a:t>Using </a:t>
            </a:r>
            <a:r>
              <a:rPr lang="en-US" sz="2800" dirty="0" err="1"/>
              <a:t>React’s</a:t>
            </a:r>
            <a:r>
              <a:rPr lang="en-US" sz="2800" dirty="0"/>
              <a:t> </a:t>
            </a:r>
            <a:r>
              <a:rPr lang="en-US" sz="2800" dirty="0" err="1"/>
              <a:t>createElement</a:t>
            </a:r>
            <a:r>
              <a:rPr lang="en-US" sz="2800" dirty="0"/>
              <a:t>() method to create a Virtual DOM element:</a:t>
            </a:r>
            <a:br>
              <a:rPr lang="en-US" sz="2800" dirty="0"/>
            </a:b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id=‘p1’ class=‘text-primary’&gt;Hello SE2840&lt;/p&gt;</a:t>
            </a:r>
            <a:endParaRPr lang="en-US" sz="2800" dirty="0">
              <a:solidFill>
                <a:srgbClr val="00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0D81-4FE5-4B29-B2EF-2EA8A76CE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(‘p’,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{‘id’:’p1’, ‘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:’text-primary’}, 	‘Hello SE2840’ 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/>
              <a:t>Syntax: </a:t>
            </a:r>
            <a:r>
              <a:rPr lang="en-US" sz="2400" dirty="0" err="1"/>
              <a:t>createElement</a:t>
            </a:r>
            <a:r>
              <a:rPr lang="en-US" sz="2400" dirty="0"/>
              <a:t>( </a:t>
            </a:r>
            <a:r>
              <a:rPr lang="en-US" sz="2400" dirty="0">
                <a:solidFill>
                  <a:srgbClr val="0000FF"/>
                </a:solidFill>
              </a:rPr>
              <a:t>type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9A0075"/>
                </a:solidFill>
              </a:rPr>
              <a:t>[props]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9999"/>
                </a:solidFill>
              </a:rPr>
              <a:t>[…children] </a:t>
            </a:r>
            <a:r>
              <a:rPr lang="en-US" sz="2400" dirty="0"/>
              <a:t>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Type – tag name string (‘div’, ‘p’, </a:t>
            </a:r>
            <a:r>
              <a:rPr lang="en-US" sz="2000" dirty="0" err="1">
                <a:solidFill>
                  <a:srgbClr val="0000FF"/>
                </a:solidFill>
              </a:rPr>
              <a:t>etc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rgbClr val="9A0075"/>
                </a:solidFill>
              </a:rPr>
              <a:t>Props – element properties as a </a:t>
            </a:r>
            <a:r>
              <a:rPr lang="en-US" sz="2000" dirty="0" err="1">
                <a:solidFill>
                  <a:srgbClr val="9A0075"/>
                </a:solidFill>
              </a:rPr>
              <a:t>Javascript</a:t>
            </a:r>
            <a:r>
              <a:rPr lang="en-US" sz="2000" dirty="0">
                <a:solidFill>
                  <a:srgbClr val="9A0075"/>
                </a:solidFill>
              </a:rPr>
              <a:t> object</a:t>
            </a:r>
          </a:p>
          <a:p>
            <a:pPr lvl="2"/>
            <a:r>
              <a:rPr lang="en-US" sz="1700" dirty="0"/>
              <a:t>Since ‘</a:t>
            </a:r>
            <a:r>
              <a:rPr lang="en-US" sz="1700" dirty="0">
                <a:solidFill>
                  <a:srgbClr val="FF0000"/>
                </a:solidFill>
              </a:rPr>
              <a:t>class</a:t>
            </a:r>
            <a:r>
              <a:rPr lang="en-US" sz="1700" dirty="0"/>
              <a:t>’ is a </a:t>
            </a:r>
            <a:r>
              <a:rPr lang="en-US" sz="1700" dirty="0" err="1"/>
              <a:t>js</a:t>
            </a:r>
            <a:r>
              <a:rPr lang="en-US" sz="1700" dirty="0"/>
              <a:t> reserved word, we must use ‘</a:t>
            </a:r>
            <a:r>
              <a:rPr lang="en-US" sz="1700" dirty="0" err="1"/>
              <a:t>className</a:t>
            </a:r>
            <a:r>
              <a:rPr lang="en-US" sz="1700" dirty="0"/>
              <a:t>’</a:t>
            </a:r>
          </a:p>
          <a:p>
            <a:pPr lvl="1"/>
            <a:r>
              <a:rPr lang="en-US" sz="2000" dirty="0">
                <a:solidFill>
                  <a:srgbClr val="009999"/>
                </a:solidFill>
              </a:rPr>
              <a:t>…children – an </a:t>
            </a:r>
            <a:r>
              <a:rPr lang="en-US" sz="2000" dirty="0" err="1">
                <a:solidFill>
                  <a:srgbClr val="009999"/>
                </a:solidFill>
              </a:rPr>
              <a:t>iterable</a:t>
            </a:r>
            <a:r>
              <a:rPr lang="en-US" sz="2000" dirty="0">
                <a:solidFill>
                  <a:srgbClr val="009999"/>
                </a:solidFill>
              </a:rPr>
              <a:t> (0 or more)</a:t>
            </a:r>
          </a:p>
          <a:p>
            <a:pPr lvl="1"/>
            <a:endParaRPr lang="en-US" sz="2000" dirty="0">
              <a:solidFill>
                <a:srgbClr val="009999"/>
              </a:solidFill>
            </a:endParaRPr>
          </a:p>
          <a:p>
            <a:pPr marL="344487" lvl="1" indent="0">
              <a:buNone/>
            </a:pPr>
            <a:r>
              <a:rPr lang="en-US" sz="2000" dirty="0"/>
              <a:t>Creates/returns a </a:t>
            </a:r>
            <a:r>
              <a:rPr lang="en-US" sz="2000" dirty="0" err="1"/>
              <a:t>ReactElement</a:t>
            </a:r>
            <a:r>
              <a:rPr lang="en-US" sz="2000" dirty="0"/>
              <a:t> object</a:t>
            </a:r>
            <a:endParaRPr lang="en-US" sz="2000" dirty="0">
              <a:solidFill>
                <a:srgbClr val="00999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11016-7517-4CD8-B10B-0E5A9A75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161FB-E9CB-48DA-A5C4-A1DDAA5A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422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C598-B246-40BA-885E-FA7E5115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219" y="457200"/>
            <a:ext cx="7543800" cy="1828800"/>
          </a:xfrm>
        </p:spPr>
        <p:txBody>
          <a:bodyPr/>
          <a:lstStyle/>
          <a:p>
            <a:r>
              <a:rPr lang="en-US" sz="2800" dirty="0"/>
              <a:t>Using </a:t>
            </a:r>
            <a:r>
              <a:rPr lang="en-US" sz="2800" dirty="0" err="1"/>
              <a:t>React’s</a:t>
            </a:r>
            <a:r>
              <a:rPr lang="en-US" sz="2800" dirty="0"/>
              <a:t> </a:t>
            </a:r>
            <a:r>
              <a:rPr lang="en-US" sz="2800" dirty="0" err="1"/>
              <a:t>createElement</a:t>
            </a:r>
            <a:r>
              <a:rPr lang="en-US" sz="2800" dirty="0"/>
              <a:t>() method to create: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</a:t>
            </a:r>
            <a:b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&lt;p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=‘text-primary’&gt;Hello&lt;/p&gt;</a:t>
            </a:r>
            <a:b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&lt;/h1&gt;</a:t>
            </a:r>
            <a:endParaRPr lang="en-US" sz="2800" dirty="0">
              <a:solidFill>
                <a:srgbClr val="00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40D81-4FE5-4B29-B2EF-2EA8A76C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158" y="2667000"/>
            <a:ext cx="8683841" cy="346233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(‘h1’,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(‘p’, {‘id’:’p1’, ‘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:’text-primary’},’Hello’)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Note that the nested </a:t>
            </a:r>
            <a:r>
              <a:rPr lang="en-US" sz="2400" dirty="0" err="1">
                <a:solidFill>
                  <a:srgbClr val="0000FF"/>
                </a:solidFill>
              </a:rPr>
              <a:t>createElement</a:t>
            </a:r>
            <a:r>
              <a:rPr lang="en-US" sz="2400" dirty="0">
                <a:solidFill>
                  <a:srgbClr val="0000FF"/>
                </a:solidFill>
              </a:rPr>
              <a:t>() is the 3</a:t>
            </a:r>
            <a:r>
              <a:rPr lang="en-US" sz="2400" baseline="30000" dirty="0">
                <a:solidFill>
                  <a:srgbClr val="0000FF"/>
                </a:solidFill>
              </a:rPr>
              <a:t>rd</a:t>
            </a:r>
            <a:r>
              <a:rPr lang="en-US" sz="2400" dirty="0">
                <a:solidFill>
                  <a:srgbClr val="0000FF"/>
                </a:solidFill>
              </a:rPr>
              <a:t> argument to the first </a:t>
            </a:r>
            <a:r>
              <a:rPr lang="en-US" sz="2400" dirty="0" err="1">
                <a:solidFill>
                  <a:srgbClr val="0000FF"/>
                </a:solidFill>
              </a:rPr>
              <a:t>createElement</a:t>
            </a:r>
            <a:r>
              <a:rPr lang="en-US" sz="2400" dirty="0">
                <a:solidFill>
                  <a:srgbClr val="0000FF"/>
                </a:solidFill>
              </a:rPr>
              <a:t>()</a:t>
            </a: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The nesting of calls can be repeated as much as necessary.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011016-7517-4CD8-B10B-0E5A9A75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161FB-E9CB-48DA-A5C4-A1DDAA5A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517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2000" dirty="0"/>
              <a:t>Basic React approach:</a:t>
            </a:r>
            <a:br>
              <a:rPr lang="en-US" sz="2000" dirty="0"/>
            </a:br>
            <a:r>
              <a:rPr lang="en-US" sz="2000" dirty="0"/>
              <a:t>(nobody actually does this – for illustration purposes only!)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753694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Use </a:t>
            </a:r>
            <a:r>
              <a:rPr lang="en-US" dirty="0" err="1">
                <a:solidFill>
                  <a:srgbClr val="0000FF"/>
                </a:solidFill>
              </a:rPr>
              <a:t>ReactDOM.render</a:t>
            </a:r>
            <a:r>
              <a:rPr lang="en-US" dirty="0">
                <a:solidFill>
                  <a:srgbClr val="0000FF"/>
                </a:solidFill>
              </a:rPr>
              <a:t> to display the </a:t>
            </a:r>
            <a:r>
              <a:rPr lang="en-US" dirty="0" err="1">
                <a:solidFill>
                  <a:srgbClr val="0000FF"/>
                </a:solidFill>
              </a:rPr>
              <a:t>VirtualDOM</a:t>
            </a:r>
            <a:r>
              <a:rPr lang="en-US" dirty="0">
                <a:solidFill>
                  <a:srgbClr val="0000FF"/>
                </a:solidFill>
              </a:rPr>
              <a:t> (much more efficient).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300" y="818519"/>
            <a:ext cx="8229600" cy="41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Include a couple of &lt;scripts&gt; into your html:</a:t>
            </a:r>
          </a:p>
          <a:p>
            <a:pPr marL="0" indent="0">
              <a:buNone/>
            </a:pPr>
            <a:endParaRPr lang="en-US" sz="2000" b="1" kern="0" dirty="0"/>
          </a:p>
          <a:p>
            <a:pPr marL="0" indent="0">
              <a:buNone/>
            </a:pPr>
            <a:endParaRPr lang="en-US" sz="2000" kern="0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0FABAB0-2FBF-4294-AC1C-D95740A1E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67282"/>
            <a:ext cx="7738016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  <a:t>&lt;!-- These are the React core modules --&gt;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="https://unpkg.com/react@15.4.2/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dist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/react.js"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="https://unpkg.com/react-dom@15.4.2/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dist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/react-dom.js"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1F967ECA-DE9E-4AC0-94EC-26659FD4C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42" y="2662705"/>
            <a:ext cx="7439857" cy="3170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let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listitems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= [];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courses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.forEach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( (course, index) =&gt;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let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element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React.createElement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"li"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     {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key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:index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className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: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'list-group-item list-group-item-info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},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     (course.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' : '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course.desc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) 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listitems.push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(element);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);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// end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forEach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let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unsignedlist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=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React.createElement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"ul"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, {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className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: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'list-group'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},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listitems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  <a:t>// This tells React where to render the virtual DOM structure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ReactDOM.render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unsignedlist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, 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document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.getElementById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courselist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5D8AD1-F061-465A-82D7-FDE08048B0F3}"/>
              </a:ext>
            </a:extLst>
          </p:cNvPr>
          <p:cNvSpPr txBox="1"/>
          <p:nvPr/>
        </p:nvSpPr>
        <p:spPr>
          <a:xfrm>
            <a:off x="4981035" y="5562416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HTML-like elements still in code;</a:t>
            </a:r>
          </a:p>
          <a:p>
            <a:r>
              <a:rPr lang="en-US" dirty="0">
                <a:solidFill>
                  <a:srgbClr val="FF0000"/>
                </a:solidFill>
              </a:rPr>
              <a:t>We need to separate this out!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15F428-91BF-4680-AF32-67014D41D359}"/>
              </a:ext>
            </a:extLst>
          </p:cNvPr>
          <p:cNvSpPr txBox="1"/>
          <p:nvPr/>
        </p:nvSpPr>
        <p:spPr>
          <a:xfrm>
            <a:off x="104235" y="1980689"/>
            <a:ext cx="8582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9900"/>
                </a:solidFill>
                <a:latin typeface="+mn-lt"/>
              </a:rPr>
              <a:t>In the </a:t>
            </a:r>
            <a:r>
              <a:rPr lang="en-US" b="1" dirty="0" err="1">
                <a:solidFill>
                  <a:srgbClr val="009900"/>
                </a:solidFill>
                <a:latin typeface="+mn-lt"/>
              </a:rPr>
              <a:t>js</a:t>
            </a:r>
            <a:r>
              <a:rPr lang="en-US" b="1" dirty="0">
                <a:solidFill>
                  <a:srgbClr val="009900"/>
                </a:solidFill>
                <a:latin typeface="+mn-lt"/>
              </a:rPr>
              <a:t> file, use </a:t>
            </a:r>
            <a:r>
              <a:rPr lang="en-US" b="1" dirty="0" err="1">
                <a:solidFill>
                  <a:srgbClr val="009900"/>
                </a:solidFill>
                <a:latin typeface="+mn-lt"/>
              </a:rPr>
              <a:t>React’s</a:t>
            </a:r>
            <a:r>
              <a:rPr lang="en-US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+mn-lt"/>
              </a:rPr>
              <a:t>createElement</a:t>
            </a:r>
            <a:r>
              <a:rPr lang="en-US" b="1" dirty="0">
                <a:solidFill>
                  <a:srgbClr val="009900"/>
                </a:solidFill>
                <a:latin typeface="+mn-lt"/>
              </a:rPr>
              <a:t>() method to build an </a:t>
            </a:r>
            <a:r>
              <a:rPr lang="en-US" b="1" dirty="0" err="1">
                <a:solidFill>
                  <a:srgbClr val="009900"/>
                </a:solidFill>
                <a:latin typeface="+mn-lt"/>
              </a:rPr>
              <a:t>VirtualDOM</a:t>
            </a:r>
            <a:r>
              <a:rPr lang="en-US" b="1" dirty="0">
                <a:solidFill>
                  <a:srgbClr val="009900"/>
                </a:solidFill>
                <a:latin typeface="+mn-lt"/>
              </a:rPr>
              <a:t> locally:</a:t>
            </a:r>
          </a:p>
        </p:txBody>
      </p:sp>
    </p:spTree>
    <p:extLst>
      <p:ext uri="{BB962C8B-B14F-4D97-AF65-F5344CB8AC3E}">
        <p14:creationId xmlns:p14="http://schemas.microsoft.com/office/powerpoint/2010/main" val="420297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  <a:p>
            <a:r>
              <a:rPr lang="en-US" dirty="0"/>
              <a:t>jQuery/DOM manipulation</a:t>
            </a:r>
          </a:p>
          <a:p>
            <a:r>
              <a:rPr lang="en-US" dirty="0"/>
              <a:t>Virtual DOM</a:t>
            </a:r>
          </a:p>
          <a:p>
            <a:r>
              <a:rPr lang="en-US" dirty="0"/>
              <a:t>Components</a:t>
            </a:r>
          </a:p>
          <a:p>
            <a:r>
              <a:rPr lang="en-US" dirty="0"/>
              <a:t>Babel</a:t>
            </a:r>
          </a:p>
          <a:p>
            <a:r>
              <a:rPr lang="en-US" dirty="0"/>
              <a:t>JSX</a:t>
            </a:r>
          </a:p>
          <a:p>
            <a:r>
              <a:rPr lang="en-US" dirty="0"/>
              <a:t>Webpack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251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2000" dirty="0"/>
              <a:t>A much better React approach - </a:t>
            </a:r>
            <a:br>
              <a:rPr lang="en-US" sz="2000" dirty="0"/>
            </a:br>
            <a:r>
              <a:rPr lang="en-US" sz="2000" dirty="0"/>
              <a:t>(separate the control code from the view code)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005666" y="2165064"/>
            <a:ext cx="560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 Black" panose="020B0A04020102020204" pitchFamily="34" charset="0"/>
              </a:rPr>
              <a:t>Use </a:t>
            </a:r>
            <a:r>
              <a:rPr lang="en-US" dirty="0" err="1">
                <a:solidFill>
                  <a:srgbClr val="0000FF"/>
                </a:solidFill>
                <a:latin typeface="Arial Black" panose="020B0A04020102020204" pitchFamily="34" charset="0"/>
              </a:rPr>
              <a:t>ReactDOM.render</a:t>
            </a:r>
            <a:r>
              <a:rPr lang="en-US" dirty="0">
                <a:solidFill>
                  <a:srgbClr val="0000FF"/>
                </a:solidFill>
                <a:latin typeface="Arial Black" panose="020B0A04020102020204" pitchFamily="34" charset="0"/>
              </a:rPr>
              <a:t> to display the </a:t>
            </a:r>
            <a:r>
              <a:rPr lang="en-US" dirty="0" err="1">
                <a:solidFill>
                  <a:srgbClr val="0000FF"/>
                </a:solidFill>
                <a:latin typeface="Arial Black" panose="020B0A04020102020204" pitchFamily="34" charset="0"/>
              </a:rPr>
              <a:t>VirtualDOM</a:t>
            </a:r>
            <a:r>
              <a:rPr lang="en-US" dirty="0">
                <a:solidFill>
                  <a:srgbClr val="0000FF"/>
                </a:solidFill>
                <a:latin typeface="Arial Black" panose="020B0A04020102020204" pitchFamily="34" charset="0"/>
              </a:rPr>
              <a:t> (much more efficient).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0933" y="838200"/>
            <a:ext cx="8229600" cy="41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Include a couple of &lt;scripts&gt; into your html:</a:t>
            </a:r>
          </a:p>
          <a:p>
            <a:pPr marL="0" indent="0">
              <a:buNone/>
            </a:pPr>
            <a:endParaRPr lang="en-US" sz="2000" b="1" kern="0" dirty="0"/>
          </a:p>
          <a:p>
            <a:pPr marL="0" indent="0">
              <a:buNone/>
            </a:pPr>
            <a:endParaRPr lang="en-US" sz="2000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665178"/>
            <a:ext cx="5600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have the control code use </a:t>
            </a:r>
            <a:r>
              <a:rPr lang="en-US" altLang="en-US" b="1" dirty="0" err="1">
                <a:solidFill>
                  <a:srgbClr val="FF0000"/>
                </a:solidFill>
                <a:latin typeface="Source Code Pro"/>
              </a:rPr>
              <a:t>Courselist</a:t>
            </a:r>
            <a:r>
              <a:rPr lang="en-US" altLang="en-US" b="1" dirty="0">
                <a:solidFill>
                  <a:srgbClr val="FF0000"/>
                </a:solidFill>
                <a:latin typeface="Source Code Pro"/>
              </a:rPr>
              <a:t>, </a:t>
            </a:r>
            <a:r>
              <a:rPr lang="en-US" dirty="0"/>
              <a:t>a </a:t>
            </a:r>
            <a:r>
              <a:rPr lang="en-US" u="sng" dirty="0">
                <a:solidFill>
                  <a:srgbClr val="FF0000"/>
                </a:solidFill>
              </a:rPr>
              <a:t>custom view component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that is defined elsewhere, and provide that component with </a:t>
            </a:r>
            <a:r>
              <a:rPr lang="en-US" b="1" dirty="0">
                <a:solidFill>
                  <a:srgbClr val="009999"/>
                </a:solidFill>
              </a:rPr>
              <a:t>data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0FABAB0-2FBF-4294-AC1C-D95740A1E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974" y="1192548"/>
            <a:ext cx="7738016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  <a:t>&lt;!-- These are the React core modules --&gt;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="https://unpkg.com/react@15.4.2/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dist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/react.js"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="https://unpkg.com/react-dom@15.4.2/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dist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/react-dom.js"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4A2FD54-83CC-4041-839F-747AE9421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18" y="2810813"/>
            <a:ext cx="8965164" cy="18774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'#program'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).html(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curriculum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'#year'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).html(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year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'#quarter'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).html(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term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  <a:t>// This tells React where to render the virtual DOM structure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ReactDOM.render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(&lt;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Courselist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Source Code Pro"/>
              </a:rPr>
              <a:t>items=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Source Code Pro"/>
              </a:rPr>
              <a:t>{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99"/>
                </a:solidFill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9999"/>
                </a:solidFill>
                <a:effectLst/>
                <a:latin typeface="Source Code Pro"/>
              </a:rPr>
              <a:t>courses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Source Code Pro"/>
              </a:rPr>
              <a:t>}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/&gt;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, 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document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.getElementById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courselist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14B246E-40ED-42A9-AA08-645F5B187F38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 flipV="1">
            <a:off x="2438402" y="4191001"/>
            <a:ext cx="533398" cy="9358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178C314-9DAD-4BD0-B521-E485133CB05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48200" y="4158644"/>
            <a:ext cx="2133600" cy="6463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718637-1555-4D6C-AC81-322EC124B34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2810813"/>
            <a:ext cx="3581400" cy="10753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01337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2000" dirty="0"/>
              <a:t>A much better React approach</a:t>
            </a:r>
            <a:br>
              <a:rPr lang="en-US" sz="2000" dirty="0"/>
            </a:br>
            <a:r>
              <a:rPr lang="en-US" sz="2000" dirty="0"/>
              <a:t>(the view code)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80" y="2218919"/>
            <a:ext cx="923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+mj-lt"/>
              </a:rPr>
              <a:t>Use JSX to define the view – almost identical to regular HTML (except ‘</a:t>
            </a:r>
            <a:r>
              <a:rPr lang="en-US" b="1" dirty="0" err="1">
                <a:solidFill>
                  <a:srgbClr val="0000FF"/>
                </a:solidFill>
                <a:latin typeface="+mj-lt"/>
              </a:rPr>
              <a:t>className</a:t>
            </a:r>
            <a:r>
              <a:rPr lang="en-US" b="1" dirty="0">
                <a:solidFill>
                  <a:srgbClr val="0000FF"/>
                </a:solidFill>
                <a:latin typeface="+mj-lt"/>
              </a:rPr>
              <a:t>’)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0933" y="838200"/>
            <a:ext cx="8229600" cy="41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Include a couple of &lt;scripts&gt; into your html:</a:t>
            </a:r>
          </a:p>
          <a:p>
            <a:pPr marL="0" indent="0">
              <a:buNone/>
            </a:pPr>
            <a:endParaRPr lang="en-US" sz="2000" b="1" kern="0" dirty="0"/>
          </a:p>
          <a:p>
            <a:pPr marL="0" indent="0">
              <a:buNone/>
            </a:pPr>
            <a:endParaRPr lang="en-US" sz="2000" kern="0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0FABAB0-2FBF-4294-AC1C-D95740A1E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1554"/>
            <a:ext cx="7738016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  <a:t>&lt;!-- These are the React core modules --&gt;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="https://unpkg.com/react@15.4.2/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dist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/react.js"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src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="https://unpkg.com/react-dom@15.4.2/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dist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/react-dom.js"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script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570157F-BBBA-4530-8A3E-79E6A0554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8635"/>
            <a:ext cx="9144000" cy="2893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Courselist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extends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React.Component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render()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ul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className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='list-group'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{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//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Javascript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in the middle of JSX needs to be delimited with {}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        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.props.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Source Code Pro"/>
              </a:rPr>
              <a:t>items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Source Code Pro"/>
              </a:rPr>
              <a:t>.map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((course, index) =&gt;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          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li key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{index}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className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='list-group-item list-group-item-danger'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    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{course.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' : '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course.desc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          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li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      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&lt;/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ul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}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// end render()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}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9EEA13-9205-402C-9CA8-B1D53F3FE7EA}"/>
              </a:ext>
            </a:extLst>
          </p:cNvPr>
          <p:cNvSpPr txBox="1"/>
          <p:nvPr/>
        </p:nvSpPr>
        <p:spPr>
          <a:xfrm>
            <a:off x="4114800" y="48768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JSX can embed </a:t>
            </a:r>
            <a:r>
              <a:rPr lang="en-US" dirty="0" err="1">
                <a:solidFill>
                  <a:srgbClr val="009900"/>
                </a:solidFill>
              </a:rPr>
              <a:t>Javascript</a:t>
            </a:r>
            <a:r>
              <a:rPr lang="en-US" dirty="0">
                <a:solidFill>
                  <a:srgbClr val="009900"/>
                </a:solidFill>
              </a:rPr>
              <a:t> to get at </a:t>
            </a:r>
            <a:r>
              <a:rPr lang="en-US" dirty="0">
                <a:solidFill>
                  <a:srgbClr val="00B0F0"/>
                </a:solidFill>
              </a:rPr>
              <a:t>data (that is, the </a:t>
            </a:r>
            <a:r>
              <a:rPr lang="en-US" u="sng" dirty="0">
                <a:solidFill>
                  <a:srgbClr val="00B0F0"/>
                </a:solidFill>
              </a:rPr>
              <a:t>items</a:t>
            </a:r>
            <a:r>
              <a:rPr lang="en-US" dirty="0">
                <a:solidFill>
                  <a:srgbClr val="00B0F0"/>
                </a:solidFill>
              </a:rPr>
              <a:t> array) </a:t>
            </a:r>
            <a:r>
              <a:rPr lang="en-US" dirty="0">
                <a:solidFill>
                  <a:srgbClr val="009900"/>
                </a:solidFill>
              </a:rPr>
              <a:t>provided by controller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D71555-5A0E-46A3-B1B0-58FA401365E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24200" y="3886200"/>
            <a:ext cx="518160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10165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78" y="537614"/>
            <a:ext cx="7543800" cy="639762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But JSX is not </a:t>
            </a:r>
            <a:r>
              <a:rPr lang="en-US" sz="2400" dirty="0" err="1">
                <a:solidFill>
                  <a:srgbClr val="FF0000"/>
                </a:solidFill>
              </a:rPr>
              <a:t>Javascript</a:t>
            </a:r>
            <a:r>
              <a:rPr lang="en-US" sz="2400" dirty="0">
                <a:solidFill>
                  <a:srgbClr val="FF0000"/>
                </a:solidFill>
              </a:rPr>
              <a:t>, so we have to use the Babel </a:t>
            </a:r>
            <a:r>
              <a:rPr lang="en-US" sz="2400" dirty="0" err="1">
                <a:solidFill>
                  <a:srgbClr val="FF0000"/>
                </a:solidFill>
              </a:rPr>
              <a:t>transpiler</a:t>
            </a:r>
            <a:r>
              <a:rPr lang="en-US" sz="2400" dirty="0">
                <a:solidFill>
                  <a:srgbClr val="FF0000"/>
                </a:solidFill>
              </a:rPr>
              <a:t> to convert it to regular </a:t>
            </a:r>
            <a:r>
              <a:rPr lang="en-US" sz="2400" dirty="0" err="1">
                <a:solidFill>
                  <a:srgbClr val="FF0000"/>
                </a:solidFill>
              </a:rPr>
              <a:t>Javascript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1530199"/>
            <a:ext cx="8229600" cy="41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The view code as </a:t>
            </a:r>
            <a:r>
              <a:rPr lang="en-US" sz="2000" b="1" kern="0" dirty="0" err="1"/>
              <a:t>transpiled</a:t>
            </a:r>
            <a:r>
              <a:rPr lang="en-US" sz="2000" b="1" kern="0" dirty="0"/>
              <a:t> by Babel:</a:t>
            </a:r>
          </a:p>
          <a:p>
            <a:pPr marL="0" indent="0">
              <a:buNone/>
            </a:pPr>
            <a:endParaRPr lang="en-US" sz="2000" b="1" kern="0" dirty="0"/>
          </a:p>
          <a:p>
            <a:pPr marL="0" indent="0">
              <a:buNone/>
            </a:pPr>
            <a:endParaRPr lang="en-US" sz="2000" kern="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54BCB58-67AD-4063-BC59-46135D5E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93" y="2732304"/>
            <a:ext cx="7241085" cy="25237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Courselist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extends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React.Component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render()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React.createElement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"ul"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,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className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: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"list-group"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},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//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Javascript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in the middle of JSX needs to be delimited with {}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Source Code Pro"/>
              </a:rPr>
              <a:t>.props.items.map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((course, index) =&gt;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React.createElement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"li"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,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: index,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className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: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"list-group-item list-group-item-danger"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}, course.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 : '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course.desc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}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// end render()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5A158A-9392-4889-AE5A-1DCB3EC701EC}"/>
              </a:ext>
            </a:extLst>
          </p:cNvPr>
          <p:cNvSpPr txBox="1"/>
          <p:nvPr/>
        </p:nvSpPr>
        <p:spPr>
          <a:xfrm>
            <a:off x="2524568" y="529501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our html file, we need to include the Babel-script rather than the original script containing the JSX</a:t>
            </a:r>
          </a:p>
        </p:txBody>
      </p:sp>
    </p:spTree>
    <p:extLst>
      <p:ext uri="{BB962C8B-B14F-4D97-AF65-F5344CB8AC3E}">
        <p14:creationId xmlns:p14="http://schemas.microsoft.com/office/powerpoint/2010/main" val="3936364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6DE9-25FD-47E8-ABC7-D60C5E9B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8 Tables must use the same React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A1F18-294D-44BB-905C-573144392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You’ll be developing a React Component to represent both tables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The “buses on route” table contained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(rt, vid, </a:t>
            </a:r>
            <a:r>
              <a:rPr lang="en-US" sz="1800" dirty="0" err="1">
                <a:solidFill>
                  <a:srgbClr val="0000FF"/>
                </a:solidFill>
              </a:rPr>
              <a:t>spd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lat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lon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dist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  <a:br>
              <a:rPr lang="en-US" sz="1800" dirty="0">
                <a:solidFill>
                  <a:srgbClr val="0000FF"/>
                </a:solidFill>
              </a:rPr>
            </a:b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99"/>
                </a:solidFill>
              </a:rPr>
              <a:t>The “speeding bus” table contained columns</a:t>
            </a:r>
          </a:p>
          <a:p>
            <a:pPr lvl="1"/>
            <a:r>
              <a:rPr lang="en-US" sz="1800" dirty="0">
                <a:solidFill>
                  <a:srgbClr val="009999"/>
                </a:solidFill>
              </a:rPr>
              <a:t>(rt, vid, </a:t>
            </a:r>
            <a:r>
              <a:rPr lang="en-US" sz="1800" dirty="0" err="1">
                <a:solidFill>
                  <a:srgbClr val="009999"/>
                </a:solidFill>
              </a:rPr>
              <a:t>spd</a:t>
            </a:r>
            <a:r>
              <a:rPr lang="en-US" sz="1800" dirty="0">
                <a:solidFill>
                  <a:srgbClr val="009999"/>
                </a:solidFill>
              </a:rPr>
              <a:t>, </a:t>
            </a:r>
            <a:r>
              <a:rPr lang="en-US" sz="1800" dirty="0" err="1">
                <a:solidFill>
                  <a:srgbClr val="009999"/>
                </a:solidFill>
              </a:rPr>
              <a:t>lat</a:t>
            </a:r>
            <a:r>
              <a:rPr lang="en-US" sz="1800" dirty="0">
                <a:solidFill>
                  <a:srgbClr val="009999"/>
                </a:solidFill>
              </a:rPr>
              <a:t>, </a:t>
            </a:r>
            <a:r>
              <a:rPr lang="en-US" sz="1800" dirty="0" err="1">
                <a:solidFill>
                  <a:srgbClr val="009999"/>
                </a:solidFill>
              </a:rPr>
              <a:t>lon</a:t>
            </a:r>
            <a:r>
              <a:rPr lang="en-US" sz="1800" dirty="0">
                <a:solidFill>
                  <a:srgbClr val="009999"/>
                </a:solidFill>
              </a:rPr>
              <a:t>, </a:t>
            </a:r>
            <a:r>
              <a:rPr lang="en-US" sz="1800" dirty="0" err="1">
                <a:solidFill>
                  <a:srgbClr val="009999"/>
                </a:solidFill>
              </a:rPr>
              <a:t>tmstmp</a:t>
            </a:r>
            <a:r>
              <a:rPr lang="en-US" sz="1800" dirty="0">
                <a:solidFill>
                  <a:srgbClr val="009999"/>
                </a:solidFill>
              </a:rPr>
              <a:t>)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Write your Component to conform to the “speeding bus” format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Both tables will display the same data format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The same information is in both Ajax responses from your Node server (although the “buses on route” response has more information)</a:t>
            </a:r>
            <a:br>
              <a:rPr lang="en-US" sz="1800" dirty="0">
                <a:solidFill>
                  <a:srgbClr val="FF0000"/>
                </a:solidFill>
              </a:rPr>
            </a:br>
            <a:endParaRPr lang="en-US" sz="18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MAKE SURE ONLY THE TABLE SCROLLS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68AE5-F317-4091-B41B-921A454A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D4429-497F-4FA3-BCF7-CA25FC98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460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 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538537"/>
          </a:xfrm>
        </p:spPr>
        <p:txBody>
          <a:bodyPr/>
          <a:lstStyle/>
          <a:p>
            <a:r>
              <a:rPr lang="en-US" sz="2000" dirty="0"/>
              <a:t>Created/Backed by Facebook</a:t>
            </a:r>
          </a:p>
          <a:p>
            <a:pPr lvl="1"/>
            <a:r>
              <a:rPr lang="en-US" sz="1600" dirty="0"/>
              <a:t>First prototype with php in 2010</a:t>
            </a:r>
          </a:p>
          <a:p>
            <a:pPr lvl="1"/>
            <a:r>
              <a:rPr lang="en-US" sz="1600" dirty="0"/>
              <a:t>Open-sourced in 2013</a:t>
            </a:r>
          </a:p>
          <a:p>
            <a:pPr lvl="1"/>
            <a:r>
              <a:rPr lang="en-US" sz="1600" dirty="0"/>
              <a:t>Stable 2015</a:t>
            </a:r>
          </a:p>
          <a:p>
            <a:pPr lvl="1"/>
            <a:r>
              <a:rPr lang="en-US" sz="1600" dirty="0"/>
              <a:t>Adaptation 2016 - present</a:t>
            </a:r>
          </a:p>
          <a:p>
            <a:r>
              <a:rPr lang="en-US" sz="2000" dirty="0"/>
              <a:t>2019 stable release is 16</a:t>
            </a:r>
          </a:p>
          <a:p>
            <a:r>
              <a:rPr lang="en-US" sz="2000" dirty="0"/>
              <a:t>React allows you to write special HTML components that synchronizes with your JavaScript leaving you to write your application logic instead of manually updating the DOM.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92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Model-View-Controller pattern about?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1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React and what problem(s) does it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First, consider the structure of the web apps you have done so far: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0000FF"/>
                </a:solidFill>
              </a:rPr>
              <a:t>Does the code present a clean implementation of the MVC pattern?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Where is the View implemented? </a:t>
            </a:r>
          </a:p>
          <a:p>
            <a:pPr lvl="3"/>
            <a:r>
              <a:rPr lang="en-US" dirty="0">
                <a:solidFill>
                  <a:srgbClr val="9A0075"/>
                </a:solidFill>
              </a:rPr>
              <a:t>what code file(s)/module(s) create or </a:t>
            </a:r>
            <a:r>
              <a:rPr lang="en-US" dirty="0" err="1">
                <a:solidFill>
                  <a:srgbClr val="9A0075"/>
                </a:solidFill>
              </a:rPr>
              <a:t>modifie</a:t>
            </a:r>
            <a:r>
              <a:rPr lang="en-US" dirty="0">
                <a:solidFill>
                  <a:srgbClr val="9A0075"/>
                </a:solidFill>
              </a:rPr>
              <a:t> what is seen in the browser?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Where is the Controller implemented? </a:t>
            </a:r>
          </a:p>
          <a:p>
            <a:pPr lvl="3"/>
            <a:r>
              <a:rPr lang="en-US" dirty="0">
                <a:solidFill>
                  <a:srgbClr val="9A0075"/>
                </a:solidFill>
              </a:rPr>
              <a:t>what code is responsible for getting data and deciding what data is to be displayed?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Where is the Model implemented?</a:t>
            </a:r>
          </a:p>
          <a:p>
            <a:pPr lvl="3"/>
            <a:r>
              <a:rPr lang="en-US" dirty="0">
                <a:solidFill>
                  <a:srgbClr val="9A0075"/>
                </a:solidFill>
              </a:rPr>
              <a:t>what code is responsible for storing data?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HTML/jQuery approach mixes Controller and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None/>
            </a:pPr>
            <a:r>
              <a:rPr lang="en-US" dirty="0">
                <a:solidFill>
                  <a:srgbClr val="0070C0"/>
                </a:solidFill>
              </a:rPr>
              <a:t>The typical paradigm is as follows: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Access a DOM element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Read its value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Send the value to the Model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0070C0"/>
                </a:solidFill>
              </a:rPr>
              <a:t>OR</a:t>
            </a:r>
          </a:p>
          <a:p>
            <a:pPr lvl="1"/>
            <a:r>
              <a:rPr lang="en-US" dirty="0">
                <a:solidFill>
                  <a:srgbClr val="9A0075"/>
                </a:solidFill>
              </a:rPr>
              <a:t>Read a value from the Model</a:t>
            </a:r>
          </a:p>
          <a:p>
            <a:pPr lvl="1"/>
            <a:r>
              <a:rPr lang="en-US" dirty="0">
                <a:solidFill>
                  <a:srgbClr val="9A0075"/>
                </a:solidFill>
              </a:rPr>
              <a:t>Access a DOM element</a:t>
            </a:r>
          </a:p>
          <a:p>
            <a:pPr lvl="1"/>
            <a:r>
              <a:rPr lang="en-US" dirty="0">
                <a:solidFill>
                  <a:srgbClr val="9A0075"/>
                </a:solidFill>
              </a:rPr>
              <a:t>Update its content with the value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99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Typical jQuery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577B8EA-0ADD-4943-9BB2-F6D97CF11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90989"/>
            <a:ext cx="7712414" cy="36009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'#program'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).html(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curriculum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'#year'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).html(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year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'#quarter'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).html(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term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'#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courselist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).empty();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// clear the course list  (note: managing the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ui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here)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'#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courselist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).append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"&lt;ul class='list-group'&gt;"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);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// add the &lt;ul&gt; element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track.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.forEach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((course, index) =&gt; {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// iterate all courses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// note html mixed with script 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ui+control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= low cohesion/bad code smell)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$(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'#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courselist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&gt; ul'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).append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"&lt;li class='list-group-item list-group-item-success'&gt;"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+ course.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" :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course.desc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+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Source Code Pro"/>
              </a:rPr>
              <a:t>'&lt;/li&gt;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    });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// end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Source Code Pro"/>
              </a:rPr>
              <a:t>forEach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effectLst/>
                <a:latin typeface="Source Code Pro"/>
              </a:rPr>
            </a:b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Source Code Pro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16A6AF-50C1-4CE1-BC90-88021FD5462D}"/>
              </a:ext>
            </a:extLst>
          </p:cNvPr>
          <p:cNvSpPr txBox="1"/>
          <p:nvPr/>
        </p:nvSpPr>
        <p:spPr>
          <a:xfrm>
            <a:off x="5458078" y="5421598"/>
            <a:ext cx="3369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ALSO: </a:t>
            </a:r>
            <a:r>
              <a:rPr lang="en-US" u="sng" dirty="0">
                <a:solidFill>
                  <a:srgbClr val="FF0000"/>
                </a:solidFill>
              </a:rPr>
              <a:t>Manipulating the DOM</a:t>
            </a:r>
            <a:br>
              <a:rPr lang="en-US" u="sng" dirty="0">
                <a:solidFill>
                  <a:srgbClr val="FF0000"/>
                </a:solidFill>
              </a:rPr>
            </a:br>
            <a:r>
              <a:rPr lang="en-US" u="sng" dirty="0">
                <a:solidFill>
                  <a:srgbClr val="FF0000"/>
                </a:solidFill>
              </a:rPr>
              <a:t>is slow and CPU intensive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0D7BA9-6B87-4EA4-8377-2A8E520726CA}"/>
              </a:ext>
            </a:extLst>
          </p:cNvPr>
          <p:cNvSpPr txBox="1"/>
          <p:nvPr/>
        </p:nvSpPr>
        <p:spPr>
          <a:xfrm>
            <a:off x="499035" y="5387495"/>
            <a:ext cx="4104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Blue=UI manipulation in control code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99B180-889C-4435-9C59-5FCEADCA9F59}"/>
              </a:ext>
            </a:extLst>
          </p:cNvPr>
          <p:cNvSpPr txBox="1"/>
          <p:nvPr/>
        </p:nvSpPr>
        <p:spPr>
          <a:xfrm>
            <a:off x="499035" y="4976730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Green = UI markup</a:t>
            </a:r>
          </a:p>
        </p:txBody>
      </p:sp>
    </p:spTree>
    <p:extLst>
      <p:ext uri="{BB962C8B-B14F-4D97-AF65-F5344CB8AC3E}">
        <p14:creationId xmlns:p14="http://schemas.microsoft.com/office/powerpoint/2010/main" val="104627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543800" cy="1295400"/>
          </a:xfrm>
        </p:spPr>
        <p:txBody>
          <a:bodyPr/>
          <a:lstStyle/>
          <a:p>
            <a:r>
              <a:rPr lang="en-US" dirty="0"/>
              <a:t>Low cohesion!</a:t>
            </a:r>
            <a:br>
              <a:rPr lang="en-US" dirty="0"/>
            </a:br>
            <a:r>
              <a:rPr lang="en-US" dirty="0"/>
              <a:t>High coupling!</a:t>
            </a:r>
            <a:br>
              <a:rPr lang="en-US" dirty="0"/>
            </a:br>
            <a:r>
              <a:rPr lang="en-US" dirty="0"/>
              <a:t>Bad code smell!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199"/>
            <a:ext cx="8229600" cy="3387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Note that the JavaScript “knows” about the View, since it explicitly has to add a </a:t>
            </a:r>
            <a:r>
              <a:rPr lang="en-US" b="1" dirty="0"/>
              <a:t>&lt;li&gt; </a:t>
            </a:r>
            <a:r>
              <a:rPr lang="en-US" dirty="0"/>
              <a:t>element to the </a:t>
            </a:r>
            <a:r>
              <a:rPr lang="en-US" b="1" dirty="0"/>
              <a:t>&lt;ul&gt;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This is an example of poor cohesion and tight coupling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170" name="Picture 2" descr="C:\Users\hornick\AppData\Local\Microsoft\Windows\Temporary Internet Files\Content.IE5\YWR614G4\dead_fis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1687512" cy="129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55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React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Evolution has moved </a:t>
            </a:r>
            <a:r>
              <a:rPr lang="en-US" sz="2800" dirty="0" err="1"/>
              <a:t>wep</a:t>
            </a:r>
            <a:r>
              <a:rPr lang="en-US" sz="2800" dirty="0"/>
              <a:t> app architecture towards SPA (single page applications) , where the 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Server</a:t>
            </a:r>
            <a:r>
              <a:rPr lang="en-US" dirty="0"/>
              <a:t> implements the </a:t>
            </a:r>
            <a:r>
              <a:rPr lang="en-US" dirty="0">
                <a:solidFill>
                  <a:srgbClr val="0000FF"/>
                </a:solidFill>
              </a:rPr>
              <a:t>Model </a:t>
            </a:r>
            <a:r>
              <a:rPr lang="en-US" sz="2400" dirty="0">
                <a:solidFill>
                  <a:srgbClr val="FF0000"/>
                </a:solidFill>
              </a:rPr>
              <a:t>(e.g. Phonebook)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Client</a:t>
            </a:r>
            <a:r>
              <a:rPr lang="en-US" dirty="0"/>
              <a:t> (browser) implements the </a:t>
            </a:r>
            <a:r>
              <a:rPr lang="en-US" dirty="0">
                <a:solidFill>
                  <a:srgbClr val="0000FF"/>
                </a:solidFill>
              </a:rPr>
              <a:t>View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Controller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Controller</a:t>
            </a:r>
            <a:r>
              <a:rPr lang="en-US" dirty="0"/>
              <a:t> is responsible for 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Getting data from the server and making it accessible to the view.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Extracting data from the view and posting it to the server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View</a:t>
            </a:r>
            <a:r>
              <a:rPr lang="en-US" dirty="0"/>
              <a:t> is responsible for 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Deciding how to display </a:t>
            </a:r>
            <a:r>
              <a:rPr lang="en-US" b="1" dirty="0">
                <a:solidFill>
                  <a:srgbClr val="00B050"/>
                </a:solidFill>
              </a:rPr>
              <a:t>components/elements </a:t>
            </a:r>
            <a:r>
              <a:rPr lang="en-US" dirty="0">
                <a:solidFill>
                  <a:srgbClr val="00B050"/>
                </a:solidFill>
              </a:rPr>
              <a:t>and information to ensure a unified UI experience (desktop, tablets, phones)</a:t>
            </a:r>
          </a:p>
          <a:p>
            <a:pPr lvl="3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393200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47534</TotalTime>
  <Words>1965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Comic Sans MS</vt:lpstr>
      <vt:lpstr>Courier New</vt:lpstr>
      <vt:lpstr>Source Code Pro</vt:lpstr>
      <vt:lpstr>Tahoma</vt:lpstr>
      <vt:lpstr>Times New Roman</vt:lpstr>
      <vt:lpstr>Wingdings</vt:lpstr>
      <vt:lpstr>2_Network</vt:lpstr>
      <vt:lpstr>PowerPoint Presentation</vt:lpstr>
      <vt:lpstr>Introductory topics</vt:lpstr>
      <vt:lpstr>React Executive Summary</vt:lpstr>
      <vt:lpstr>Review</vt:lpstr>
      <vt:lpstr>What is React and what problem(s) does it address?</vt:lpstr>
      <vt:lpstr>HTML/jQuery approach mixes Controller and View</vt:lpstr>
      <vt:lpstr>Typical jQuery approach</vt:lpstr>
      <vt:lpstr>Low cohesion! High coupling! Bad code smell!</vt:lpstr>
      <vt:lpstr>React Motivation</vt:lpstr>
      <vt:lpstr>React is one of many competing frameworks that attempt/promise to:</vt:lpstr>
      <vt:lpstr>PowerPoint Presentation</vt:lpstr>
      <vt:lpstr>PowerPoint Presentation</vt:lpstr>
      <vt:lpstr>PowerPoint Presentation</vt:lpstr>
      <vt:lpstr>2017 survey results:</vt:lpstr>
      <vt:lpstr>PowerPoint Presentation</vt:lpstr>
      <vt:lpstr>React (generally, web frameworks) are not perfect</vt:lpstr>
      <vt:lpstr>Using React’s createElement() method to create a Virtual DOM element: &lt;p id=‘p1’ class=‘text-primary’&gt;Hello SE2840&lt;/p&gt;</vt:lpstr>
      <vt:lpstr>Using React’s createElement() method to create:  &lt;h1&gt;  &lt;p class=‘text-primary’&gt;Hello&lt;/p&gt; &lt;/h1&gt;</vt:lpstr>
      <vt:lpstr>Basic React approach: (nobody actually does this – for illustration purposes only!)</vt:lpstr>
      <vt:lpstr>A much better React approach -  (separate the control code from the view code)</vt:lpstr>
      <vt:lpstr>A much better React approach (the view code)</vt:lpstr>
      <vt:lpstr>But JSX is not Javascript, so we have to use the Babel transpiler to convert it to regular Javascript</vt:lpstr>
      <vt:lpstr>Lab 8 Tables must use the same React Component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1005</cp:revision>
  <cp:lastPrinted>1601-01-01T00:00:00Z</cp:lastPrinted>
  <dcterms:created xsi:type="dcterms:W3CDTF">1999-09-06T21:32:20Z</dcterms:created>
  <dcterms:modified xsi:type="dcterms:W3CDTF">2020-02-19T17:44:53Z</dcterms:modified>
</cp:coreProperties>
</file>