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13" r:id="rId2"/>
    <p:sldId id="395" r:id="rId3"/>
    <p:sldId id="396" r:id="rId4"/>
    <p:sldId id="394" r:id="rId5"/>
    <p:sldId id="405" r:id="rId6"/>
    <p:sldId id="399" r:id="rId7"/>
    <p:sldId id="401" r:id="rId8"/>
    <p:sldId id="410" r:id="rId9"/>
    <p:sldId id="402" r:id="rId10"/>
    <p:sldId id="403" r:id="rId11"/>
    <p:sldId id="404" r:id="rId12"/>
    <p:sldId id="406" r:id="rId13"/>
    <p:sldId id="407" r:id="rId14"/>
    <p:sldId id="408" r:id="rId15"/>
    <p:sldId id="397" r:id="rId16"/>
    <p:sldId id="409" r:id="rId17"/>
    <p:sldId id="398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FF0000"/>
    <a:srgbClr val="0000FF"/>
    <a:srgbClr val="009900"/>
    <a:srgbClr val="5600AC"/>
    <a:srgbClr val="009999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1" autoAdjust="0"/>
    <p:restoredTop sz="94660" autoAdjust="0"/>
  </p:normalViewPr>
  <p:slideViewPr>
    <p:cSldViewPr>
      <p:cViewPr varScale="1">
        <p:scale>
          <a:sx n="72" d="100"/>
          <a:sy n="72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9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EF51596-9C94-417C-96B2-0488B8FCB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57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CE220E79-0B23-4878-84E9-2FD35E51FB5C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43B4912A-6423-4ED8-B5AC-0FDBAD84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549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EE5A-D7C4-42CD-81B1-66D605231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7DED7-EE95-4AD4-888F-AC36C9BC1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EE216-AE64-456B-9CF8-D8BCBADA7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728D4-429C-4E08-9705-BD19D26D4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60C24-0556-408B-941C-26CFF9B4A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D96F-8F7E-4B37-A464-D0E488C9D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A9B4-19B6-4B7C-8CD1-B95D2E0F9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294A-BF34-456A-98DC-1CDF2E4C04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B3A2A-E6E5-455E-9623-636440714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BE66B-5977-45B5-AA18-71136005B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3AA8F-BFE3-45C8-B8C6-97D264E8E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EC89-3CBD-4FE7-818E-5D2ED8263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01F213B1-C82F-496D-907E-6A31DE69A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1400D-D513-4CD2-BA59-60A2CA44DC8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 Server Pages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become the argument to </a:t>
            </a:r>
            <a:r>
              <a:rPr lang="en-US" u="sng" dirty="0" err="1" smtClean="0"/>
              <a:t>out.print</a:t>
            </a:r>
            <a:r>
              <a:rPr lang="en-US" u="sng" dirty="0" smtClean="0"/>
              <a:t>()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2243137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“hello”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</a:p>
          <a:p>
            <a:pPr marL="514350" indent="-514350">
              <a:buNone/>
            </a:pPr>
            <a:r>
              <a:rPr lang="en-US" b="1" dirty="0" smtClean="0"/>
              <a:t>Is the same as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99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434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absence of the semicolon in the expression.</a:t>
            </a:r>
          </a:p>
          <a:p>
            <a:endParaRPr lang="en-US" dirty="0" smtClean="0"/>
          </a:p>
          <a:p>
            <a:r>
              <a:rPr lang="en-US" dirty="0" smtClean="0"/>
              <a:t>The expression can evaluate to any type of object, which is then rendered to a String value in the usual Java way.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1262"/>
          </a:xfrm>
        </p:spPr>
        <p:txBody>
          <a:bodyPr/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&lt;%!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count = 0;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&lt;%!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 helper method called from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scriplet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code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doubleCount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count = count*2;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return count;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41148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Normally, </a:t>
            </a:r>
            <a:r>
              <a:rPr lang="en-US" dirty="0" err="1" smtClean="0"/>
              <a:t>scriptlet</a:t>
            </a:r>
            <a:r>
              <a:rPr lang="en-US" dirty="0" smtClean="0"/>
              <a:t> code (i.e. &lt;% … %&gt;) gets put into the body</a:t>
            </a:r>
            <a:br>
              <a:rPr lang="en-US" dirty="0" smtClean="0"/>
            </a:br>
            <a:r>
              <a:rPr lang="en-US" dirty="0" smtClean="0"/>
              <a:t>of the </a:t>
            </a:r>
            <a:r>
              <a:rPr lang="en-US" b="1" dirty="0" smtClean="0"/>
              <a:t>_</a:t>
            </a:r>
            <a:r>
              <a:rPr lang="en-US" b="1" dirty="0" err="1" smtClean="0"/>
              <a:t>jspService</a:t>
            </a:r>
            <a:r>
              <a:rPr lang="en-US" b="1" dirty="0" smtClean="0"/>
              <a:t>() </a:t>
            </a:r>
            <a:r>
              <a:rPr lang="en-US" dirty="0" smtClean="0"/>
              <a:t>method.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Declarations are inserted </a:t>
            </a:r>
            <a:r>
              <a:rPr lang="en-US" u="sng" dirty="0" smtClean="0"/>
              <a:t>before</a:t>
            </a:r>
            <a:r>
              <a:rPr lang="en-US" dirty="0" smtClean="0"/>
              <a:t> the body of the </a:t>
            </a:r>
            <a:r>
              <a:rPr lang="en-US" b="1" dirty="0" smtClean="0"/>
              <a:t>_</a:t>
            </a:r>
            <a:r>
              <a:rPr lang="en-US" b="1" dirty="0" err="1" smtClean="0"/>
              <a:t>jspService</a:t>
            </a:r>
            <a:r>
              <a:rPr lang="en-US" b="1" dirty="0" smtClean="0"/>
              <a:t>() </a:t>
            </a:r>
            <a:r>
              <a:rPr lang="en-US" dirty="0" smtClean="0"/>
              <a:t>method.</a:t>
            </a:r>
          </a:p>
          <a:p>
            <a:endParaRPr lang="en-US" dirty="0" smtClean="0"/>
          </a:p>
          <a:p>
            <a:r>
              <a:rPr lang="en-US" dirty="0" smtClean="0"/>
              <a:t>Thus, Declarations can be used to declare </a:t>
            </a:r>
            <a:r>
              <a:rPr lang="en-US" dirty="0" err="1" smtClean="0"/>
              <a:t>Servlet</a:t>
            </a:r>
            <a:r>
              <a:rPr lang="en-US" dirty="0" smtClean="0"/>
              <a:t> class </a:t>
            </a:r>
            <a:r>
              <a:rPr lang="en-US" u="sng" dirty="0" smtClean="0"/>
              <a:t>attributes</a:t>
            </a:r>
            <a:r>
              <a:rPr lang="en-US" dirty="0" smtClean="0"/>
              <a:t> and </a:t>
            </a:r>
            <a:r>
              <a:rPr lang="en-US" u="sng" dirty="0" smtClean="0"/>
              <a:t>methods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&lt;%--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A JSP comment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--%&gt;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&lt;!--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An HTML comment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--&gt;</a:t>
            </a:r>
          </a:p>
          <a:p>
            <a:pPr marL="514350" indent="-514350">
              <a:buNone/>
            </a:pPr>
            <a:endParaRPr lang="en-US" b="1" dirty="0" smtClean="0">
              <a:latin typeface="+mj-lt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+mj-lt"/>
                <a:cs typeface="Courier New" pitchFamily="49" charset="0"/>
              </a:rPr>
              <a:t>HTML comments are passed into the generated HTML</a:t>
            </a:r>
            <a:br>
              <a:rPr lang="en-US" b="1" dirty="0" smtClean="0">
                <a:latin typeface="+mj-lt"/>
                <a:cs typeface="Courier New" pitchFamily="49" charset="0"/>
              </a:rPr>
            </a:br>
            <a:endParaRPr lang="en-US" b="1" dirty="0" smtClean="0">
              <a:latin typeface="+mj-lt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+mj-lt"/>
                <a:cs typeface="Courier New" pitchFamily="49" charset="0"/>
              </a:rPr>
              <a:t>JSP comments are removed.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JSP </a:t>
            </a:r>
            <a:r>
              <a:rPr lang="en-US" sz="3600" dirty="0" err="1" smtClean="0"/>
              <a:t>Servlets</a:t>
            </a:r>
            <a:r>
              <a:rPr lang="en-US" sz="3600" dirty="0" smtClean="0"/>
              <a:t> can have init parameters like regular </a:t>
            </a:r>
            <a:r>
              <a:rPr lang="en-US" sz="3600" dirty="0" err="1" smtClean="0"/>
              <a:t>servlets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jsp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-file&gt; /hello.jsp &lt;/</a:t>
            </a:r>
            <a:r>
              <a:rPr lang="en-US" sz="16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jsp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-file&gt;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&lt;init-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max_value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-value&gt;10&lt;/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&lt;/init-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6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-mapping&gt;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-pattern&gt;/hello&lt;/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-mapping&gt;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6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133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Note that the tag &lt;</a:t>
            </a:r>
            <a:r>
              <a:rPr lang="en-US" b="1" dirty="0" err="1" smtClean="0">
                <a:solidFill>
                  <a:srgbClr val="00B050"/>
                </a:solidFill>
              </a:rPr>
              <a:t>jsp</a:t>
            </a:r>
            <a:r>
              <a:rPr lang="en-US" b="1" dirty="0" smtClean="0">
                <a:solidFill>
                  <a:srgbClr val="00B050"/>
                </a:solidFill>
              </a:rPr>
              <a:t>-file&gt;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replaces the &lt;</a:t>
            </a:r>
            <a:r>
              <a:rPr lang="en-US" b="1" dirty="0" err="1" smtClean="0">
                <a:solidFill>
                  <a:srgbClr val="00B050"/>
                </a:solidFill>
              </a:rPr>
              <a:t>servlet</a:t>
            </a:r>
            <a:r>
              <a:rPr lang="en-US" b="1" dirty="0" smtClean="0">
                <a:solidFill>
                  <a:srgbClr val="00B050"/>
                </a:solidFill>
              </a:rPr>
              <a:t>-class&gt; tag 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of how JSP’s handle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b="1" dirty="0" smtClean="0"/>
              <a:t>_</a:t>
            </a:r>
            <a:r>
              <a:rPr lang="en-US" b="1" dirty="0" err="1" smtClean="0"/>
              <a:t>jspService</a:t>
            </a:r>
            <a:r>
              <a:rPr lang="en-US" b="1" dirty="0" smtClean="0"/>
              <a:t>() </a:t>
            </a:r>
            <a:r>
              <a:rPr lang="en-US" dirty="0" smtClean="0"/>
              <a:t>method will automatically call </a:t>
            </a:r>
            <a:r>
              <a:rPr lang="en-US" dirty="0" err="1" smtClean="0"/>
              <a:t>getSession</a:t>
            </a:r>
            <a:r>
              <a:rPr lang="en-US" dirty="0" smtClean="0"/>
              <a:t>() and return a </a:t>
            </a:r>
            <a:r>
              <a:rPr lang="en-US" dirty="0" err="1" smtClean="0"/>
              <a:t>HttpSession</a:t>
            </a:r>
            <a:r>
              <a:rPr lang="en-US" dirty="0" smtClean="0"/>
              <a:t> to the implicit </a:t>
            </a:r>
            <a:r>
              <a:rPr lang="en-US" b="1" dirty="0" smtClean="0"/>
              <a:t>session</a:t>
            </a:r>
            <a:r>
              <a:rPr lang="en-US" dirty="0" smtClean="0"/>
              <a:t> reference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new session may be created if one doesn’t yet exist – is that always what you want? </a:t>
            </a:r>
          </a:p>
          <a:p>
            <a:pPr lvl="1">
              <a:buNone/>
            </a:pPr>
            <a:r>
              <a:rPr lang="en-US" dirty="0" smtClean="0"/>
              <a:t>To suppress this, use:</a:t>
            </a:r>
          </a:p>
          <a:p>
            <a:pPr lvl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&lt;%@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page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session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“false" </a:t>
            </a:r>
            <a: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b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2800" b="1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u="sng" dirty="0" smtClean="0">
                <a:solidFill>
                  <a:srgbClr val="9A0075"/>
                </a:solidFill>
              </a:rPr>
              <a:t>Or, use a Session Listener to create the session data.</a:t>
            </a: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Dispatching a Request from a </a:t>
            </a:r>
            <a:r>
              <a:rPr lang="en-US" dirty="0" err="1" smtClean="0"/>
              <a:t>Servlet</a:t>
            </a:r>
            <a:r>
              <a:rPr lang="en-US" dirty="0" smtClean="0"/>
              <a:t> to a 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make a regular </a:t>
            </a:r>
            <a:r>
              <a:rPr lang="en-US" dirty="0" err="1" smtClean="0"/>
              <a:t>Servlet</a:t>
            </a:r>
            <a:r>
              <a:rPr lang="en-US" dirty="0" smtClean="0"/>
              <a:t> get a JSP to handle outputting a response, insert the following in the </a:t>
            </a:r>
            <a:r>
              <a:rPr lang="en-US" dirty="0" err="1" smtClean="0"/>
              <a:t>Servlet’s</a:t>
            </a:r>
            <a:r>
              <a:rPr lang="en-US" dirty="0" smtClean="0"/>
              <a:t> </a:t>
            </a:r>
            <a:r>
              <a:rPr lang="en-US" dirty="0" err="1" smtClean="0"/>
              <a:t>doGet</a:t>
            </a:r>
            <a:r>
              <a:rPr lang="en-US" dirty="0" smtClean="0"/>
              <a:t>() or </a:t>
            </a:r>
            <a:r>
              <a:rPr lang="en-US" dirty="0" err="1" smtClean="0"/>
              <a:t>doPost</a:t>
            </a:r>
            <a:r>
              <a:rPr lang="en-US" dirty="0" smtClean="0"/>
              <a:t>() methods: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RequestDispatcher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view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request.getRequestDispatcher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(“/view.jsp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view.forward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 request, response 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You can add attributes to an </a:t>
            </a:r>
            <a:r>
              <a:rPr lang="en-US" sz="2800" dirty="0" err="1" smtClean="0"/>
              <a:t>HttpServletRequest</a:t>
            </a:r>
            <a:r>
              <a:rPr lang="en-US" sz="2800" dirty="0" smtClean="0"/>
              <a:t>, effectively enabling you to “pass” arguments to the JSP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RequestDispatcher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view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request.getRequestDispatcher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(“view.jsp");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 an attribute to be attached to the request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request.setAttribute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”, “bar”);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Now, view.jsp will be able to get “bar” from the “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” attribute attached to the request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view.forward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 request, response 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782762"/>
          </a:xfrm>
        </p:spPr>
        <p:txBody>
          <a:bodyPr/>
          <a:lstStyle/>
          <a:p>
            <a:r>
              <a:rPr lang="en-US" sz="3200" dirty="0" smtClean="0"/>
              <a:t>Remember: You can’t forward a Request if you’ve already committed a 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38449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your Servlet (or JSP) has already generated output, you’ll get an </a:t>
            </a:r>
            <a:r>
              <a:rPr lang="en-US" dirty="0" err="1" smtClean="0">
                <a:solidFill>
                  <a:srgbClr val="FF0000"/>
                </a:solidFill>
              </a:rPr>
              <a:t>IllegalStateException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pw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response.getWriter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pw.println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(“&lt;html”&gt;); 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start of output…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RequestDispatcher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view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request.getRequestDispatcher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("view.jsp");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view.forward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 request, response ); 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2011362"/>
          </a:xfrm>
        </p:spPr>
        <p:txBody>
          <a:bodyPr/>
          <a:lstStyle/>
          <a:p>
            <a:r>
              <a:rPr lang="en-US" dirty="0" smtClean="0"/>
              <a:t>HTML/JSPs are intended to be used as the </a:t>
            </a:r>
            <a:r>
              <a:rPr lang="en-US" u="sng" dirty="0" smtClean="0"/>
              <a:t>views</a:t>
            </a:r>
            <a:r>
              <a:rPr lang="en-US" dirty="0" smtClean="0"/>
              <a:t> in an MVC-based web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Model</a:t>
            </a:r>
            <a:r>
              <a:rPr lang="en-US" sz="2400" dirty="0" smtClean="0"/>
              <a:t> – represents an application’s state, business logic, or data</a:t>
            </a:r>
          </a:p>
          <a:p>
            <a:pPr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View</a:t>
            </a:r>
            <a:r>
              <a:rPr lang="en-US" sz="2400" dirty="0" smtClean="0"/>
              <a:t> – responsible for </a:t>
            </a:r>
          </a:p>
          <a:p>
            <a:pPr lvl="1"/>
            <a:r>
              <a:rPr lang="en-US" sz="2000" dirty="0" smtClean="0"/>
              <a:t>getting input from the user</a:t>
            </a:r>
          </a:p>
          <a:p>
            <a:pPr lvl="1"/>
            <a:r>
              <a:rPr lang="en-US" sz="2000" dirty="0" smtClean="0"/>
              <a:t>displaying output to the user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Controller</a:t>
            </a:r>
            <a:r>
              <a:rPr lang="en-US" sz="2400" dirty="0" smtClean="0"/>
              <a:t> – </a:t>
            </a:r>
          </a:p>
          <a:p>
            <a:pPr lvl="1"/>
            <a:r>
              <a:rPr lang="en-US" sz="2000" dirty="0" smtClean="0"/>
              <a:t>accepts input from a view</a:t>
            </a:r>
          </a:p>
          <a:p>
            <a:pPr lvl="1"/>
            <a:r>
              <a:rPr lang="en-US" sz="2000" dirty="0" smtClean="0"/>
              <a:t>instructs the model to perform actions on the input</a:t>
            </a:r>
          </a:p>
          <a:p>
            <a:pPr lvl="1"/>
            <a:r>
              <a:rPr lang="en-US" sz="2000" dirty="0" smtClean="0"/>
              <a:t>decides what view to display for output</a:t>
            </a:r>
          </a:p>
          <a:p>
            <a:pPr lvl="1"/>
            <a:r>
              <a:rPr lang="en-US" sz="2000" dirty="0" smtClean="0"/>
              <a:t>does </a:t>
            </a:r>
            <a:r>
              <a:rPr lang="en-US" sz="2000" u="sng" dirty="0" smtClean="0"/>
              <a:t>not</a:t>
            </a:r>
            <a:r>
              <a:rPr lang="en-US" sz="2000" dirty="0" smtClean="0"/>
              <a:t> generally generate HTML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6400800" y="2362200"/>
            <a:ext cx="2590800" cy="8382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Model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(“regular” java classes)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467600" y="4800600"/>
            <a:ext cx="1143000" cy="8382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View</a:t>
            </a:r>
            <a:br>
              <a:rPr lang="en-US" dirty="0" smtClean="0"/>
            </a:br>
            <a:r>
              <a:rPr lang="en-US" dirty="0" smtClean="0"/>
              <a:t>(HTML)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48200" y="3429000"/>
            <a:ext cx="1676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Controller</a:t>
            </a:r>
            <a:br>
              <a:rPr lang="en-US" dirty="0" smtClean="0"/>
            </a:br>
            <a:r>
              <a:rPr lang="en-US" dirty="0" smtClean="0"/>
              <a:t>(java </a:t>
            </a:r>
            <a:r>
              <a:rPr lang="en-US" dirty="0" err="1" smtClean="0"/>
              <a:t>servlets</a:t>
            </a:r>
            <a:r>
              <a:rPr lang="en-US" dirty="0" smtClean="0"/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>
            <a:stCxn id="8" idx="2"/>
            <a:endCxn id="10" idx="3"/>
          </p:cNvCxnSpPr>
          <p:nvPr/>
        </p:nvCxnSpPr>
        <p:spPr bwMode="auto">
          <a:xfrm rot="5400000">
            <a:off x="6667500" y="2857500"/>
            <a:ext cx="6858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2"/>
            <a:endCxn id="9" idx="1"/>
          </p:cNvCxnSpPr>
          <p:nvPr/>
        </p:nvCxnSpPr>
        <p:spPr bwMode="auto">
          <a:xfrm rot="16200000" flipH="1">
            <a:off x="6038850" y="3790950"/>
            <a:ext cx="876300" cy="1981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934200" y="3429000"/>
            <a:ext cx="1428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Changes to model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4419600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displays</a:t>
            </a:r>
            <a:endParaRPr lang="en-US" sz="1200" dirty="0"/>
          </a:p>
        </p:txBody>
      </p:sp>
      <p:cxnSp>
        <p:nvCxnSpPr>
          <p:cNvPr id="21" name="Straight Arrow Connector 20"/>
          <p:cNvCxnSpPr>
            <a:stCxn id="10" idx="0"/>
            <a:endCxn id="8" idx="1"/>
          </p:cNvCxnSpPr>
          <p:nvPr/>
        </p:nvCxnSpPr>
        <p:spPr bwMode="auto">
          <a:xfrm rot="5400000" flipH="1" flipV="1">
            <a:off x="5619750" y="2647950"/>
            <a:ext cx="6477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495800" y="2895600"/>
            <a:ext cx="1412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 from views</a:t>
            </a:r>
            <a:endParaRPr lang="en-US" sz="1200" dirty="0"/>
          </a:p>
        </p:txBody>
      </p:sp>
      <p:cxnSp>
        <p:nvCxnSpPr>
          <p:cNvPr id="38" name="Straight Arrow Connector 37"/>
          <p:cNvCxnSpPr>
            <a:stCxn id="9" idx="0"/>
            <a:endCxn id="10" idx="3"/>
          </p:cNvCxnSpPr>
          <p:nvPr/>
        </p:nvCxnSpPr>
        <p:spPr bwMode="auto">
          <a:xfrm rot="16200000" flipV="1">
            <a:off x="6724650" y="3486150"/>
            <a:ext cx="914400" cy="1714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934200" y="4038600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User input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3200" dirty="0" smtClean="0"/>
              <a:t>JSP code looks a lot like HTML, with the addition of </a:t>
            </a:r>
            <a:r>
              <a:rPr lang="en-US" sz="3200" u="sng" dirty="0" smtClean="0">
                <a:solidFill>
                  <a:srgbClr val="009999"/>
                </a:solidFill>
              </a:rPr>
              <a:t>scripting elements</a:t>
            </a:r>
            <a:endParaRPr lang="en-US" sz="3200" u="sng" dirty="0">
              <a:solidFill>
                <a:srgbClr val="0099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&lt;%@ page 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language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1400" i="1" dirty="0" smtClean="0">
                <a:latin typeface="Courier New" pitchFamily="49" charset="0"/>
                <a:cs typeface="Courier New" pitchFamily="49" charset="0"/>
              </a:rPr>
              <a:t>"java" </a:t>
            </a:r>
            <a:r>
              <a:rPr lang="fr-FR" sz="1400" i="1" dirty="0" err="1" smtClean="0">
                <a:latin typeface="Courier New" pitchFamily="49" charset="0"/>
                <a:cs typeface="Courier New" pitchFamily="49" charset="0"/>
              </a:rPr>
              <a:t>contentType</a:t>
            </a:r>
            <a:r>
              <a:rPr lang="fr-FR" sz="1400" i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1400" i="1" dirty="0" err="1" smtClean="0"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1400" i="1" dirty="0" smtClean="0">
                <a:latin typeface="Courier New" pitchFamily="49" charset="0"/>
                <a:cs typeface="Courier New" pitchFamily="49" charset="0"/>
              </a:rPr>
              <a:t>/html; </a:t>
            </a:r>
            <a:r>
              <a:rPr lang="fr-FR" sz="1400" i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fr-FR" sz="1400" i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1400" i="1" dirty="0" err="1" smtClean="0">
                <a:latin typeface="Courier New" pitchFamily="49" charset="0"/>
                <a:cs typeface="Courier New" pitchFamily="49" charset="0"/>
              </a:rPr>
              <a:t>utf</a:t>
            </a:r>
            <a:r>
              <a:rPr lang="fr-FR" sz="1400" i="1" dirty="0" smtClean="0">
                <a:latin typeface="Courier New" pitchFamily="49" charset="0"/>
                <a:cs typeface="Courier New" pitchFamily="49" charset="0"/>
              </a:rPr>
              <a:t>-8"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pageEncoding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“utf-8"%&gt;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&lt;!DOCTYPE html&gt;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&lt;meta </a:t>
            </a:r>
            <a:r>
              <a:rPr lang="en-US" sz="1400" i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400" i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=“utf-8"&gt;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&lt;title&gt;Page title&lt;/title&gt;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&lt;h1&gt;Hello, World!&lt;/h1&gt;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&lt;p&gt;Today is: 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&lt;%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	// The code within this tag is a java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scriptlet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- plain old java.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	Date d = new Date(); // d is a local variable, as is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(below)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DateFormat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SimpleDateFormat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("EEEE, d MMMMM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HH:mm:ss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z");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is a predefined 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output stream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df.format</a:t>
            </a: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(d));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%&gt;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19812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JSP’s look almost like HTML to non-Java webpage </a:t>
            </a:r>
            <a:r>
              <a:rPr lang="en-US" dirty="0" smtClean="0">
                <a:solidFill>
                  <a:srgbClr val="FF0000"/>
                </a:solidFill>
              </a:rPr>
              <a:t>authors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Files containing JSP code end with .</a:t>
            </a:r>
            <a:r>
              <a:rPr lang="en-US" dirty="0" err="1" smtClean="0">
                <a:solidFill>
                  <a:srgbClr val="FF0000"/>
                </a:solidFill>
              </a:rPr>
              <a:t>jsp</a:t>
            </a:r>
            <a:r>
              <a:rPr lang="en-US" dirty="0" smtClean="0">
                <a:solidFill>
                  <a:srgbClr val="FF0000"/>
                </a:solidFill>
              </a:rPr>
              <a:t> instead of .html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JSP’s are automatically translated into </a:t>
            </a:r>
            <a:r>
              <a:rPr lang="en-US" dirty="0" err="1" smtClean="0"/>
              <a:t>Servlets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D2E90-F354-498F-B935-9B1444A541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580836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196" y="5715283"/>
            <a:ext cx="9119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Eclipse compiles </a:t>
            </a:r>
            <a:r>
              <a:rPr lang="en-US" sz="1200" dirty="0" err="1" smtClean="0"/>
              <a:t>jsps</a:t>
            </a:r>
            <a:r>
              <a:rPr lang="en-US" sz="1200" dirty="0" smtClean="0"/>
              <a:t> into a well-hidden workspace folder:</a:t>
            </a:r>
          </a:p>
          <a:p>
            <a:r>
              <a:rPr lang="en-US" sz="1200" dirty="0" smtClean="0"/>
              <a:t>D:\Workspace\.</a:t>
            </a:r>
            <a:r>
              <a:rPr lang="en-US" sz="1200" dirty="0"/>
              <a:t>metadata\.plugins\org.eclipse.wst.server.core\tmp0\work\Catalina\localhost\Example2015\org\apache\jsp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JSP’s are translated into </a:t>
            </a:r>
            <a:r>
              <a:rPr lang="en-US" dirty="0" err="1" smtClean="0"/>
              <a:t>Servlets</a:t>
            </a:r>
            <a:r>
              <a:rPr lang="en-US" dirty="0" smtClean="0"/>
              <a:t> having the methods: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_ </a:t>
            </a:r>
            <a:r>
              <a:rPr lang="en-US" dirty="0" err="1" smtClean="0">
                <a:solidFill>
                  <a:srgbClr val="0000FF"/>
                </a:solidFill>
              </a:rPr>
              <a:t>jspService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pPr lvl="1"/>
            <a:r>
              <a:rPr lang="en-US" dirty="0" smtClean="0"/>
              <a:t>This is where the translated HTML and your </a:t>
            </a:r>
            <a:r>
              <a:rPr lang="en-US" u="sng" dirty="0" smtClean="0">
                <a:solidFill>
                  <a:srgbClr val="FF0000"/>
                </a:solidFill>
              </a:rPr>
              <a:t>scripting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code gets put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jspDestroy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pPr lvl="1"/>
            <a:r>
              <a:rPr lang="en-US" dirty="0" smtClean="0"/>
              <a:t>You can override this in a </a:t>
            </a:r>
            <a:r>
              <a:rPr lang="en-US" dirty="0" smtClean="0">
                <a:solidFill>
                  <a:srgbClr val="0000FF"/>
                </a:solidFill>
              </a:rPr>
              <a:t>&lt;%! … %&gt;</a:t>
            </a:r>
            <a:r>
              <a:rPr lang="en-US" dirty="0" smtClean="0"/>
              <a:t> declaration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jspInit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pPr lvl="1"/>
            <a:r>
              <a:rPr lang="en-US" dirty="0" smtClean="0"/>
              <a:t>Similar in function to the regular init() method</a:t>
            </a:r>
          </a:p>
          <a:p>
            <a:pPr lvl="1"/>
            <a:r>
              <a:rPr lang="en-US" dirty="0" smtClean="0"/>
              <a:t>You can override this too in a </a:t>
            </a:r>
            <a:r>
              <a:rPr lang="en-US" dirty="0" smtClean="0">
                <a:solidFill>
                  <a:srgbClr val="0000FF"/>
                </a:solidFill>
              </a:rPr>
              <a:t>&lt;%! … %&gt;</a:t>
            </a:r>
            <a:r>
              <a:rPr lang="en-US" dirty="0" smtClean="0"/>
              <a:t> declaration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6 different kinds of JSP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&lt;%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9999"/>
                </a:solidFill>
              </a:rPr>
              <a:t>out.println</a:t>
            </a:r>
            <a:r>
              <a:rPr lang="en-US" dirty="0" smtClean="0">
                <a:solidFill>
                  <a:srgbClr val="009999"/>
                </a:solidFill>
              </a:rPr>
              <a:t>(“hello”); </a:t>
            </a:r>
            <a:r>
              <a:rPr lang="en-US" b="1" dirty="0" smtClean="0">
                <a:solidFill>
                  <a:srgbClr val="FF0000"/>
                </a:solidFill>
              </a:rPr>
              <a:t>%&gt;</a:t>
            </a:r>
            <a:r>
              <a:rPr lang="en-US" dirty="0" smtClean="0"/>
              <a:t> 	</a:t>
            </a:r>
            <a:r>
              <a:rPr lang="en-US" dirty="0" err="1" smtClean="0">
                <a:solidFill>
                  <a:srgbClr val="0000FF"/>
                </a:solidFill>
              </a:rPr>
              <a:t>Scriptlets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&lt;%@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99"/>
                </a:solidFill>
              </a:rPr>
              <a:t>page import=“</a:t>
            </a:r>
            <a:r>
              <a:rPr lang="en-US" dirty="0" err="1" smtClean="0">
                <a:solidFill>
                  <a:srgbClr val="009999"/>
                </a:solidFill>
              </a:rPr>
              <a:t>java.util</a:t>
            </a:r>
            <a:r>
              <a:rPr lang="en-US" dirty="0" smtClean="0">
                <a:solidFill>
                  <a:srgbClr val="009999"/>
                </a:solidFill>
              </a:rPr>
              <a:t>.*” </a:t>
            </a:r>
            <a:r>
              <a:rPr lang="en-US" b="1" dirty="0" smtClean="0">
                <a:solidFill>
                  <a:srgbClr val="FF0000"/>
                </a:solidFill>
              </a:rPr>
              <a:t>%&gt;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Directives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&lt;%=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99"/>
                </a:solidFill>
              </a:rPr>
              <a:t>“hello” </a:t>
            </a:r>
            <a:r>
              <a:rPr lang="en-US" b="1" dirty="0" smtClean="0">
                <a:solidFill>
                  <a:srgbClr val="FF0000"/>
                </a:solidFill>
              </a:rPr>
              <a:t>%&gt;</a:t>
            </a:r>
            <a:r>
              <a:rPr lang="en-US" dirty="0" smtClean="0"/>
              <a:t> 			</a:t>
            </a:r>
            <a:r>
              <a:rPr lang="en-US" dirty="0" smtClean="0">
                <a:solidFill>
                  <a:srgbClr val="0000FF"/>
                </a:solidFill>
              </a:rPr>
              <a:t>Expressions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&lt;%!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en-US" dirty="0" err="1" smtClean="0">
                <a:solidFill>
                  <a:srgbClr val="009999"/>
                </a:solidFill>
              </a:rPr>
              <a:t>int</a:t>
            </a:r>
            <a:r>
              <a:rPr lang="en-US" dirty="0" smtClean="0">
                <a:solidFill>
                  <a:srgbClr val="009999"/>
                </a:solidFill>
              </a:rPr>
              <a:t> count = 0;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%&gt;</a:t>
            </a:r>
            <a:r>
              <a:rPr lang="en-US" dirty="0" smtClean="0"/>
              <a:t> 		</a:t>
            </a:r>
            <a:r>
              <a:rPr lang="en-US" dirty="0" smtClean="0">
                <a:solidFill>
                  <a:srgbClr val="0000FF"/>
                </a:solidFill>
              </a:rPr>
              <a:t>Declarations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&lt;%--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99"/>
                </a:solidFill>
              </a:rPr>
              <a:t>A JSP comment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--%&gt;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0000FF"/>
                </a:solidFill>
              </a:rPr>
              <a:t>Comments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${ …}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Expression Language code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Scriptlets</a:t>
            </a:r>
            <a:r>
              <a:rPr lang="en-US" dirty="0" smtClean="0"/>
              <a:t> contain plain old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&lt;%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 code within this tag is a java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scriptlet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 plain old java.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java.text.DateFormat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java.text.SimpleDateFormat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("EEEE, d MMMMM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HH:mm:ss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z");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out is a predefined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output stream</a:t>
            </a:r>
          </a:p>
          <a:p>
            <a:pPr>
              <a:buNone/>
            </a:pP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("Today is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df.format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out: an implicit object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%&gt;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</a:t>
            </a:r>
            <a:r>
              <a:rPr lang="de-DE" altLang="en-US" dirty="0" smtClean="0"/>
              <a:t>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4038600"/>
            <a:ext cx="8220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Every JSP </a:t>
            </a:r>
            <a:r>
              <a:rPr lang="en-US" dirty="0" err="1" smtClean="0">
                <a:solidFill>
                  <a:srgbClr val="0070C0"/>
                </a:solidFill>
              </a:rPr>
              <a:t>Servlet</a:t>
            </a:r>
            <a:r>
              <a:rPr lang="en-US" dirty="0" smtClean="0">
                <a:solidFill>
                  <a:srgbClr val="0070C0"/>
                </a:solidFill>
              </a:rPr>
              <a:t> has a </a:t>
            </a:r>
            <a:r>
              <a:rPr lang="en-US" b="1" dirty="0" smtClean="0">
                <a:solidFill>
                  <a:srgbClr val="0070C0"/>
                </a:solidFill>
              </a:rPr>
              <a:t>_</a:t>
            </a:r>
            <a:r>
              <a:rPr lang="en-US" b="1" dirty="0" err="1" smtClean="0">
                <a:solidFill>
                  <a:srgbClr val="0070C0"/>
                </a:solidFill>
              </a:rPr>
              <a:t>jspService</a:t>
            </a:r>
            <a:r>
              <a:rPr lang="en-US" b="1" dirty="0" smtClean="0">
                <a:solidFill>
                  <a:srgbClr val="0070C0"/>
                </a:solidFill>
              </a:rPr>
              <a:t>()</a:t>
            </a:r>
            <a:r>
              <a:rPr lang="en-US" dirty="0" smtClean="0">
                <a:solidFill>
                  <a:srgbClr val="0070C0"/>
                </a:solidFill>
              </a:rPr>
              <a:t> method that is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generated by the JASPER translator.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_</a:t>
            </a:r>
            <a:r>
              <a:rPr lang="en-US" b="1" dirty="0" err="1" smtClean="0">
                <a:solidFill>
                  <a:srgbClr val="0070C0"/>
                </a:solidFill>
              </a:rPr>
              <a:t>jspService</a:t>
            </a:r>
            <a:r>
              <a:rPr lang="en-US" b="1" dirty="0" smtClean="0">
                <a:solidFill>
                  <a:srgbClr val="0070C0"/>
                </a:solidFill>
              </a:rPr>
              <a:t>() </a:t>
            </a:r>
            <a:r>
              <a:rPr lang="en-US" dirty="0" smtClean="0">
                <a:solidFill>
                  <a:srgbClr val="0070C0"/>
                </a:solidFill>
              </a:rPr>
              <a:t>is the method called by Tomcat as a substitute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for the </a:t>
            </a:r>
            <a:r>
              <a:rPr lang="en-US" b="1" dirty="0" err="1" smtClean="0">
                <a:solidFill>
                  <a:srgbClr val="0070C0"/>
                </a:solidFill>
              </a:rPr>
              <a:t>doGet</a:t>
            </a:r>
            <a:r>
              <a:rPr lang="en-US" b="1" dirty="0" smtClean="0">
                <a:solidFill>
                  <a:srgbClr val="0070C0"/>
                </a:solidFill>
              </a:rPr>
              <a:t>()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b="1" dirty="0" err="1" smtClean="0">
                <a:solidFill>
                  <a:srgbClr val="0070C0"/>
                </a:solidFill>
              </a:rPr>
              <a:t>doPost</a:t>
            </a:r>
            <a:r>
              <a:rPr lang="en-US" b="1" dirty="0" smtClean="0">
                <a:solidFill>
                  <a:srgbClr val="0070C0"/>
                </a:solidFill>
              </a:rPr>
              <a:t>() </a:t>
            </a:r>
            <a:r>
              <a:rPr lang="en-US" dirty="0" smtClean="0">
                <a:solidFill>
                  <a:srgbClr val="0070C0"/>
                </a:solidFill>
              </a:rPr>
              <a:t>methods of regular </a:t>
            </a:r>
            <a:r>
              <a:rPr lang="en-US" dirty="0" err="1" smtClean="0">
                <a:solidFill>
                  <a:srgbClr val="0070C0"/>
                </a:solidFill>
              </a:rPr>
              <a:t>servlets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Scriptlet</a:t>
            </a:r>
            <a:r>
              <a:rPr lang="en-US" dirty="0" smtClean="0">
                <a:solidFill>
                  <a:srgbClr val="0070C0"/>
                </a:solidFill>
              </a:rPr>
              <a:t> code you write </a:t>
            </a:r>
            <a:r>
              <a:rPr lang="en-US" dirty="0" smtClean="0">
                <a:solidFill>
                  <a:srgbClr val="0070C0"/>
                </a:solidFill>
              </a:rPr>
              <a:t>in a .</a:t>
            </a:r>
            <a:r>
              <a:rPr lang="en-US" dirty="0" err="1" smtClean="0">
                <a:solidFill>
                  <a:srgbClr val="0070C0"/>
                </a:solidFill>
              </a:rPr>
              <a:t>jsp</a:t>
            </a:r>
            <a:r>
              <a:rPr lang="en-US" dirty="0" smtClean="0">
                <a:solidFill>
                  <a:srgbClr val="0070C0"/>
                </a:solidFill>
              </a:rPr>
              <a:t> file becomes </a:t>
            </a:r>
            <a:r>
              <a:rPr lang="en-US" dirty="0" smtClean="0">
                <a:solidFill>
                  <a:srgbClr val="0070C0"/>
                </a:solidFill>
              </a:rPr>
              <a:t>the body of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_</a:t>
            </a:r>
            <a:r>
              <a:rPr lang="en-US" b="1" dirty="0" err="1" smtClean="0">
                <a:solidFill>
                  <a:srgbClr val="0070C0"/>
                </a:solidFill>
              </a:rPr>
              <a:t>jspService</a:t>
            </a:r>
            <a:r>
              <a:rPr lang="en-US" b="1" dirty="0" smtClean="0">
                <a:solidFill>
                  <a:srgbClr val="0070C0"/>
                </a:solidFill>
              </a:rPr>
              <a:t>() </a:t>
            </a:r>
            <a:r>
              <a:rPr lang="en-US" dirty="0" smtClean="0">
                <a:solidFill>
                  <a:srgbClr val="0070C0"/>
                </a:solidFill>
              </a:rPr>
              <a:t>method.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JSP has access to various </a:t>
            </a:r>
            <a:r>
              <a:rPr lang="en-US" u="sng" dirty="0" smtClean="0"/>
              <a:t>implicit objects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request</a:t>
            </a:r>
            <a:r>
              <a:rPr lang="en-US" sz="2400" dirty="0" smtClean="0"/>
              <a:t> – an </a:t>
            </a:r>
            <a:r>
              <a:rPr lang="en-US" sz="2400" dirty="0" err="1" smtClean="0"/>
              <a:t>HttpServletRequest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response</a:t>
            </a:r>
            <a:r>
              <a:rPr lang="en-US" sz="2400" dirty="0" smtClean="0"/>
              <a:t> – an </a:t>
            </a:r>
            <a:r>
              <a:rPr lang="en-US" sz="2400" dirty="0" err="1" smtClean="0"/>
              <a:t>HttpServletResponse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out</a:t>
            </a:r>
            <a:r>
              <a:rPr lang="en-US" sz="2400" dirty="0" smtClean="0"/>
              <a:t> – a </a:t>
            </a:r>
            <a:r>
              <a:rPr lang="en-US" sz="2400" dirty="0" err="1" smtClean="0"/>
              <a:t>JspWriter</a:t>
            </a:r>
            <a:r>
              <a:rPr lang="en-US" sz="2400" dirty="0" smtClean="0"/>
              <a:t> (same </a:t>
            </a:r>
            <a:r>
              <a:rPr lang="en-US" sz="2400" dirty="0" err="1" smtClean="0"/>
              <a:t>api</a:t>
            </a:r>
            <a:r>
              <a:rPr lang="en-US" sz="2400" dirty="0" smtClean="0"/>
              <a:t> as </a:t>
            </a:r>
            <a:r>
              <a:rPr lang="en-US" sz="2400" dirty="0" err="1" smtClean="0"/>
              <a:t>PrintWriter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session</a:t>
            </a:r>
            <a:r>
              <a:rPr lang="en-US" sz="2400" dirty="0" smtClean="0"/>
              <a:t> – an </a:t>
            </a:r>
            <a:r>
              <a:rPr lang="en-US" sz="2400" dirty="0" err="1" smtClean="0"/>
              <a:t>HttpSession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0000FF"/>
                </a:solidFill>
              </a:rPr>
              <a:t>config</a:t>
            </a:r>
            <a:r>
              <a:rPr lang="en-US" sz="2400" dirty="0" smtClean="0"/>
              <a:t> – a </a:t>
            </a:r>
            <a:r>
              <a:rPr lang="en-US" sz="2400" dirty="0" err="1" smtClean="0"/>
              <a:t>ServletConfig</a:t>
            </a:r>
            <a:r>
              <a:rPr lang="en-US" sz="2400" dirty="0" smtClean="0"/>
              <a:t> (for this JSP)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application</a:t>
            </a:r>
            <a:r>
              <a:rPr lang="en-US" sz="2400" dirty="0" smtClean="0"/>
              <a:t> – a </a:t>
            </a:r>
            <a:r>
              <a:rPr lang="en-US" sz="2400" dirty="0" err="1" smtClean="0"/>
              <a:t>ServletContext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page</a:t>
            </a:r>
            <a:r>
              <a:rPr lang="en-US" sz="2400" dirty="0" smtClean="0"/>
              <a:t> – an Object used for custom tags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0000FF"/>
                </a:solidFill>
              </a:rPr>
              <a:t>pageContext</a:t>
            </a:r>
            <a:r>
              <a:rPr lang="en-US" sz="2400" dirty="0" smtClean="0"/>
              <a:t> – a </a:t>
            </a:r>
            <a:r>
              <a:rPr lang="en-US" sz="2400" dirty="0" err="1" smtClean="0"/>
              <a:t>PageContext</a:t>
            </a:r>
            <a:r>
              <a:rPr lang="en-US" sz="2400" dirty="0" smtClean="0"/>
              <a:t> (similar to </a:t>
            </a:r>
            <a:r>
              <a:rPr lang="en-US" sz="2400" dirty="0" err="1" smtClean="0"/>
              <a:t>config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exception</a:t>
            </a:r>
            <a:r>
              <a:rPr lang="en-US" sz="2400" dirty="0" smtClean="0"/>
              <a:t> – a </a:t>
            </a:r>
            <a:r>
              <a:rPr lang="en-US" sz="2400" dirty="0" err="1" smtClean="0"/>
              <a:t>Throwable</a:t>
            </a:r>
            <a:r>
              <a:rPr lang="en-US" sz="2400" dirty="0" smtClean="0"/>
              <a:t> (available to error pages only)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15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 tell the translator 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&lt;%@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page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language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2000" b="1" i="1" dirty="0" smtClean="0">
                <a:latin typeface="Courier New" pitchFamily="49" charset="0"/>
                <a:cs typeface="Courier New" pitchFamily="49" charset="0"/>
              </a:rPr>
              <a:t>"java" </a:t>
            </a:r>
            <a:r>
              <a:rPr lang="fr-FR" sz="2000" b="1" i="1" dirty="0" err="1" smtClean="0">
                <a:latin typeface="Courier New" pitchFamily="49" charset="0"/>
                <a:cs typeface="Courier New" pitchFamily="49" charset="0"/>
              </a:rPr>
              <a:t>contentType</a:t>
            </a:r>
            <a:r>
              <a:rPr lang="fr-FR" sz="2000" b="1" i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000" b="1" i="1" dirty="0" err="1" smtClean="0"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2000" b="1" i="1" dirty="0" smtClean="0">
                <a:latin typeface="Courier New" pitchFamily="49" charset="0"/>
                <a:cs typeface="Courier New" pitchFamily="49" charset="0"/>
              </a:rPr>
              <a:t>/html; </a:t>
            </a:r>
            <a:r>
              <a:rPr lang="fr-FR" sz="2000" b="1" i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fr-FR" sz="2000" b="1" i="1" dirty="0" smtClean="0">
                <a:latin typeface="Courier New" pitchFamily="49" charset="0"/>
                <a:cs typeface="Courier New" pitchFamily="49" charset="0"/>
              </a:rPr>
              <a:t>=ISO-8859-1"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pageEncoding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"ISO-8859-1"</a:t>
            </a:r>
            <a:r>
              <a:rPr lang="en-US" sz="2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i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&lt;%@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.*, 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java.text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.*" </a:t>
            </a:r>
            <a:r>
              <a:rPr lang="en-US" sz="2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i="1" dirty="0" smtClean="0">
                <a:latin typeface="Courier New" pitchFamily="49" charset="0"/>
                <a:cs typeface="Courier New" pitchFamily="49" charset="0"/>
              </a:rPr>
            </a:b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marL="863600" lvl="1" indent="-514350">
              <a:buNone/>
            </a:pPr>
            <a:r>
              <a:rPr lang="en-US" dirty="0" smtClean="0"/>
              <a:t>Three types of directives: </a:t>
            </a:r>
            <a:r>
              <a:rPr lang="en-US" dirty="0" smtClean="0">
                <a:solidFill>
                  <a:srgbClr val="009900"/>
                </a:solidFill>
              </a:rPr>
              <a:t>page, include, </a:t>
            </a:r>
            <a:r>
              <a:rPr lang="en-US" dirty="0" err="1" smtClean="0">
                <a:solidFill>
                  <a:srgbClr val="009900"/>
                </a:solidFill>
              </a:rPr>
              <a:t>taglib</a:t>
            </a:r>
            <a:endParaRPr lang="en-US" dirty="0" smtClean="0">
              <a:solidFill>
                <a:srgbClr val="009900"/>
              </a:solidFill>
            </a:endParaRPr>
          </a:p>
          <a:p>
            <a:pPr marL="1158875" lvl="2" indent="-514350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page</a:t>
            </a:r>
            <a:r>
              <a:rPr lang="en-US" dirty="0" smtClean="0"/>
              <a:t> directive can have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 additional </a:t>
            </a:r>
            <a:r>
              <a:rPr lang="en-US" dirty="0" smtClean="0">
                <a:solidFill>
                  <a:srgbClr val="0000FF"/>
                </a:solidFill>
              </a:rPr>
              <a:t>attributes:</a:t>
            </a:r>
          </a:p>
          <a:p>
            <a:pPr marL="1452563" lvl="3" indent="-51435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isThreadSafe</a:t>
            </a:r>
            <a:r>
              <a:rPr lang="en-US" dirty="0" smtClean="0">
                <a:solidFill>
                  <a:srgbClr val="0000FF"/>
                </a:solidFill>
              </a:rPr>
              <a:t>[true], 	</a:t>
            </a:r>
            <a:r>
              <a:rPr lang="en-US" dirty="0" err="1" smtClean="0">
                <a:solidFill>
                  <a:srgbClr val="0000FF"/>
                </a:solidFill>
              </a:rPr>
              <a:t>contentType</a:t>
            </a:r>
            <a:r>
              <a:rPr lang="en-US" dirty="0" smtClean="0">
                <a:solidFill>
                  <a:srgbClr val="0000FF"/>
                </a:solidFill>
              </a:rPr>
              <a:t>[text/html], 	</a:t>
            </a:r>
            <a:r>
              <a:rPr lang="en-US" dirty="0" err="1" smtClean="0">
                <a:solidFill>
                  <a:srgbClr val="0000FF"/>
                </a:solidFill>
              </a:rPr>
              <a:t>errorPage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</a:p>
          <a:p>
            <a:pPr marL="1452563" lvl="3" indent="-51435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isErrorPage</a:t>
            </a:r>
            <a:r>
              <a:rPr lang="en-US" dirty="0" smtClean="0">
                <a:solidFill>
                  <a:srgbClr val="0000FF"/>
                </a:solidFill>
              </a:rPr>
              <a:t>[true if referred], 	session[true], </a:t>
            </a:r>
          </a:p>
          <a:p>
            <a:pPr marL="1452563" lvl="3" indent="-51435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autoFlush</a:t>
            </a:r>
            <a:r>
              <a:rPr lang="en-US" dirty="0" smtClean="0">
                <a:solidFill>
                  <a:srgbClr val="0000FF"/>
                </a:solidFill>
              </a:rPr>
              <a:t>[true], 		buffer, 		info, 	</a:t>
            </a:r>
          </a:p>
          <a:p>
            <a:pPr marL="1452563" lvl="3" indent="-51435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IsELIgnored</a:t>
            </a:r>
            <a:r>
              <a:rPr lang="en-US" dirty="0" smtClean="0">
                <a:solidFill>
                  <a:srgbClr val="0000FF"/>
                </a:solidFill>
              </a:rPr>
              <a:t>, 	 		extends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SE-2840 </a:t>
            </a: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0C24-0556-408B-941C-26CFF9B4AEC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32025</TotalTime>
  <Words>797</Words>
  <Application>Microsoft Office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Java Server Pages</vt:lpstr>
      <vt:lpstr>HTML/JSPs are intended to be used as the views in an MVC-based web application</vt:lpstr>
      <vt:lpstr>JSP code looks a lot like HTML, with the addition of scripting elements</vt:lpstr>
      <vt:lpstr>JSP’s are automatically translated into Servlets</vt:lpstr>
      <vt:lpstr>JSP’s are translated into Servlets having the methods:</vt:lpstr>
      <vt:lpstr>There are 6 different kinds of JSP elements</vt:lpstr>
      <vt:lpstr>Scriptlets contain plain old java code</vt:lpstr>
      <vt:lpstr>A JSP has access to various implicit objects</vt:lpstr>
      <vt:lpstr>Directives tell the translator what to do</vt:lpstr>
      <vt:lpstr>Expressions become the argument to out.print()</vt:lpstr>
      <vt:lpstr>Declarations</vt:lpstr>
      <vt:lpstr>Comments</vt:lpstr>
      <vt:lpstr>JSP Servlets can have init parameters like regular servlets</vt:lpstr>
      <vt:lpstr>Be careful of how JSP’s handle sessions</vt:lpstr>
      <vt:lpstr>Dispatching a Request from a Servlet to a JSP</vt:lpstr>
      <vt:lpstr>You can add attributes to an HttpServletRequest, effectively enabling you to “pass” arguments to the JSP</vt:lpstr>
      <vt:lpstr>Remember: You can’t forward a Request if you’ve already committed a Response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Administrator</cp:lastModifiedBy>
  <cp:revision>926</cp:revision>
  <cp:lastPrinted>1601-01-01T00:00:00Z</cp:lastPrinted>
  <dcterms:created xsi:type="dcterms:W3CDTF">1999-09-06T21:32:20Z</dcterms:created>
  <dcterms:modified xsi:type="dcterms:W3CDTF">2015-04-16T15:06:29Z</dcterms:modified>
</cp:coreProperties>
</file>