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7"/>
  </p:notesMasterIdLst>
  <p:handoutMasterIdLst>
    <p:handoutMasterId r:id="rId18"/>
  </p:handoutMasterIdLst>
  <p:sldIdLst>
    <p:sldId id="319" r:id="rId2"/>
    <p:sldId id="313" r:id="rId3"/>
    <p:sldId id="314" r:id="rId4"/>
    <p:sldId id="320" r:id="rId5"/>
    <p:sldId id="321" r:id="rId6"/>
    <p:sldId id="324" r:id="rId7"/>
    <p:sldId id="332" r:id="rId8"/>
    <p:sldId id="328" r:id="rId9"/>
    <p:sldId id="323" r:id="rId10"/>
    <p:sldId id="325" r:id="rId11"/>
    <p:sldId id="331" r:id="rId12"/>
    <p:sldId id="326" r:id="rId13"/>
    <p:sldId id="327" r:id="rId14"/>
    <p:sldId id="329" r:id="rId15"/>
    <p:sldId id="330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009999"/>
    <a:srgbClr val="FF0000"/>
    <a:srgbClr val="F9D107"/>
    <a:srgbClr val="5600AC"/>
    <a:srgbClr val="340068"/>
    <a:srgbClr val="FFFFFF"/>
    <a:srgbClr val="9A00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>
      <p:cViewPr varScale="1">
        <p:scale>
          <a:sx n="97" d="100"/>
          <a:sy n="97" d="100"/>
        </p:scale>
        <p:origin x="1018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74" y="1074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93E8B5-DDA8-43D6-824F-1388DD070CF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56A2A3-BE8E-4AA5-A5D0-03F9485C127D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  <a:t>Mongo</a:t>
          </a:r>
          <a:br>
            <a:rPr lang="en-US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</a:br>
          <a:r>
            <a:rPr lang="en-US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  <a:t>Server</a:t>
          </a:r>
        </a:p>
      </dgm:t>
    </dgm:pt>
    <dgm:pt modelId="{E5F3FC7B-A822-4A47-BF19-75A3EC2F9BD5}" type="parTrans" cxnId="{018DCFC3-14B4-4571-B1CA-1C54CAF1F27F}">
      <dgm:prSet/>
      <dgm:spPr/>
      <dgm:t>
        <a:bodyPr/>
        <a:lstStyle/>
        <a:p>
          <a:endParaRPr lang="en-US">
            <a:solidFill>
              <a:schemeClr val="accent2"/>
            </a:solidFill>
            <a:effectLst>
              <a:glow rad="127000">
                <a:schemeClr val="tx1"/>
              </a:glow>
              <a:outerShdw blurRad="75057" dist="38100" dir="5400000" sy="-20000" rotWithShape="0">
                <a:prstClr val="black">
                  <a:alpha val="25000"/>
                </a:prstClr>
              </a:outerShdw>
            </a:effectLst>
          </a:endParaRPr>
        </a:p>
      </dgm:t>
    </dgm:pt>
    <dgm:pt modelId="{20601956-0DC9-4CF5-82F6-3FDB0877129A}" type="sibTrans" cxnId="{018DCFC3-14B4-4571-B1CA-1C54CAF1F27F}">
      <dgm:prSet/>
      <dgm:spPr/>
      <dgm:t>
        <a:bodyPr/>
        <a:lstStyle/>
        <a:p>
          <a:endParaRPr lang="en-US">
            <a:solidFill>
              <a:schemeClr val="accent2"/>
            </a:solidFill>
            <a:effectLst>
              <a:glow rad="127000">
                <a:schemeClr val="tx1"/>
              </a:glow>
              <a:outerShdw blurRad="75057" dist="38100" dir="5400000" sy="-20000" rotWithShape="0">
                <a:prstClr val="black">
                  <a:alpha val="25000"/>
                </a:prstClr>
              </a:outerShdw>
            </a:effectLst>
          </a:endParaRPr>
        </a:p>
      </dgm:t>
    </dgm:pt>
    <dgm:pt modelId="{2BCC6013-F533-4029-B399-27E8C9B4D93F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  <a:t>NodeJS-Mongo Driver</a:t>
          </a:r>
          <a:br>
            <a:rPr lang="en-US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</a:br>
          <a:r>
            <a:rPr lang="en-US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  <a:t>(mongoose)</a:t>
          </a:r>
        </a:p>
      </dgm:t>
    </dgm:pt>
    <dgm:pt modelId="{060103D1-F86A-4936-A783-D6E7145C5D58}" type="parTrans" cxnId="{B0465012-033E-4C28-92C7-8D62E06E666D}">
      <dgm:prSet/>
      <dgm:spPr/>
      <dgm:t>
        <a:bodyPr/>
        <a:lstStyle/>
        <a:p>
          <a:endParaRPr lang="en-US">
            <a:solidFill>
              <a:schemeClr val="accent2"/>
            </a:solidFill>
            <a:effectLst>
              <a:glow rad="127000">
                <a:schemeClr val="tx1"/>
              </a:glow>
              <a:outerShdw blurRad="75057" dist="38100" dir="5400000" sy="-20000" rotWithShape="0">
                <a:prstClr val="black">
                  <a:alpha val="25000"/>
                </a:prstClr>
              </a:outerShdw>
            </a:effectLst>
          </a:endParaRPr>
        </a:p>
      </dgm:t>
    </dgm:pt>
    <dgm:pt modelId="{7C1D40CF-A480-4778-A68D-CEAB5D4612C8}" type="sibTrans" cxnId="{B0465012-033E-4C28-92C7-8D62E06E666D}">
      <dgm:prSet/>
      <dgm:spPr/>
      <dgm:t>
        <a:bodyPr/>
        <a:lstStyle/>
        <a:p>
          <a:endParaRPr lang="en-US">
            <a:solidFill>
              <a:schemeClr val="accent2"/>
            </a:solidFill>
            <a:effectLst>
              <a:glow rad="127000">
                <a:schemeClr val="tx1"/>
              </a:glow>
              <a:outerShdw blurRad="75057" dist="38100" dir="5400000" sy="-20000" rotWithShape="0">
                <a:prstClr val="black">
                  <a:alpha val="25000"/>
                </a:prstClr>
              </a:outerShdw>
            </a:effectLst>
          </a:endParaRPr>
        </a:p>
      </dgm:t>
    </dgm:pt>
    <dgm:pt modelId="{BAA9A5F5-C502-4460-BA9E-FE38677DA9F8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  <a:t>NodeJS</a:t>
          </a:r>
          <a:br>
            <a:rPr lang="en-US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</a:br>
          <a:r>
            <a:rPr lang="en-US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  <a:t>App1</a:t>
          </a:r>
        </a:p>
      </dgm:t>
    </dgm:pt>
    <dgm:pt modelId="{719C09D9-D913-4B59-B825-1A7B9B11D966}" type="parTrans" cxnId="{1DA1EF6A-7AAC-4DAA-92C4-18BCEEEB41CB}">
      <dgm:prSet/>
      <dgm:spPr/>
      <dgm:t>
        <a:bodyPr/>
        <a:lstStyle/>
        <a:p>
          <a:endParaRPr lang="en-US">
            <a:solidFill>
              <a:schemeClr val="accent2"/>
            </a:solidFill>
            <a:effectLst>
              <a:glow rad="127000">
                <a:schemeClr val="tx1"/>
              </a:glow>
              <a:outerShdw blurRad="75057" dist="38100" dir="5400000" sy="-20000" rotWithShape="0">
                <a:prstClr val="black">
                  <a:alpha val="25000"/>
                </a:prstClr>
              </a:outerShdw>
            </a:effectLst>
          </a:endParaRPr>
        </a:p>
      </dgm:t>
    </dgm:pt>
    <dgm:pt modelId="{515B4A98-3A01-4447-B45E-4FEA0E204C1F}" type="sibTrans" cxnId="{1DA1EF6A-7AAC-4DAA-92C4-18BCEEEB41CB}">
      <dgm:prSet/>
      <dgm:spPr/>
      <dgm:t>
        <a:bodyPr/>
        <a:lstStyle/>
        <a:p>
          <a:endParaRPr lang="en-US">
            <a:solidFill>
              <a:schemeClr val="accent2"/>
            </a:solidFill>
            <a:effectLst>
              <a:glow rad="127000">
                <a:schemeClr val="tx1"/>
              </a:glow>
              <a:outerShdw blurRad="75057" dist="38100" dir="5400000" sy="-20000" rotWithShape="0">
                <a:prstClr val="black">
                  <a:alpha val="25000"/>
                </a:prstClr>
              </a:outerShdw>
            </a:effectLst>
          </a:endParaRPr>
        </a:p>
      </dgm:t>
    </dgm:pt>
    <dgm:pt modelId="{94291863-D73F-4248-BDBE-2EC312AA42F9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  <a:t>NodeJS</a:t>
          </a:r>
          <a:br>
            <a:rPr lang="en-US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</a:br>
          <a:r>
            <a:rPr lang="en-US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  <a:t>App2</a:t>
          </a:r>
        </a:p>
      </dgm:t>
    </dgm:pt>
    <dgm:pt modelId="{823AA4E6-F55D-46F0-A67C-384C83ED2529}" type="parTrans" cxnId="{CCBD8FF5-3D2B-4137-B248-5B1AB9F9844A}">
      <dgm:prSet/>
      <dgm:spPr/>
      <dgm:t>
        <a:bodyPr/>
        <a:lstStyle/>
        <a:p>
          <a:endParaRPr lang="en-US">
            <a:solidFill>
              <a:schemeClr val="accent2"/>
            </a:solidFill>
            <a:effectLst>
              <a:glow rad="127000">
                <a:schemeClr val="tx1"/>
              </a:glow>
              <a:outerShdw blurRad="75057" dist="38100" dir="5400000" sy="-20000" rotWithShape="0">
                <a:prstClr val="black">
                  <a:alpha val="25000"/>
                </a:prstClr>
              </a:outerShdw>
            </a:effectLst>
          </a:endParaRPr>
        </a:p>
      </dgm:t>
    </dgm:pt>
    <dgm:pt modelId="{EE1E2CE4-196B-4146-8DA2-1A92C71F3B12}" type="sibTrans" cxnId="{CCBD8FF5-3D2B-4137-B248-5B1AB9F9844A}">
      <dgm:prSet/>
      <dgm:spPr/>
      <dgm:t>
        <a:bodyPr/>
        <a:lstStyle/>
        <a:p>
          <a:endParaRPr lang="en-US">
            <a:solidFill>
              <a:schemeClr val="accent2"/>
            </a:solidFill>
            <a:effectLst>
              <a:glow rad="127000">
                <a:schemeClr val="tx1"/>
              </a:glow>
              <a:outerShdw blurRad="75057" dist="38100" dir="5400000" sy="-20000" rotWithShape="0">
                <a:prstClr val="black">
                  <a:alpha val="25000"/>
                </a:prstClr>
              </a:outerShdw>
            </a:effectLst>
          </a:endParaRPr>
        </a:p>
      </dgm:t>
    </dgm:pt>
    <dgm:pt modelId="{D2760538-FEF5-45C2-947B-D662E85F0CCB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  <a:t>MNP Driver</a:t>
          </a:r>
        </a:p>
      </dgm:t>
    </dgm:pt>
    <dgm:pt modelId="{5BF6296F-57A7-495C-8E30-250978E7F0A1}" type="parTrans" cxnId="{F98B003C-5D41-47DB-918A-F42A39A5D0AF}">
      <dgm:prSet/>
      <dgm:spPr/>
      <dgm:t>
        <a:bodyPr/>
        <a:lstStyle/>
        <a:p>
          <a:endParaRPr lang="en-US">
            <a:solidFill>
              <a:schemeClr val="accent2"/>
            </a:solidFill>
            <a:effectLst>
              <a:glow rad="127000">
                <a:schemeClr val="tx1"/>
              </a:glow>
              <a:outerShdw blurRad="75057" dist="38100" dir="5400000" sy="-20000" rotWithShape="0">
                <a:prstClr val="black">
                  <a:alpha val="25000"/>
                </a:prstClr>
              </a:outerShdw>
            </a:effectLst>
          </a:endParaRPr>
        </a:p>
      </dgm:t>
    </dgm:pt>
    <dgm:pt modelId="{3E256592-7112-48E5-8C67-4483D2E5FA6A}" type="sibTrans" cxnId="{F98B003C-5D41-47DB-918A-F42A39A5D0AF}">
      <dgm:prSet/>
      <dgm:spPr/>
      <dgm:t>
        <a:bodyPr/>
        <a:lstStyle/>
        <a:p>
          <a:endParaRPr lang="en-US">
            <a:solidFill>
              <a:schemeClr val="accent2"/>
            </a:solidFill>
            <a:effectLst>
              <a:glow rad="127000">
                <a:schemeClr val="tx1"/>
              </a:glow>
              <a:outerShdw blurRad="75057" dist="38100" dir="5400000" sy="-20000" rotWithShape="0">
                <a:prstClr val="black">
                  <a:alpha val="25000"/>
                </a:prstClr>
              </a:outerShdw>
            </a:effectLst>
          </a:endParaRPr>
        </a:p>
      </dgm:t>
    </dgm:pt>
    <dgm:pt modelId="{AABCE8F7-CF07-4BD0-A120-15BB53E4C7CE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  <a:t>Command-line</a:t>
          </a:r>
          <a:br>
            <a:rPr lang="en-US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</a:br>
          <a:r>
            <a:rPr lang="en-US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  <a:t>App</a:t>
          </a:r>
          <a:br>
            <a:rPr lang="en-US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</a:br>
          <a:r>
            <a:rPr lang="en-US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  <a:t>(mongo.exe)</a:t>
          </a:r>
        </a:p>
      </dgm:t>
    </dgm:pt>
    <dgm:pt modelId="{DE727847-206B-4AEE-AC56-BF0E6FD137D1}" type="parTrans" cxnId="{2BBA65C9-1B9D-45BF-9B0B-4818D1A1A789}">
      <dgm:prSet/>
      <dgm:spPr/>
      <dgm:t>
        <a:bodyPr/>
        <a:lstStyle/>
        <a:p>
          <a:endParaRPr lang="en-US">
            <a:solidFill>
              <a:schemeClr val="accent2"/>
            </a:solidFill>
            <a:effectLst>
              <a:glow rad="127000">
                <a:schemeClr val="tx1"/>
              </a:glow>
              <a:outerShdw blurRad="75057" dist="38100" dir="5400000" sy="-20000" rotWithShape="0">
                <a:prstClr val="black">
                  <a:alpha val="25000"/>
                </a:prstClr>
              </a:outerShdw>
            </a:effectLst>
          </a:endParaRPr>
        </a:p>
      </dgm:t>
    </dgm:pt>
    <dgm:pt modelId="{1C5E1A76-9A3C-4914-BF58-582749D290BC}" type="sibTrans" cxnId="{2BBA65C9-1B9D-45BF-9B0B-4818D1A1A789}">
      <dgm:prSet/>
      <dgm:spPr/>
      <dgm:t>
        <a:bodyPr/>
        <a:lstStyle/>
        <a:p>
          <a:endParaRPr lang="en-US">
            <a:solidFill>
              <a:schemeClr val="accent2"/>
            </a:solidFill>
            <a:effectLst>
              <a:glow rad="127000">
                <a:schemeClr val="tx1"/>
              </a:glow>
              <a:outerShdw blurRad="75057" dist="38100" dir="5400000" sy="-20000" rotWithShape="0">
                <a:prstClr val="black">
                  <a:alpha val="25000"/>
                </a:prstClr>
              </a:outerShdw>
            </a:effectLst>
          </a:endParaRPr>
        </a:p>
      </dgm:t>
    </dgm:pt>
    <dgm:pt modelId="{401F0C3F-1921-42A3-969E-3302861B52C3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err="1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  <a:t>PyMongo</a:t>
          </a:r>
          <a:r>
            <a:rPr lang="en-US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  <a:t> Driver</a:t>
          </a:r>
        </a:p>
      </dgm:t>
    </dgm:pt>
    <dgm:pt modelId="{E3D65EC9-2737-4326-AABF-9533857DEFBA}" type="parTrans" cxnId="{4096D765-30D0-4CE3-93F1-1C406898BF99}">
      <dgm:prSet/>
      <dgm:spPr/>
      <dgm:t>
        <a:bodyPr/>
        <a:lstStyle/>
        <a:p>
          <a:endParaRPr lang="en-US"/>
        </a:p>
      </dgm:t>
    </dgm:pt>
    <dgm:pt modelId="{1CA97EE9-5083-4C42-BB26-21B0E7A48FFD}" type="sibTrans" cxnId="{4096D765-30D0-4CE3-93F1-1C406898BF99}">
      <dgm:prSet/>
      <dgm:spPr/>
      <dgm:t>
        <a:bodyPr/>
        <a:lstStyle/>
        <a:p>
          <a:endParaRPr lang="en-US"/>
        </a:p>
      </dgm:t>
    </dgm:pt>
    <dgm:pt modelId="{1BCA8ECD-2721-41EB-B351-F71744BB1E34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  <a:t>Python App</a:t>
          </a:r>
        </a:p>
      </dgm:t>
    </dgm:pt>
    <dgm:pt modelId="{5E5D4B56-576F-42B8-9C65-39D8A5733381}" type="parTrans" cxnId="{7B2A8579-00F0-4CE6-83F7-98132FFAC068}">
      <dgm:prSet/>
      <dgm:spPr/>
      <dgm:t>
        <a:bodyPr/>
        <a:lstStyle/>
        <a:p>
          <a:endParaRPr lang="en-US"/>
        </a:p>
      </dgm:t>
    </dgm:pt>
    <dgm:pt modelId="{481A874B-AF75-47B2-BC14-B97C01D60B2F}" type="sibTrans" cxnId="{7B2A8579-00F0-4CE6-83F7-98132FFAC068}">
      <dgm:prSet/>
      <dgm:spPr/>
      <dgm:t>
        <a:bodyPr/>
        <a:lstStyle/>
        <a:p>
          <a:endParaRPr lang="en-US"/>
        </a:p>
      </dgm:t>
    </dgm:pt>
    <dgm:pt modelId="{D3FB91C7-27C1-4E6D-B145-86DFBF072E17}" type="pres">
      <dgm:prSet presAssocID="{CD93E8B5-DDA8-43D6-824F-1388DD070CF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2F1B802-07F4-4FF3-B373-980D7F8FE15F}" type="pres">
      <dgm:prSet presAssocID="{DF56A2A3-BE8E-4AA5-A5D0-03F9485C127D}" presName="root1" presStyleCnt="0"/>
      <dgm:spPr/>
    </dgm:pt>
    <dgm:pt modelId="{BC3761F3-6D99-4AF5-A7C8-034037A7E2FB}" type="pres">
      <dgm:prSet presAssocID="{DF56A2A3-BE8E-4AA5-A5D0-03F9485C127D}" presName="LevelOneTextNode" presStyleLbl="node0" presStyleIdx="0" presStyleCnt="1" custScaleX="196677" custScaleY="506931" custLinFactNeighborX="-3106" custLinFactNeighborY="6336">
        <dgm:presLayoutVars>
          <dgm:chPref val="3"/>
        </dgm:presLayoutVars>
      </dgm:prSet>
      <dgm:spPr/>
    </dgm:pt>
    <dgm:pt modelId="{46CE0600-7ECC-494A-83E2-0FD28249F0C6}" type="pres">
      <dgm:prSet presAssocID="{DF56A2A3-BE8E-4AA5-A5D0-03F9485C127D}" presName="level2hierChild" presStyleCnt="0"/>
      <dgm:spPr/>
    </dgm:pt>
    <dgm:pt modelId="{DE749DDA-D2E6-48BF-AF31-7120112B7A05}" type="pres">
      <dgm:prSet presAssocID="{060103D1-F86A-4936-A783-D6E7145C5D58}" presName="conn2-1" presStyleLbl="parChTrans1D2" presStyleIdx="0" presStyleCnt="3"/>
      <dgm:spPr/>
    </dgm:pt>
    <dgm:pt modelId="{1B963309-5592-4FE5-A84F-7C3D2EC22539}" type="pres">
      <dgm:prSet presAssocID="{060103D1-F86A-4936-A783-D6E7145C5D58}" presName="connTx" presStyleLbl="parChTrans1D2" presStyleIdx="0" presStyleCnt="3"/>
      <dgm:spPr/>
    </dgm:pt>
    <dgm:pt modelId="{F49ECD71-5ED2-4870-8063-C37E0B001C65}" type="pres">
      <dgm:prSet presAssocID="{2BCC6013-F533-4029-B399-27E8C9B4D93F}" presName="root2" presStyleCnt="0"/>
      <dgm:spPr/>
    </dgm:pt>
    <dgm:pt modelId="{88BC25A8-95B6-4209-BB38-C1F78DADBED8}" type="pres">
      <dgm:prSet presAssocID="{2BCC6013-F533-4029-B399-27E8C9B4D93F}" presName="LevelTwoTextNode" presStyleLbl="node2" presStyleIdx="0" presStyleCnt="3">
        <dgm:presLayoutVars>
          <dgm:chPref val="3"/>
        </dgm:presLayoutVars>
      </dgm:prSet>
      <dgm:spPr/>
    </dgm:pt>
    <dgm:pt modelId="{1BB5FDB1-E4C7-4C83-B889-2D68475A7365}" type="pres">
      <dgm:prSet presAssocID="{2BCC6013-F533-4029-B399-27E8C9B4D93F}" presName="level3hierChild" presStyleCnt="0"/>
      <dgm:spPr/>
    </dgm:pt>
    <dgm:pt modelId="{747947BC-3FB5-4B78-BCCA-1C2B1B65E863}" type="pres">
      <dgm:prSet presAssocID="{719C09D9-D913-4B59-B825-1A7B9B11D966}" presName="conn2-1" presStyleLbl="parChTrans1D3" presStyleIdx="0" presStyleCnt="4"/>
      <dgm:spPr/>
    </dgm:pt>
    <dgm:pt modelId="{AAFCD745-FDC4-48EE-8582-56A9AD3D81C2}" type="pres">
      <dgm:prSet presAssocID="{719C09D9-D913-4B59-B825-1A7B9B11D966}" presName="connTx" presStyleLbl="parChTrans1D3" presStyleIdx="0" presStyleCnt="4"/>
      <dgm:spPr/>
    </dgm:pt>
    <dgm:pt modelId="{3A15D52E-16F6-4428-9B28-74BB50017BFE}" type="pres">
      <dgm:prSet presAssocID="{BAA9A5F5-C502-4460-BA9E-FE38677DA9F8}" presName="root2" presStyleCnt="0"/>
      <dgm:spPr/>
    </dgm:pt>
    <dgm:pt modelId="{4540B53D-2D5E-42A8-B035-ECAC96C14D13}" type="pres">
      <dgm:prSet presAssocID="{BAA9A5F5-C502-4460-BA9E-FE38677DA9F8}" presName="LevelTwoTextNode" presStyleLbl="node3" presStyleIdx="0" presStyleCnt="4">
        <dgm:presLayoutVars>
          <dgm:chPref val="3"/>
        </dgm:presLayoutVars>
      </dgm:prSet>
      <dgm:spPr/>
    </dgm:pt>
    <dgm:pt modelId="{84CAC5B1-B5B0-44B3-93FC-FB939A60276F}" type="pres">
      <dgm:prSet presAssocID="{BAA9A5F5-C502-4460-BA9E-FE38677DA9F8}" presName="level3hierChild" presStyleCnt="0"/>
      <dgm:spPr/>
    </dgm:pt>
    <dgm:pt modelId="{1D18094E-4482-4373-B69B-CF72F2B2C5C6}" type="pres">
      <dgm:prSet presAssocID="{823AA4E6-F55D-46F0-A67C-384C83ED2529}" presName="conn2-1" presStyleLbl="parChTrans1D3" presStyleIdx="1" presStyleCnt="4"/>
      <dgm:spPr/>
    </dgm:pt>
    <dgm:pt modelId="{E3141569-84F5-4DE9-B0D6-DC3602759249}" type="pres">
      <dgm:prSet presAssocID="{823AA4E6-F55D-46F0-A67C-384C83ED2529}" presName="connTx" presStyleLbl="parChTrans1D3" presStyleIdx="1" presStyleCnt="4"/>
      <dgm:spPr/>
    </dgm:pt>
    <dgm:pt modelId="{53FF4989-75CE-40ED-A7EF-9558D1068F94}" type="pres">
      <dgm:prSet presAssocID="{94291863-D73F-4248-BDBE-2EC312AA42F9}" presName="root2" presStyleCnt="0"/>
      <dgm:spPr/>
    </dgm:pt>
    <dgm:pt modelId="{3F32AC07-A0E2-485D-AD7B-8CE263508415}" type="pres">
      <dgm:prSet presAssocID="{94291863-D73F-4248-BDBE-2EC312AA42F9}" presName="LevelTwoTextNode" presStyleLbl="node3" presStyleIdx="1" presStyleCnt="4">
        <dgm:presLayoutVars>
          <dgm:chPref val="3"/>
        </dgm:presLayoutVars>
      </dgm:prSet>
      <dgm:spPr/>
    </dgm:pt>
    <dgm:pt modelId="{3481E0C5-83AC-451D-A1ED-CD05BE8A4324}" type="pres">
      <dgm:prSet presAssocID="{94291863-D73F-4248-BDBE-2EC312AA42F9}" presName="level3hierChild" presStyleCnt="0"/>
      <dgm:spPr/>
    </dgm:pt>
    <dgm:pt modelId="{77CACD3A-781A-4C49-B1DE-6B8CFE62A8E9}" type="pres">
      <dgm:prSet presAssocID="{5BF6296F-57A7-495C-8E30-250978E7F0A1}" presName="conn2-1" presStyleLbl="parChTrans1D2" presStyleIdx="1" presStyleCnt="3"/>
      <dgm:spPr/>
    </dgm:pt>
    <dgm:pt modelId="{A75EF197-4BF2-4605-981C-8440F7221814}" type="pres">
      <dgm:prSet presAssocID="{5BF6296F-57A7-495C-8E30-250978E7F0A1}" presName="connTx" presStyleLbl="parChTrans1D2" presStyleIdx="1" presStyleCnt="3"/>
      <dgm:spPr/>
    </dgm:pt>
    <dgm:pt modelId="{71BE29CA-FD22-44F8-BFBA-67FBDD0E3FE2}" type="pres">
      <dgm:prSet presAssocID="{D2760538-FEF5-45C2-947B-D662E85F0CCB}" presName="root2" presStyleCnt="0"/>
      <dgm:spPr/>
    </dgm:pt>
    <dgm:pt modelId="{738F1C88-6597-43FB-AF2B-231134D327FA}" type="pres">
      <dgm:prSet presAssocID="{D2760538-FEF5-45C2-947B-D662E85F0CCB}" presName="LevelTwoTextNode" presStyleLbl="node2" presStyleIdx="1" presStyleCnt="3" custLinFactNeighborX="-3292" custLinFactNeighborY="-33257">
        <dgm:presLayoutVars>
          <dgm:chPref val="3"/>
        </dgm:presLayoutVars>
      </dgm:prSet>
      <dgm:spPr/>
    </dgm:pt>
    <dgm:pt modelId="{F6FC48CD-344F-4F58-91EE-E65B423D544D}" type="pres">
      <dgm:prSet presAssocID="{D2760538-FEF5-45C2-947B-D662E85F0CCB}" presName="level3hierChild" presStyleCnt="0"/>
      <dgm:spPr/>
    </dgm:pt>
    <dgm:pt modelId="{4935B06E-EFBC-4FB1-8C67-2B022214E365}" type="pres">
      <dgm:prSet presAssocID="{DE727847-206B-4AEE-AC56-BF0E6FD137D1}" presName="conn2-1" presStyleLbl="parChTrans1D3" presStyleIdx="2" presStyleCnt="4"/>
      <dgm:spPr/>
    </dgm:pt>
    <dgm:pt modelId="{22D4E1A5-922F-48E5-B55A-7E85E23DAE9A}" type="pres">
      <dgm:prSet presAssocID="{DE727847-206B-4AEE-AC56-BF0E6FD137D1}" presName="connTx" presStyleLbl="parChTrans1D3" presStyleIdx="2" presStyleCnt="4"/>
      <dgm:spPr/>
    </dgm:pt>
    <dgm:pt modelId="{7E51E824-49AF-42F8-8CC7-990C1642C403}" type="pres">
      <dgm:prSet presAssocID="{AABCE8F7-CF07-4BD0-A120-15BB53E4C7CE}" presName="root2" presStyleCnt="0"/>
      <dgm:spPr/>
    </dgm:pt>
    <dgm:pt modelId="{ED8DEAFB-CA06-476E-B426-A6B6939A2236}" type="pres">
      <dgm:prSet presAssocID="{AABCE8F7-CF07-4BD0-A120-15BB53E4C7CE}" presName="LevelTwoTextNode" presStyleLbl="node3" presStyleIdx="2" presStyleCnt="4">
        <dgm:presLayoutVars>
          <dgm:chPref val="3"/>
        </dgm:presLayoutVars>
      </dgm:prSet>
      <dgm:spPr/>
    </dgm:pt>
    <dgm:pt modelId="{081570C0-D769-4DC8-9950-BB0B2D8F385F}" type="pres">
      <dgm:prSet presAssocID="{AABCE8F7-CF07-4BD0-A120-15BB53E4C7CE}" presName="level3hierChild" presStyleCnt="0"/>
      <dgm:spPr/>
    </dgm:pt>
    <dgm:pt modelId="{0B943E27-94E4-4A44-965C-45CEC18CE4AE}" type="pres">
      <dgm:prSet presAssocID="{E3D65EC9-2737-4326-AABF-9533857DEFBA}" presName="conn2-1" presStyleLbl="parChTrans1D2" presStyleIdx="2" presStyleCnt="3"/>
      <dgm:spPr/>
    </dgm:pt>
    <dgm:pt modelId="{78CCB27D-ACF4-4BD2-96DB-B0C3F68B2742}" type="pres">
      <dgm:prSet presAssocID="{E3D65EC9-2737-4326-AABF-9533857DEFBA}" presName="connTx" presStyleLbl="parChTrans1D2" presStyleIdx="2" presStyleCnt="3"/>
      <dgm:spPr/>
    </dgm:pt>
    <dgm:pt modelId="{EE4C6731-76DA-45B7-A026-4C8BF7C7D8C8}" type="pres">
      <dgm:prSet presAssocID="{401F0C3F-1921-42A3-969E-3302861B52C3}" presName="root2" presStyleCnt="0"/>
      <dgm:spPr/>
    </dgm:pt>
    <dgm:pt modelId="{11D54196-02D4-457C-82A6-F85F8D0FCE93}" type="pres">
      <dgm:prSet presAssocID="{401F0C3F-1921-42A3-969E-3302861B52C3}" presName="LevelTwoTextNode" presStyleLbl="node2" presStyleIdx="2" presStyleCnt="3" custLinFactNeighborX="-3292" custLinFactNeighborY="-33257">
        <dgm:presLayoutVars>
          <dgm:chPref val="3"/>
        </dgm:presLayoutVars>
      </dgm:prSet>
      <dgm:spPr/>
    </dgm:pt>
    <dgm:pt modelId="{91FA3D9D-72A1-4E86-ACE5-FC1E40033B74}" type="pres">
      <dgm:prSet presAssocID="{401F0C3F-1921-42A3-969E-3302861B52C3}" presName="level3hierChild" presStyleCnt="0"/>
      <dgm:spPr/>
    </dgm:pt>
    <dgm:pt modelId="{DCC10B0F-A52A-4FB0-AE7F-335D31B79748}" type="pres">
      <dgm:prSet presAssocID="{5E5D4B56-576F-42B8-9C65-39D8A5733381}" presName="conn2-1" presStyleLbl="parChTrans1D3" presStyleIdx="3" presStyleCnt="4"/>
      <dgm:spPr/>
    </dgm:pt>
    <dgm:pt modelId="{26B32724-06D9-4036-882A-63859C2FECCF}" type="pres">
      <dgm:prSet presAssocID="{5E5D4B56-576F-42B8-9C65-39D8A5733381}" presName="connTx" presStyleLbl="parChTrans1D3" presStyleIdx="3" presStyleCnt="4"/>
      <dgm:spPr/>
    </dgm:pt>
    <dgm:pt modelId="{D093D4B4-57AB-4317-8727-AAD3450DF09C}" type="pres">
      <dgm:prSet presAssocID="{1BCA8ECD-2721-41EB-B351-F71744BB1E34}" presName="root2" presStyleCnt="0"/>
      <dgm:spPr/>
    </dgm:pt>
    <dgm:pt modelId="{11A2ACA5-530E-46D9-B9E0-D2E047EB2F72}" type="pres">
      <dgm:prSet presAssocID="{1BCA8ECD-2721-41EB-B351-F71744BB1E34}" presName="LevelTwoTextNode" presStyleLbl="node3" presStyleIdx="3" presStyleCnt="4">
        <dgm:presLayoutVars>
          <dgm:chPref val="3"/>
        </dgm:presLayoutVars>
      </dgm:prSet>
      <dgm:spPr/>
    </dgm:pt>
    <dgm:pt modelId="{2CB525CB-0135-4D75-A96A-30D9E7A7D584}" type="pres">
      <dgm:prSet presAssocID="{1BCA8ECD-2721-41EB-B351-F71744BB1E34}" presName="level3hierChild" presStyleCnt="0"/>
      <dgm:spPr/>
    </dgm:pt>
  </dgm:ptLst>
  <dgm:cxnLst>
    <dgm:cxn modelId="{118D9100-6C1B-4EFA-8587-449BA6C6B81D}" type="presOf" srcId="{5E5D4B56-576F-42B8-9C65-39D8A5733381}" destId="{26B32724-06D9-4036-882A-63859C2FECCF}" srcOrd="1" destOrd="0" presId="urn:microsoft.com/office/officeart/2005/8/layout/hierarchy2"/>
    <dgm:cxn modelId="{5E80070D-B366-4AC1-A1A1-5125992D1DA9}" type="presOf" srcId="{2BCC6013-F533-4029-B399-27E8C9B4D93F}" destId="{88BC25A8-95B6-4209-BB38-C1F78DADBED8}" srcOrd="0" destOrd="0" presId="urn:microsoft.com/office/officeart/2005/8/layout/hierarchy2"/>
    <dgm:cxn modelId="{74115A0E-1CA1-4783-839A-16D667E9794A}" type="presOf" srcId="{BAA9A5F5-C502-4460-BA9E-FE38677DA9F8}" destId="{4540B53D-2D5E-42A8-B035-ECAC96C14D13}" srcOrd="0" destOrd="0" presId="urn:microsoft.com/office/officeart/2005/8/layout/hierarchy2"/>
    <dgm:cxn modelId="{B0465012-033E-4C28-92C7-8D62E06E666D}" srcId="{DF56A2A3-BE8E-4AA5-A5D0-03F9485C127D}" destId="{2BCC6013-F533-4029-B399-27E8C9B4D93F}" srcOrd="0" destOrd="0" parTransId="{060103D1-F86A-4936-A783-D6E7145C5D58}" sibTransId="{7C1D40CF-A480-4778-A68D-CEAB5D4612C8}"/>
    <dgm:cxn modelId="{730EF81E-56F1-404E-AEE8-8A035C85E551}" type="presOf" srcId="{DE727847-206B-4AEE-AC56-BF0E6FD137D1}" destId="{4935B06E-EFBC-4FB1-8C67-2B022214E365}" srcOrd="0" destOrd="0" presId="urn:microsoft.com/office/officeart/2005/8/layout/hierarchy2"/>
    <dgm:cxn modelId="{0C793F20-19F9-4797-8DC0-CED60D4668DD}" type="presOf" srcId="{719C09D9-D913-4B59-B825-1A7B9B11D966}" destId="{747947BC-3FB5-4B78-BCCA-1C2B1B65E863}" srcOrd="0" destOrd="0" presId="urn:microsoft.com/office/officeart/2005/8/layout/hierarchy2"/>
    <dgm:cxn modelId="{95BAF826-7B35-4448-812A-5B36CFAAC12F}" type="presOf" srcId="{D2760538-FEF5-45C2-947B-D662E85F0CCB}" destId="{738F1C88-6597-43FB-AF2B-231134D327FA}" srcOrd="0" destOrd="0" presId="urn:microsoft.com/office/officeart/2005/8/layout/hierarchy2"/>
    <dgm:cxn modelId="{7FFB972C-93FB-4CCC-B571-38BD21F5C8BC}" type="presOf" srcId="{5BF6296F-57A7-495C-8E30-250978E7F0A1}" destId="{A75EF197-4BF2-4605-981C-8440F7221814}" srcOrd="1" destOrd="0" presId="urn:microsoft.com/office/officeart/2005/8/layout/hierarchy2"/>
    <dgm:cxn modelId="{F98B003C-5D41-47DB-918A-F42A39A5D0AF}" srcId="{DF56A2A3-BE8E-4AA5-A5D0-03F9485C127D}" destId="{D2760538-FEF5-45C2-947B-D662E85F0CCB}" srcOrd="1" destOrd="0" parTransId="{5BF6296F-57A7-495C-8E30-250978E7F0A1}" sibTransId="{3E256592-7112-48E5-8C67-4483D2E5FA6A}"/>
    <dgm:cxn modelId="{477E915C-D884-400D-8504-434C7D6A2F45}" type="presOf" srcId="{823AA4E6-F55D-46F0-A67C-384C83ED2529}" destId="{E3141569-84F5-4DE9-B0D6-DC3602759249}" srcOrd="1" destOrd="0" presId="urn:microsoft.com/office/officeart/2005/8/layout/hierarchy2"/>
    <dgm:cxn modelId="{72A8AE5C-D7DD-410C-9F14-F7585C656844}" type="presOf" srcId="{E3D65EC9-2737-4326-AABF-9533857DEFBA}" destId="{0B943E27-94E4-4A44-965C-45CEC18CE4AE}" srcOrd="0" destOrd="0" presId="urn:microsoft.com/office/officeart/2005/8/layout/hierarchy2"/>
    <dgm:cxn modelId="{4096D765-30D0-4CE3-93F1-1C406898BF99}" srcId="{DF56A2A3-BE8E-4AA5-A5D0-03F9485C127D}" destId="{401F0C3F-1921-42A3-969E-3302861B52C3}" srcOrd="2" destOrd="0" parTransId="{E3D65EC9-2737-4326-AABF-9533857DEFBA}" sibTransId="{1CA97EE9-5083-4C42-BB26-21B0E7A48FFD}"/>
    <dgm:cxn modelId="{85A50D68-9CEE-4A91-ABB6-47829B02EDED}" type="presOf" srcId="{401F0C3F-1921-42A3-969E-3302861B52C3}" destId="{11D54196-02D4-457C-82A6-F85F8D0FCE93}" srcOrd="0" destOrd="0" presId="urn:microsoft.com/office/officeart/2005/8/layout/hierarchy2"/>
    <dgm:cxn modelId="{F30FD748-CCC1-412B-A845-0B695F28F033}" type="presOf" srcId="{94291863-D73F-4248-BDBE-2EC312AA42F9}" destId="{3F32AC07-A0E2-485D-AD7B-8CE263508415}" srcOrd="0" destOrd="0" presId="urn:microsoft.com/office/officeart/2005/8/layout/hierarchy2"/>
    <dgm:cxn modelId="{1DA1EF6A-7AAC-4DAA-92C4-18BCEEEB41CB}" srcId="{2BCC6013-F533-4029-B399-27E8C9B4D93F}" destId="{BAA9A5F5-C502-4460-BA9E-FE38677DA9F8}" srcOrd="0" destOrd="0" parTransId="{719C09D9-D913-4B59-B825-1A7B9B11D966}" sibTransId="{515B4A98-3A01-4447-B45E-4FEA0E204C1F}"/>
    <dgm:cxn modelId="{116F456B-6531-4545-8B1A-A377FF5E1178}" type="presOf" srcId="{060103D1-F86A-4936-A783-D6E7145C5D58}" destId="{DE749DDA-D2E6-48BF-AF31-7120112B7A05}" srcOrd="0" destOrd="0" presId="urn:microsoft.com/office/officeart/2005/8/layout/hierarchy2"/>
    <dgm:cxn modelId="{A203DF56-2EFA-4C5F-A479-80F48AC26E2A}" type="presOf" srcId="{5BF6296F-57A7-495C-8E30-250978E7F0A1}" destId="{77CACD3A-781A-4C49-B1DE-6B8CFE62A8E9}" srcOrd="0" destOrd="0" presId="urn:microsoft.com/office/officeart/2005/8/layout/hierarchy2"/>
    <dgm:cxn modelId="{7B2A8579-00F0-4CE6-83F7-98132FFAC068}" srcId="{401F0C3F-1921-42A3-969E-3302861B52C3}" destId="{1BCA8ECD-2721-41EB-B351-F71744BB1E34}" srcOrd="0" destOrd="0" parTransId="{5E5D4B56-576F-42B8-9C65-39D8A5733381}" sibTransId="{481A874B-AF75-47B2-BC14-B97C01D60B2F}"/>
    <dgm:cxn modelId="{26BCCE97-F5C3-4828-B44C-BAB9F9832A88}" type="presOf" srcId="{5E5D4B56-576F-42B8-9C65-39D8A5733381}" destId="{DCC10B0F-A52A-4FB0-AE7F-335D31B79748}" srcOrd="0" destOrd="0" presId="urn:microsoft.com/office/officeart/2005/8/layout/hierarchy2"/>
    <dgm:cxn modelId="{6777E9A9-4E58-4538-82CB-52235BC8E5E3}" type="presOf" srcId="{1BCA8ECD-2721-41EB-B351-F71744BB1E34}" destId="{11A2ACA5-530E-46D9-B9E0-D2E047EB2F72}" srcOrd="0" destOrd="0" presId="urn:microsoft.com/office/officeart/2005/8/layout/hierarchy2"/>
    <dgm:cxn modelId="{51BDF9AC-73A9-4272-8443-5DA3E6241DC0}" type="presOf" srcId="{DE727847-206B-4AEE-AC56-BF0E6FD137D1}" destId="{22D4E1A5-922F-48E5-B55A-7E85E23DAE9A}" srcOrd="1" destOrd="0" presId="urn:microsoft.com/office/officeart/2005/8/layout/hierarchy2"/>
    <dgm:cxn modelId="{EBB419AD-EAA0-46C2-BEEB-678ACD151E93}" type="presOf" srcId="{AABCE8F7-CF07-4BD0-A120-15BB53E4C7CE}" destId="{ED8DEAFB-CA06-476E-B426-A6B6939A2236}" srcOrd="0" destOrd="0" presId="urn:microsoft.com/office/officeart/2005/8/layout/hierarchy2"/>
    <dgm:cxn modelId="{A0C6B7B5-7AB2-4632-B6CB-6335BA44A9E3}" type="presOf" srcId="{060103D1-F86A-4936-A783-D6E7145C5D58}" destId="{1B963309-5592-4FE5-A84F-7C3D2EC22539}" srcOrd="1" destOrd="0" presId="urn:microsoft.com/office/officeart/2005/8/layout/hierarchy2"/>
    <dgm:cxn modelId="{018DCFC3-14B4-4571-B1CA-1C54CAF1F27F}" srcId="{CD93E8B5-DDA8-43D6-824F-1388DD070CF6}" destId="{DF56A2A3-BE8E-4AA5-A5D0-03F9485C127D}" srcOrd="0" destOrd="0" parTransId="{E5F3FC7B-A822-4A47-BF19-75A3EC2F9BD5}" sibTransId="{20601956-0DC9-4CF5-82F6-3FDB0877129A}"/>
    <dgm:cxn modelId="{2BBA65C9-1B9D-45BF-9B0B-4818D1A1A789}" srcId="{D2760538-FEF5-45C2-947B-D662E85F0CCB}" destId="{AABCE8F7-CF07-4BD0-A120-15BB53E4C7CE}" srcOrd="0" destOrd="0" parTransId="{DE727847-206B-4AEE-AC56-BF0E6FD137D1}" sibTransId="{1C5E1A76-9A3C-4914-BF58-582749D290BC}"/>
    <dgm:cxn modelId="{180EA5CB-58F7-4259-9B1D-8A168B4D9723}" type="presOf" srcId="{E3D65EC9-2737-4326-AABF-9533857DEFBA}" destId="{78CCB27D-ACF4-4BD2-96DB-B0C3F68B2742}" srcOrd="1" destOrd="0" presId="urn:microsoft.com/office/officeart/2005/8/layout/hierarchy2"/>
    <dgm:cxn modelId="{D2ED8BE3-6BD1-4539-88DC-8C9BB56E159B}" type="presOf" srcId="{DF56A2A3-BE8E-4AA5-A5D0-03F9485C127D}" destId="{BC3761F3-6D99-4AF5-A7C8-034037A7E2FB}" srcOrd="0" destOrd="0" presId="urn:microsoft.com/office/officeart/2005/8/layout/hierarchy2"/>
    <dgm:cxn modelId="{8990F6ED-F681-4BF4-AC49-6BBB51FDAEB4}" type="presOf" srcId="{CD93E8B5-DDA8-43D6-824F-1388DD070CF6}" destId="{D3FB91C7-27C1-4E6D-B145-86DFBF072E17}" srcOrd="0" destOrd="0" presId="urn:microsoft.com/office/officeart/2005/8/layout/hierarchy2"/>
    <dgm:cxn modelId="{CCBD8FF5-3D2B-4137-B248-5B1AB9F9844A}" srcId="{2BCC6013-F533-4029-B399-27E8C9B4D93F}" destId="{94291863-D73F-4248-BDBE-2EC312AA42F9}" srcOrd="1" destOrd="0" parTransId="{823AA4E6-F55D-46F0-A67C-384C83ED2529}" sibTransId="{EE1E2CE4-196B-4146-8DA2-1A92C71F3B12}"/>
    <dgm:cxn modelId="{E50AB0FC-6CDB-44E7-9CE4-1CE7220E7A26}" type="presOf" srcId="{719C09D9-D913-4B59-B825-1A7B9B11D966}" destId="{AAFCD745-FDC4-48EE-8582-56A9AD3D81C2}" srcOrd="1" destOrd="0" presId="urn:microsoft.com/office/officeart/2005/8/layout/hierarchy2"/>
    <dgm:cxn modelId="{1C83BBFD-2556-462B-AF5C-EA0D02534647}" type="presOf" srcId="{823AA4E6-F55D-46F0-A67C-384C83ED2529}" destId="{1D18094E-4482-4373-B69B-CF72F2B2C5C6}" srcOrd="0" destOrd="0" presId="urn:microsoft.com/office/officeart/2005/8/layout/hierarchy2"/>
    <dgm:cxn modelId="{63988483-CD28-4DEB-9AB2-6A9C958D0F06}" type="presParOf" srcId="{D3FB91C7-27C1-4E6D-B145-86DFBF072E17}" destId="{E2F1B802-07F4-4FF3-B373-980D7F8FE15F}" srcOrd="0" destOrd="0" presId="urn:microsoft.com/office/officeart/2005/8/layout/hierarchy2"/>
    <dgm:cxn modelId="{B76359F7-7EC8-4B1B-95B6-0F8A3D97727B}" type="presParOf" srcId="{E2F1B802-07F4-4FF3-B373-980D7F8FE15F}" destId="{BC3761F3-6D99-4AF5-A7C8-034037A7E2FB}" srcOrd="0" destOrd="0" presId="urn:microsoft.com/office/officeart/2005/8/layout/hierarchy2"/>
    <dgm:cxn modelId="{9EC65FF9-5616-4F37-81DC-3220CC005412}" type="presParOf" srcId="{E2F1B802-07F4-4FF3-B373-980D7F8FE15F}" destId="{46CE0600-7ECC-494A-83E2-0FD28249F0C6}" srcOrd="1" destOrd="0" presId="urn:microsoft.com/office/officeart/2005/8/layout/hierarchy2"/>
    <dgm:cxn modelId="{762DC791-C206-4479-A89D-D029DB7E96EB}" type="presParOf" srcId="{46CE0600-7ECC-494A-83E2-0FD28249F0C6}" destId="{DE749DDA-D2E6-48BF-AF31-7120112B7A05}" srcOrd="0" destOrd="0" presId="urn:microsoft.com/office/officeart/2005/8/layout/hierarchy2"/>
    <dgm:cxn modelId="{90D8946A-4607-473B-B540-9BBB9CD13E30}" type="presParOf" srcId="{DE749DDA-D2E6-48BF-AF31-7120112B7A05}" destId="{1B963309-5592-4FE5-A84F-7C3D2EC22539}" srcOrd="0" destOrd="0" presId="urn:microsoft.com/office/officeart/2005/8/layout/hierarchy2"/>
    <dgm:cxn modelId="{EB0A79B6-1F42-4E5D-BF4C-6F7F144B6CF8}" type="presParOf" srcId="{46CE0600-7ECC-494A-83E2-0FD28249F0C6}" destId="{F49ECD71-5ED2-4870-8063-C37E0B001C65}" srcOrd="1" destOrd="0" presId="urn:microsoft.com/office/officeart/2005/8/layout/hierarchy2"/>
    <dgm:cxn modelId="{9089C32C-F5A1-48AC-B073-07098F9D2C31}" type="presParOf" srcId="{F49ECD71-5ED2-4870-8063-C37E0B001C65}" destId="{88BC25A8-95B6-4209-BB38-C1F78DADBED8}" srcOrd="0" destOrd="0" presId="urn:microsoft.com/office/officeart/2005/8/layout/hierarchy2"/>
    <dgm:cxn modelId="{EF60CA3A-F2A4-4543-9796-6F28C598153B}" type="presParOf" srcId="{F49ECD71-5ED2-4870-8063-C37E0B001C65}" destId="{1BB5FDB1-E4C7-4C83-B889-2D68475A7365}" srcOrd="1" destOrd="0" presId="urn:microsoft.com/office/officeart/2005/8/layout/hierarchy2"/>
    <dgm:cxn modelId="{3DFCD053-49BF-447A-B0BB-99F4CE0BE17A}" type="presParOf" srcId="{1BB5FDB1-E4C7-4C83-B889-2D68475A7365}" destId="{747947BC-3FB5-4B78-BCCA-1C2B1B65E863}" srcOrd="0" destOrd="0" presId="urn:microsoft.com/office/officeart/2005/8/layout/hierarchy2"/>
    <dgm:cxn modelId="{B4A7C25E-BEEA-49E1-A284-0143C11AA8E7}" type="presParOf" srcId="{747947BC-3FB5-4B78-BCCA-1C2B1B65E863}" destId="{AAFCD745-FDC4-48EE-8582-56A9AD3D81C2}" srcOrd="0" destOrd="0" presId="urn:microsoft.com/office/officeart/2005/8/layout/hierarchy2"/>
    <dgm:cxn modelId="{DCE21F8D-1BCC-4ED9-9A4C-74040931468B}" type="presParOf" srcId="{1BB5FDB1-E4C7-4C83-B889-2D68475A7365}" destId="{3A15D52E-16F6-4428-9B28-74BB50017BFE}" srcOrd="1" destOrd="0" presId="urn:microsoft.com/office/officeart/2005/8/layout/hierarchy2"/>
    <dgm:cxn modelId="{63B55570-D2DC-4D05-A3D4-A377295D22C7}" type="presParOf" srcId="{3A15D52E-16F6-4428-9B28-74BB50017BFE}" destId="{4540B53D-2D5E-42A8-B035-ECAC96C14D13}" srcOrd="0" destOrd="0" presId="urn:microsoft.com/office/officeart/2005/8/layout/hierarchy2"/>
    <dgm:cxn modelId="{F3345DA0-A6FB-422A-8D86-11ED9A60EDDD}" type="presParOf" srcId="{3A15D52E-16F6-4428-9B28-74BB50017BFE}" destId="{84CAC5B1-B5B0-44B3-93FC-FB939A60276F}" srcOrd="1" destOrd="0" presId="urn:microsoft.com/office/officeart/2005/8/layout/hierarchy2"/>
    <dgm:cxn modelId="{2F9A3FF8-5B09-4DD7-806B-7B43905AFAD9}" type="presParOf" srcId="{1BB5FDB1-E4C7-4C83-B889-2D68475A7365}" destId="{1D18094E-4482-4373-B69B-CF72F2B2C5C6}" srcOrd="2" destOrd="0" presId="urn:microsoft.com/office/officeart/2005/8/layout/hierarchy2"/>
    <dgm:cxn modelId="{BCCF01C2-E528-4929-977F-C3975ACCCF6C}" type="presParOf" srcId="{1D18094E-4482-4373-B69B-CF72F2B2C5C6}" destId="{E3141569-84F5-4DE9-B0D6-DC3602759249}" srcOrd="0" destOrd="0" presId="urn:microsoft.com/office/officeart/2005/8/layout/hierarchy2"/>
    <dgm:cxn modelId="{730AD24A-56B4-4A52-A1C5-0520CD143C22}" type="presParOf" srcId="{1BB5FDB1-E4C7-4C83-B889-2D68475A7365}" destId="{53FF4989-75CE-40ED-A7EF-9558D1068F94}" srcOrd="3" destOrd="0" presId="urn:microsoft.com/office/officeart/2005/8/layout/hierarchy2"/>
    <dgm:cxn modelId="{E433F070-0741-43F7-95FB-97D01C757B04}" type="presParOf" srcId="{53FF4989-75CE-40ED-A7EF-9558D1068F94}" destId="{3F32AC07-A0E2-485D-AD7B-8CE263508415}" srcOrd="0" destOrd="0" presId="urn:microsoft.com/office/officeart/2005/8/layout/hierarchy2"/>
    <dgm:cxn modelId="{42325E0E-D105-4082-BCB3-15CB12B8FCD3}" type="presParOf" srcId="{53FF4989-75CE-40ED-A7EF-9558D1068F94}" destId="{3481E0C5-83AC-451D-A1ED-CD05BE8A4324}" srcOrd="1" destOrd="0" presId="urn:microsoft.com/office/officeart/2005/8/layout/hierarchy2"/>
    <dgm:cxn modelId="{4D66BFB0-D326-4338-A6D7-2589C7D71676}" type="presParOf" srcId="{46CE0600-7ECC-494A-83E2-0FD28249F0C6}" destId="{77CACD3A-781A-4C49-B1DE-6B8CFE62A8E9}" srcOrd="2" destOrd="0" presId="urn:microsoft.com/office/officeart/2005/8/layout/hierarchy2"/>
    <dgm:cxn modelId="{A4AF2EA1-D98C-4A6D-92AF-F890CE61EC60}" type="presParOf" srcId="{77CACD3A-781A-4C49-B1DE-6B8CFE62A8E9}" destId="{A75EF197-4BF2-4605-981C-8440F7221814}" srcOrd="0" destOrd="0" presId="urn:microsoft.com/office/officeart/2005/8/layout/hierarchy2"/>
    <dgm:cxn modelId="{DE4435D8-E182-4785-971D-410333AF54AD}" type="presParOf" srcId="{46CE0600-7ECC-494A-83E2-0FD28249F0C6}" destId="{71BE29CA-FD22-44F8-BFBA-67FBDD0E3FE2}" srcOrd="3" destOrd="0" presId="urn:microsoft.com/office/officeart/2005/8/layout/hierarchy2"/>
    <dgm:cxn modelId="{707D4C32-9BFF-400C-B6AD-80E7F4955DDF}" type="presParOf" srcId="{71BE29CA-FD22-44F8-BFBA-67FBDD0E3FE2}" destId="{738F1C88-6597-43FB-AF2B-231134D327FA}" srcOrd="0" destOrd="0" presId="urn:microsoft.com/office/officeart/2005/8/layout/hierarchy2"/>
    <dgm:cxn modelId="{83B7D703-420D-499A-B1A1-8D4A33258D77}" type="presParOf" srcId="{71BE29CA-FD22-44F8-BFBA-67FBDD0E3FE2}" destId="{F6FC48CD-344F-4F58-91EE-E65B423D544D}" srcOrd="1" destOrd="0" presId="urn:microsoft.com/office/officeart/2005/8/layout/hierarchy2"/>
    <dgm:cxn modelId="{06E33B25-FD0B-4358-B129-F168E80CE930}" type="presParOf" srcId="{F6FC48CD-344F-4F58-91EE-E65B423D544D}" destId="{4935B06E-EFBC-4FB1-8C67-2B022214E365}" srcOrd="0" destOrd="0" presId="urn:microsoft.com/office/officeart/2005/8/layout/hierarchy2"/>
    <dgm:cxn modelId="{ACC6B191-F880-425B-B29B-B09E2395C8F8}" type="presParOf" srcId="{4935B06E-EFBC-4FB1-8C67-2B022214E365}" destId="{22D4E1A5-922F-48E5-B55A-7E85E23DAE9A}" srcOrd="0" destOrd="0" presId="urn:microsoft.com/office/officeart/2005/8/layout/hierarchy2"/>
    <dgm:cxn modelId="{5760F418-584F-476F-A09F-AAFFCB3D7F75}" type="presParOf" srcId="{F6FC48CD-344F-4F58-91EE-E65B423D544D}" destId="{7E51E824-49AF-42F8-8CC7-990C1642C403}" srcOrd="1" destOrd="0" presId="urn:microsoft.com/office/officeart/2005/8/layout/hierarchy2"/>
    <dgm:cxn modelId="{2FC251B5-4441-4981-85B2-BAFF34DB20BF}" type="presParOf" srcId="{7E51E824-49AF-42F8-8CC7-990C1642C403}" destId="{ED8DEAFB-CA06-476E-B426-A6B6939A2236}" srcOrd="0" destOrd="0" presId="urn:microsoft.com/office/officeart/2005/8/layout/hierarchy2"/>
    <dgm:cxn modelId="{D8DDA7C8-0134-45A3-B89B-381E7D885E3D}" type="presParOf" srcId="{7E51E824-49AF-42F8-8CC7-990C1642C403}" destId="{081570C0-D769-4DC8-9950-BB0B2D8F385F}" srcOrd="1" destOrd="0" presId="urn:microsoft.com/office/officeart/2005/8/layout/hierarchy2"/>
    <dgm:cxn modelId="{431966A8-60AA-4180-9A3E-26067ADDE276}" type="presParOf" srcId="{46CE0600-7ECC-494A-83E2-0FD28249F0C6}" destId="{0B943E27-94E4-4A44-965C-45CEC18CE4AE}" srcOrd="4" destOrd="0" presId="urn:microsoft.com/office/officeart/2005/8/layout/hierarchy2"/>
    <dgm:cxn modelId="{0DAE74A4-2829-4046-8DE3-93427A199F74}" type="presParOf" srcId="{0B943E27-94E4-4A44-965C-45CEC18CE4AE}" destId="{78CCB27D-ACF4-4BD2-96DB-B0C3F68B2742}" srcOrd="0" destOrd="0" presId="urn:microsoft.com/office/officeart/2005/8/layout/hierarchy2"/>
    <dgm:cxn modelId="{7E1EA377-6D16-4703-888A-053233F28D14}" type="presParOf" srcId="{46CE0600-7ECC-494A-83E2-0FD28249F0C6}" destId="{EE4C6731-76DA-45B7-A026-4C8BF7C7D8C8}" srcOrd="5" destOrd="0" presId="urn:microsoft.com/office/officeart/2005/8/layout/hierarchy2"/>
    <dgm:cxn modelId="{D4C40322-3325-4CE6-9AD1-93C27C1DF48F}" type="presParOf" srcId="{EE4C6731-76DA-45B7-A026-4C8BF7C7D8C8}" destId="{11D54196-02D4-457C-82A6-F85F8D0FCE93}" srcOrd="0" destOrd="0" presId="urn:microsoft.com/office/officeart/2005/8/layout/hierarchy2"/>
    <dgm:cxn modelId="{A86B5458-ACEB-421A-BB22-CE1F833B510E}" type="presParOf" srcId="{EE4C6731-76DA-45B7-A026-4C8BF7C7D8C8}" destId="{91FA3D9D-72A1-4E86-ACE5-FC1E40033B74}" srcOrd="1" destOrd="0" presId="urn:microsoft.com/office/officeart/2005/8/layout/hierarchy2"/>
    <dgm:cxn modelId="{7561F27C-5CB8-4981-8AB1-B3E8ACC9BEFC}" type="presParOf" srcId="{91FA3D9D-72A1-4E86-ACE5-FC1E40033B74}" destId="{DCC10B0F-A52A-4FB0-AE7F-335D31B79748}" srcOrd="0" destOrd="0" presId="urn:microsoft.com/office/officeart/2005/8/layout/hierarchy2"/>
    <dgm:cxn modelId="{D3A97889-7F57-4DDD-B198-66546037BFEF}" type="presParOf" srcId="{DCC10B0F-A52A-4FB0-AE7F-335D31B79748}" destId="{26B32724-06D9-4036-882A-63859C2FECCF}" srcOrd="0" destOrd="0" presId="urn:microsoft.com/office/officeart/2005/8/layout/hierarchy2"/>
    <dgm:cxn modelId="{0BA16015-E4CF-46B0-9E65-BE3B061EA990}" type="presParOf" srcId="{91FA3D9D-72A1-4E86-ACE5-FC1E40033B74}" destId="{D093D4B4-57AB-4317-8727-AAD3450DF09C}" srcOrd="1" destOrd="0" presId="urn:microsoft.com/office/officeart/2005/8/layout/hierarchy2"/>
    <dgm:cxn modelId="{DECAB578-B476-41AE-9AA3-6CE64914D1C9}" type="presParOf" srcId="{D093D4B4-57AB-4317-8727-AAD3450DF09C}" destId="{11A2ACA5-530E-46D9-B9E0-D2E047EB2F72}" srcOrd="0" destOrd="0" presId="urn:microsoft.com/office/officeart/2005/8/layout/hierarchy2"/>
    <dgm:cxn modelId="{61267A35-F61B-4520-9058-78C6084BC21A}" type="presParOf" srcId="{D093D4B4-57AB-4317-8727-AAD3450DF09C}" destId="{2CB525CB-0135-4D75-A96A-30D9E7A7D584}" srcOrd="1" destOrd="0" presId="urn:microsoft.com/office/officeart/2005/8/layout/hierarchy2"/>
  </dgm:cxnLst>
  <dgm:bg>
    <a:noFill/>
    <a:effectLst>
      <a:outerShdw blurRad="50800" dist="50800" dir="3000000" algn="ctr" rotWithShape="0">
        <a:srgbClr val="000000">
          <a:alpha val="43137"/>
        </a:srgb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761F3-6D99-4AF5-A7C8-034037A7E2FB}">
      <dsp:nvSpPr>
        <dsp:cNvPr id="0" name=""/>
        <dsp:cNvSpPr/>
      </dsp:nvSpPr>
      <dsp:spPr>
        <a:xfrm>
          <a:off x="0" y="452919"/>
          <a:ext cx="2513409" cy="3239130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  <a:t>Mongo</a:t>
          </a:r>
          <a:br>
            <a:rPr lang="en-US" sz="1400" kern="1200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</a:br>
          <a:r>
            <a:rPr lang="en-US" sz="1400" kern="1200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  <a:t>Server</a:t>
          </a:r>
        </a:p>
      </dsp:txBody>
      <dsp:txXfrm>
        <a:off x="73615" y="526534"/>
        <a:ext cx="2366179" cy="3091900"/>
      </dsp:txXfrm>
    </dsp:sp>
    <dsp:sp modelId="{DE749DDA-D2E6-48BF-AF31-7120112B7A05}">
      <dsp:nvSpPr>
        <dsp:cNvPr id="0" name=""/>
        <dsp:cNvSpPr/>
      </dsp:nvSpPr>
      <dsp:spPr>
        <a:xfrm rot="17889619">
          <a:off x="2226207" y="1578833"/>
          <a:ext cx="1087760" cy="28300"/>
        </a:xfrm>
        <a:custGeom>
          <a:avLst/>
          <a:gdLst/>
          <a:ahLst/>
          <a:cxnLst/>
          <a:rect l="0" t="0" r="0" b="0"/>
          <a:pathLst>
            <a:path>
              <a:moveTo>
                <a:pt x="0" y="14150"/>
              </a:moveTo>
              <a:lnTo>
                <a:pt x="1087760" y="141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accent2"/>
            </a:solidFill>
            <a:effectLst>
              <a:glow rad="127000">
                <a:schemeClr val="tx1"/>
              </a:glow>
              <a:outerShdw blurRad="75057" dist="38100" dir="5400000" sy="-20000" rotWithShape="0">
                <a:prstClr val="black">
                  <a:alpha val="25000"/>
                </a:prstClr>
              </a:outerShdw>
            </a:effectLst>
          </a:endParaRPr>
        </a:p>
      </dsp:txBody>
      <dsp:txXfrm>
        <a:off x="2742894" y="1565789"/>
        <a:ext cx="54388" cy="54388"/>
      </dsp:txXfrm>
    </dsp:sp>
    <dsp:sp modelId="{88BC25A8-95B6-4209-BB38-C1F78DADBED8}">
      <dsp:nvSpPr>
        <dsp:cNvPr id="0" name=""/>
        <dsp:cNvSpPr/>
      </dsp:nvSpPr>
      <dsp:spPr>
        <a:xfrm>
          <a:off x="3026767" y="793998"/>
          <a:ext cx="1277937" cy="638968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  <a:t>NodeJS-Mongo Driver</a:t>
          </a:r>
          <a:br>
            <a:rPr lang="en-US" sz="1400" kern="1200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</a:br>
          <a:r>
            <a:rPr lang="en-US" sz="1400" kern="1200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  <a:t>(mongoose)</a:t>
          </a:r>
        </a:p>
      </dsp:txBody>
      <dsp:txXfrm>
        <a:off x="3045482" y="812713"/>
        <a:ext cx="1240507" cy="601538"/>
      </dsp:txXfrm>
    </dsp:sp>
    <dsp:sp modelId="{747947BC-3FB5-4B78-BCCA-1C2B1B65E863}">
      <dsp:nvSpPr>
        <dsp:cNvPr id="0" name=""/>
        <dsp:cNvSpPr/>
      </dsp:nvSpPr>
      <dsp:spPr>
        <a:xfrm rot="19457599">
          <a:off x="4245535" y="915628"/>
          <a:ext cx="629513" cy="28300"/>
        </a:xfrm>
        <a:custGeom>
          <a:avLst/>
          <a:gdLst/>
          <a:ahLst/>
          <a:cxnLst/>
          <a:rect l="0" t="0" r="0" b="0"/>
          <a:pathLst>
            <a:path>
              <a:moveTo>
                <a:pt x="0" y="14150"/>
              </a:moveTo>
              <a:lnTo>
                <a:pt x="629513" y="141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accent2"/>
            </a:solidFill>
            <a:effectLst>
              <a:glow rad="127000">
                <a:schemeClr val="tx1"/>
              </a:glow>
              <a:outerShdw blurRad="75057" dist="38100" dir="5400000" sy="-20000" rotWithShape="0">
                <a:prstClr val="black">
                  <a:alpha val="25000"/>
                </a:prstClr>
              </a:outerShdw>
            </a:effectLst>
          </a:endParaRPr>
        </a:p>
      </dsp:txBody>
      <dsp:txXfrm>
        <a:off x="4544554" y="914041"/>
        <a:ext cx="31475" cy="31475"/>
      </dsp:txXfrm>
    </dsp:sp>
    <dsp:sp modelId="{4540B53D-2D5E-42A8-B035-ECAC96C14D13}">
      <dsp:nvSpPr>
        <dsp:cNvPr id="0" name=""/>
        <dsp:cNvSpPr/>
      </dsp:nvSpPr>
      <dsp:spPr>
        <a:xfrm>
          <a:off x="4815879" y="426591"/>
          <a:ext cx="1277937" cy="638968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  <a:t>NodeJS</a:t>
          </a:r>
          <a:br>
            <a:rPr lang="en-US" sz="1400" kern="1200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</a:br>
          <a:r>
            <a:rPr lang="en-US" sz="1400" kern="1200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  <a:t>App1</a:t>
          </a:r>
        </a:p>
      </dsp:txBody>
      <dsp:txXfrm>
        <a:off x="4834594" y="445306"/>
        <a:ext cx="1240507" cy="601538"/>
      </dsp:txXfrm>
    </dsp:sp>
    <dsp:sp modelId="{1D18094E-4482-4373-B69B-CF72F2B2C5C6}">
      <dsp:nvSpPr>
        <dsp:cNvPr id="0" name=""/>
        <dsp:cNvSpPr/>
      </dsp:nvSpPr>
      <dsp:spPr>
        <a:xfrm rot="2142401">
          <a:off x="4245535" y="1283035"/>
          <a:ext cx="629513" cy="28300"/>
        </a:xfrm>
        <a:custGeom>
          <a:avLst/>
          <a:gdLst/>
          <a:ahLst/>
          <a:cxnLst/>
          <a:rect l="0" t="0" r="0" b="0"/>
          <a:pathLst>
            <a:path>
              <a:moveTo>
                <a:pt x="0" y="14150"/>
              </a:moveTo>
              <a:lnTo>
                <a:pt x="629513" y="141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accent2"/>
            </a:solidFill>
            <a:effectLst>
              <a:glow rad="127000">
                <a:schemeClr val="tx1"/>
              </a:glow>
              <a:outerShdw blurRad="75057" dist="38100" dir="5400000" sy="-20000" rotWithShape="0">
                <a:prstClr val="black">
                  <a:alpha val="25000"/>
                </a:prstClr>
              </a:outerShdw>
            </a:effectLst>
          </a:endParaRPr>
        </a:p>
      </dsp:txBody>
      <dsp:txXfrm>
        <a:off x="4544554" y="1281448"/>
        <a:ext cx="31475" cy="31475"/>
      </dsp:txXfrm>
    </dsp:sp>
    <dsp:sp modelId="{3F32AC07-A0E2-485D-AD7B-8CE263508415}">
      <dsp:nvSpPr>
        <dsp:cNvPr id="0" name=""/>
        <dsp:cNvSpPr/>
      </dsp:nvSpPr>
      <dsp:spPr>
        <a:xfrm>
          <a:off x="4815879" y="1161405"/>
          <a:ext cx="1277937" cy="638968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  <a:t>NodeJS</a:t>
          </a:r>
          <a:br>
            <a:rPr lang="en-US" sz="1400" kern="1200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</a:br>
          <a:r>
            <a:rPr lang="en-US" sz="1400" kern="1200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  <a:t>App2</a:t>
          </a:r>
        </a:p>
      </dsp:txBody>
      <dsp:txXfrm>
        <a:off x="4834594" y="1180120"/>
        <a:ext cx="1240507" cy="601538"/>
      </dsp:txXfrm>
    </dsp:sp>
    <dsp:sp modelId="{77CACD3A-781A-4C49-B1DE-6B8CFE62A8E9}">
      <dsp:nvSpPr>
        <dsp:cNvPr id="0" name=""/>
        <dsp:cNvSpPr/>
      </dsp:nvSpPr>
      <dsp:spPr>
        <a:xfrm rot="21098216">
          <a:off x="2510876" y="2023692"/>
          <a:ext cx="476353" cy="28300"/>
        </a:xfrm>
        <a:custGeom>
          <a:avLst/>
          <a:gdLst/>
          <a:ahLst/>
          <a:cxnLst/>
          <a:rect l="0" t="0" r="0" b="0"/>
          <a:pathLst>
            <a:path>
              <a:moveTo>
                <a:pt x="0" y="14150"/>
              </a:moveTo>
              <a:lnTo>
                <a:pt x="476353" y="141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accent2"/>
            </a:solidFill>
            <a:effectLst>
              <a:glow rad="127000">
                <a:schemeClr val="tx1"/>
              </a:glow>
              <a:outerShdw blurRad="75057" dist="38100" dir="5400000" sy="-20000" rotWithShape="0">
                <a:prstClr val="black">
                  <a:alpha val="25000"/>
                </a:prstClr>
              </a:outerShdw>
            </a:effectLst>
          </a:endParaRPr>
        </a:p>
      </dsp:txBody>
      <dsp:txXfrm>
        <a:off x="2737144" y="2025934"/>
        <a:ext cx="23817" cy="23817"/>
      </dsp:txXfrm>
    </dsp:sp>
    <dsp:sp modelId="{738F1C88-6597-43FB-AF2B-231134D327FA}">
      <dsp:nvSpPr>
        <dsp:cNvPr id="0" name=""/>
        <dsp:cNvSpPr/>
      </dsp:nvSpPr>
      <dsp:spPr>
        <a:xfrm>
          <a:off x="2984697" y="1683717"/>
          <a:ext cx="1277937" cy="638968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  <a:t>MNP Driver</a:t>
          </a:r>
        </a:p>
      </dsp:txBody>
      <dsp:txXfrm>
        <a:off x="3003412" y="1702432"/>
        <a:ext cx="1240507" cy="601538"/>
      </dsp:txXfrm>
    </dsp:sp>
    <dsp:sp modelId="{4935B06E-EFBC-4FB1-8C67-2B022214E365}">
      <dsp:nvSpPr>
        <dsp:cNvPr id="0" name=""/>
        <dsp:cNvSpPr/>
      </dsp:nvSpPr>
      <dsp:spPr>
        <a:xfrm rot="1260710">
          <a:off x="4242931" y="2095302"/>
          <a:ext cx="592652" cy="28300"/>
        </a:xfrm>
        <a:custGeom>
          <a:avLst/>
          <a:gdLst/>
          <a:ahLst/>
          <a:cxnLst/>
          <a:rect l="0" t="0" r="0" b="0"/>
          <a:pathLst>
            <a:path>
              <a:moveTo>
                <a:pt x="0" y="14150"/>
              </a:moveTo>
              <a:lnTo>
                <a:pt x="592652" y="141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solidFill>
              <a:schemeClr val="accent2"/>
            </a:solidFill>
            <a:effectLst>
              <a:glow rad="127000">
                <a:schemeClr val="tx1"/>
              </a:glow>
              <a:outerShdw blurRad="75057" dist="38100" dir="5400000" sy="-20000" rotWithShape="0">
                <a:prstClr val="black">
                  <a:alpha val="25000"/>
                </a:prstClr>
              </a:outerShdw>
            </a:effectLst>
          </a:endParaRPr>
        </a:p>
      </dsp:txBody>
      <dsp:txXfrm>
        <a:off x="4524440" y="2094636"/>
        <a:ext cx="29632" cy="29632"/>
      </dsp:txXfrm>
    </dsp:sp>
    <dsp:sp modelId="{ED8DEAFB-CA06-476E-B426-A6B6939A2236}">
      <dsp:nvSpPr>
        <dsp:cNvPr id="0" name=""/>
        <dsp:cNvSpPr/>
      </dsp:nvSpPr>
      <dsp:spPr>
        <a:xfrm>
          <a:off x="4815879" y="1896219"/>
          <a:ext cx="1277937" cy="638968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  <a:t>Command-line</a:t>
          </a:r>
          <a:br>
            <a:rPr lang="en-US" sz="1400" kern="1200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</a:br>
          <a:r>
            <a:rPr lang="en-US" sz="1400" kern="1200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  <a:t>App</a:t>
          </a:r>
          <a:br>
            <a:rPr lang="en-US" sz="1400" kern="1200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</a:br>
          <a:r>
            <a:rPr lang="en-US" sz="1400" kern="1200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  <a:t>(mongo.exe)</a:t>
          </a:r>
        </a:p>
      </dsp:txBody>
      <dsp:txXfrm>
        <a:off x="4834594" y="1914934"/>
        <a:ext cx="1240507" cy="601538"/>
      </dsp:txXfrm>
    </dsp:sp>
    <dsp:sp modelId="{0B943E27-94E4-4A44-965C-45CEC18CE4AE}">
      <dsp:nvSpPr>
        <dsp:cNvPr id="0" name=""/>
        <dsp:cNvSpPr/>
      </dsp:nvSpPr>
      <dsp:spPr>
        <a:xfrm rot="3281772">
          <a:off x="2341302" y="2391100"/>
          <a:ext cx="815502" cy="28300"/>
        </a:xfrm>
        <a:custGeom>
          <a:avLst/>
          <a:gdLst/>
          <a:ahLst/>
          <a:cxnLst/>
          <a:rect l="0" t="0" r="0" b="0"/>
          <a:pathLst>
            <a:path>
              <a:moveTo>
                <a:pt x="0" y="14150"/>
              </a:moveTo>
              <a:lnTo>
                <a:pt x="815502" y="141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728665" y="2384862"/>
        <a:ext cx="40775" cy="40775"/>
      </dsp:txXfrm>
    </dsp:sp>
    <dsp:sp modelId="{11D54196-02D4-457C-82A6-F85F8D0FCE93}">
      <dsp:nvSpPr>
        <dsp:cNvPr id="0" name=""/>
        <dsp:cNvSpPr/>
      </dsp:nvSpPr>
      <dsp:spPr>
        <a:xfrm>
          <a:off x="2984697" y="2418531"/>
          <a:ext cx="1277937" cy="638968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  <a:t>PyMongo</a:t>
          </a:r>
          <a:r>
            <a:rPr lang="en-US" sz="1400" kern="1200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  <a:t> Driver</a:t>
          </a:r>
        </a:p>
      </dsp:txBody>
      <dsp:txXfrm>
        <a:off x="3003412" y="2437246"/>
        <a:ext cx="1240507" cy="601538"/>
      </dsp:txXfrm>
    </dsp:sp>
    <dsp:sp modelId="{DCC10B0F-A52A-4FB0-AE7F-335D31B79748}">
      <dsp:nvSpPr>
        <dsp:cNvPr id="0" name=""/>
        <dsp:cNvSpPr/>
      </dsp:nvSpPr>
      <dsp:spPr>
        <a:xfrm rot="1260710">
          <a:off x="4242931" y="2830116"/>
          <a:ext cx="592652" cy="28300"/>
        </a:xfrm>
        <a:custGeom>
          <a:avLst/>
          <a:gdLst/>
          <a:ahLst/>
          <a:cxnLst/>
          <a:rect l="0" t="0" r="0" b="0"/>
          <a:pathLst>
            <a:path>
              <a:moveTo>
                <a:pt x="0" y="14150"/>
              </a:moveTo>
              <a:lnTo>
                <a:pt x="592652" y="141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24440" y="2829450"/>
        <a:ext cx="29632" cy="29632"/>
      </dsp:txXfrm>
    </dsp:sp>
    <dsp:sp modelId="{11A2ACA5-530E-46D9-B9E0-D2E047EB2F72}">
      <dsp:nvSpPr>
        <dsp:cNvPr id="0" name=""/>
        <dsp:cNvSpPr/>
      </dsp:nvSpPr>
      <dsp:spPr>
        <a:xfrm>
          <a:off x="4815879" y="2631033"/>
          <a:ext cx="1277937" cy="638968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accent2"/>
              </a:solidFill>
              <a:effectLst>
                <a:glow rad="127000">
                  <a:schemeClr val="tx1"/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rPr>
            <a:t>Python App</a:t>
          </a:r>
        </a:p>
      </dsp:txBody>
      <dsp:txXfrm>
        <a:off x="4834594" y="2649748"/>
        <a:ext cx="1240507" cy="6015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3" tIns="46551" rIns="93103" bIns="46551" numCol="1" anchor="t" anchorCtr="0" compatLnSpc="1">
            <a:prstTxWarp prst="textNoShape">
              <a:avLst/>
            </a:prstTxWarp>
          </a:bodyPr>
          <a:lstStyle>
            <a:lvl1pPr defTabSz="931887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CS-4220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7" y="0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3" tIns="46551" rIns="93103" bIns="46551" numCol="1" anchor="t" anchorCtr="0" compatLnSpc="1">
            <a:prstTxWarp prst="textNoShape">
              <a:avLst/>
            </a:prstTxWarp>
          </a:bodyPr>
          <a:lstStyle>
            <a:lvl1pPr algn="r" defTabSz="931887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479033-6C78-469D-B614-010FE3C5ED08}" type="datetime3">
              <a:rPr lang="en-US"/>
              <a:pPr>
                <a:defRPr/>
              </a:pPr>
              <a:t>4 February 2020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58"/>
            <a:ext cx="3036623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3" tIns="46551" rIns="93103" bIns="46551" numCol="1" anchor="b" anchorCtr="0" compatLnSpc="1">
            <a:prstTxWarp prst="textNoShape">
              <a:avLst/>
            </a:prstTxWarp>
          </a:bodyPr>
          <a:lstStyle>
            <a:lvl1pPr defTabSz="931887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7" y="8830658"/>
            <a:ext cx="3036623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3" tIns="46551" rIns="93103" bIns="46551" numCol="1" anchor="b" anchorCtr="0" compatLnSpc="1">
            <a:prstTxWarp prst="textNoShape">
              <a:avLst/>
            </a:prstTxWarp>
          </a:bodyPr>
          <a:lstStyle>
            <a:lvl1pPr algn="r" defTabSz="931887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8E90810-4575-4F2E-AA3B-91823DD36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105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8572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06" tIns="44052" rIns="88106" bIns="44052" numCol="1" anchor="t" anchorCtr="0" compatLnSpc="1">
            <a:prstTxWarp prst="textNoShape">
              <a:avLst/>
            </a:prstTxWarp>
          </a:bodyPr>
          <a:lstStyle>
            <a:lvl1pPr>
              <a:defRPr sz="12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CS-4220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4872" y="0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06" tIns="44052" rIns="88106" bIns="4405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9B73FFAE-01D5-4C83-9B04-43DD8784723C}" type="datetime1">
              <a:rPr lang="en-US"/>
              <a:pPr>
                <a:defRPr/>
              </a:pPr>
              <a:t>2/4/2020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63575"/>
            <a:ext cx="4721225" cy="3541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426857"/>
            <a:ext cx="5111750" cy="42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06" tIns="44052" rIns="88106" bIns="440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3714"/>
            <a:ext cx="3068572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06" tIns="44052" rIns="88106" bIns="4405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4872" y="8853714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06" tIns="44052" rIns="88106" bIns="4405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9AB7D73-2FA2-4F44-8FD2-36D0C4450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067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CS-4220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9B73FFAE-01D5-4C83-9B04-43DD8784723C}" type="datetime1">
              <a:rPr lang="en-US" smtClean="0"/>
              <a:pPr>
                <a:defRPr/>
              </a:pPr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AB7D73-2FA2-4F44-8FD2-36D0C44508F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54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45C91-3077-4C3A-8D7E-A6FD2F9F5F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DC524-9D7F-46C9-BB76-DC79229776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8333C-EA7F-4898-B21D-5F295C3B0B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1B141-6482-4F74-821A-4E74024393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66753-C2CB-4303-B987-CF3CF27675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B0F9E-D752-49D7-B8C9-7B5D5D2916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4D0CE-C2F5-442D-9D23-1498F65E05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527B9-B907-4839-B87C-A9A268F8B8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B6186-4B53-40D6-9B0F-FBD54F3D94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31703-E944-4A65-B927-F385A81519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F2952-634B-45E1-8064-4B4ED8C16A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9D2D6-BC95-4FE0-B9A8-BEF59A7C86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</a:defRPr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77798124-87DD-47A8-B46B-B196D0C273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ongodb.com/manual/tutorial/install-mongodb-on-window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6739"/>
            <a:ext cx="7543800" cy="1295400"/>
          </a:xfrm>
        </p:spPr>
        <p:txBody>
          <a:bodyPr/>
          <a:lstStyle/>
          <a:p>
            <a:r>
              <a:rPr lang="en-US" sz="3200" dirty="0"/>
              <a:t>The MEAN stack is used as a basis for many modern web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297" y="1639439"/>
            <a:ext cx="8229600" cy="4411662"/>
          </a:xfrm>
        </p:spPr>
        <p:txBody>
          <a:bodyPr/>
          <a:lstStyle/>
          <a:p>
            <a:r>
              <a:rPr lang="en-US" b="1" dirty="0"/>
              <a:t>Mongo</a:t>
            </a:r>
          </a:p>
          <a:p>
            <a:r>
              <a:rPr lang="en-US" dirty="0"/>
              <a:t>Express</a:t>
            </a:r>
          </a:p>
          <a:p>
            <a:r>
              <a:rPr lang="en-US" dirty="0"/>
              <a:t>AngularJS</a:t>
            </a:r>
          </a:p>
          <a:p>
            <a:r>
              <a:rPr lang="en-US" dirty="0" err="1"/>
              <a:t>NodeJS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4490906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Note: More recently, the </a:t>
            </a:r>
            <a:r>
              <a:rPr lang="en-US" sz="2800" b="1" dirty="0">
                <a:solidFill>
                  <a:srgbClr val="0000FF"/>
                </a:solidFill>
              </a:rPr>
              <a:t>MERN</a:t>
            </a:r>
            <a:r>
              <a:rPr lang="en-US" sz="2800" dirty="0">
                <a:solidFill>
                  <a:srgbClr val="0000FF"/>
                </a:solidFill>
              </a:rPr>
              <a:t> stack has been growing popular (as React overtakes Angular): </a:t>
            </a:r>
            <a:br>
              <a:rPr lang="en-US" sz="2800" dirty="0">
                <a:solidFill>
                  <a:srgbClr val="0000FF"/>
                </a:solidFill>
              </a:rPr>
            </a:br>
            <a:r>
              <a:rPr lang="en-US" sz="2800" dirty="0">
                <a:solidFill>
                  <a:srgbClr val="0000FF"/>
                </a:solidFill>
              </a:rPr>
              <a:t>	Mongo, Express, React, and NodeJS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4029049"/>
            <a:ext cx="7588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https://www.mongodb.com/blog/post/the-modern-application-stack-part-1-introducing-the-mean-stack</a:t>
            </a:r>
          </a:p>
        </p:txBody>
      </p:sp>
    </p:spTree>
    <p:extLst>
      <p:ext uri="{BB962C8B-B14F-4D97-AF65-F5344CB8AC3E}">
        <p14:creationId xmlns:p14="http://schemas.microsoft.com/office/powerpoint/2010/main" val="2444017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771525"/>
            <a:ext cx="8382000" cy="53149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sz="2400" dirty="0"/>
              <a:t>Creating a new database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685800" y="3130782"/>
            <a:ext cx="7772400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The </a:t>
            </a:r>
            <a:r>
              <a:rPr lang="en-US" b="1" dirty="0"/>
              <a:t>use phonebook</a:t>
            </a:r>
            <a:r>
              <a:rPr lang="en-US" dirty="0"/>
              <a:t> command creates a </a:t>
            </a:r>
            <a:r>
              <a:rPr lang="en-US" b="1" dirty="0"/>
              <a:t>new empty </a:t>
            </a:r>
            <a:r>
              <a:rPr lang="en-US" b="1" dirty="0">
                <a:solidFill>
                  <a:srgbClr val="0000FF"/>
                </a:solidFill>
              </a:rPr>
              <a:t>database</a:t>
            </a:r>
            <a:r>
              <a:rPr lang="en-US" dirty="0"/>
              <a:t> named “</a:t>
            </a:r>
            <a:r>
              <a:rPr lang="en-US" b="1" dirty="0"/>
              <a:t>phonebook</a:t>
            </a:r>
            <a:r>
              <a:rPr lang="en-US" dirty="0"/>
              <a:t>”.</a:t>
            </a:r>
            <a:endParaRPr lang="en-US" i="1" u="sng" dirty="0"/>
          </a:p>
          <a:p>
            <a:r>
              <a:rPr lang="en-US" dirty="0"/>
              <a:t>You can create as many databases as you want (within reason). </a:t>
            </a:r>
          </a:p>
          <a:p>
            <a:endParaRPr lang="en-US" dirty="0"/>
          </a:p>
          <a:p>
            <a:r>
              <a:rPr lang="en-US" dirty="0"/>
              <a:t>To switch between databases, type </a:t>
            </a:r>
            <a:r>
              <a:rPr lang="en-US" b="1" dirty="0"/>
              <a:t>use &lt;</a:t>
            </a:r>
            <a:r>
              <a:rPr lang="en-US" b="1" dirty="0" err="1"/>
              <a:t>db</a:t>
            </a:r>
            <a:r>
              <a:rPr lang="en-US" b="1" dirty="0"/>
              <a:t>&gt;</a:t>
            </a:r>
            <a:r>
              <a:rPr lang="en-US" dirty="0"/>
              <a:t>, where &lt;</a:t>
            </a:r>
            <a:r>
              <a:rPr lang="en-US" dirty="0" err="1"/>
              <a:t>db</a:t>
            </a:r>
            <a:r>
              <a:rPr lang="en-US" dirty="0"/>
              <a:t>&gt; is the database you want to use. </a:t>
            </a:r>
          </a:p>
          <a:p>
            <a:endParaRPr lang="en-US" dirty="0"/>
          </a:p>
          <a:p>
            <a:r>
              <a:rPr lang="en-US" dirty="0"/>
              <a:t>Remember, </a:t>
            </a:r>
            <a:r>
              <a:rPr lang="en-US" i="1" u="sng" dirty="0"/>
              <a:t>subsequent commands will apply to the database you “use”.</a:t>
            </a:r>
          </a:p>
          <a:p>
            <a:r>
              <a:rPr lang="en-US" dirty="0"/>
              <a:t>  </a:t>
            </a:r>
          </a:p>
          <a:p>
            <a:endParaRPr lang="en-US" i="1" u="sng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04800" y="1598931"/>
            <a:ext cx="2057400" cy="258762"/>
          </a:xfrm>
          <a:prstGeom prst="rect">
            <a:avLst/>
          </a:prstGeom>
          <a:solidFill>
            <a:srgbClr val="F9D107">
              <a:alpha val="46667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80447" y="2036408"/>
            <a:ext cx="7086600" cy="189001"/>
          </a:xfrm>
          <a:prstGeom prst="rect">
            <a:avLst/>
          </a:prstGeom>
          <a:solidFill>
            <a:srgbClr val="F9D107">
              <a:alpha val="46667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03695" y="2421674"/>
            <a:ext cx="7086600" cy="189001"/>
          </a:xfrm>
          <a:prstGeom prst="rect">
            <a:avLst/>
          </a:prstGeom>
          <a:solidFill>
            <a:srgbClr val="F9D107">
              <a:alpha val="46667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738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771525"/>
            <a:ext cx="8382000" cy="53149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sz="2400" dirty="0"/>
              <a:t>Creating/inserting documents into a </a:t>
            </a:r>
            <a:r>
              <a:rPr lang="en-US" sz="2400" dirty="0" err="1"/>
              <a:t>db</a:t>
            </a:r>
            <a:r>
              <a:rPr lang="en-US" sz="2400" dirty="0"/>
              <a:t> collection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685800" y="3130782"/>
            <a:ext cx="7772400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Here, the </a:t>
            </a:r>
            <a:r>
              <a:rPr lang="en-US" b="1" dirty="0"/>
              <a:t>phonebook</a:t>
            </a:r>
            <a:r>
              <a:rPr lang="en-US" dirty="0"/>
              <a:t> database is being used.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 </a:t>
            </a:r>
            <a:r>
              <a:rPr lang="en-US" b="1" dirty="0" err="1"/>
              <a:t>db.</a:t>
            </a:r>
            <a:r>
              <a:rPr lang="en-US" b="1" dirty="0" err="1">
                <a:solidFill>
                  <a:srgbClr val="009900"/>
                </a:solidFill>
              </a:rPr>
              <a:t>contacts</a:t>
            </a:r>
            <a:r>
              <a:rPr lang="en-US" b="1" dirty="0" err="1"/>
              <a:t>.insert</a:t>
            </a:r>
            <a:r>
              <a:rPr lang="en-US" b="1" dirty="0"/>
              <a:t>() </a:t>
            </a:r>
            <a:r>
              <a:rPr lang="en-US" dirty="0"/>
              <a:t>command inserts a new </a:t>
            </a:r>
            <a:r>
              <a:rPr lang="en-US" b="1" dirty="0">
                <a:solidFill>
                  <a:srgbClr val="0000FF"/>
                </a:solidFill>
              </a:rPr>
              <a:t>document</a:t>
            </a:r>
            <a:r>
              <a:rPr lang="en-US" dirty="0"/>
              <a:t> into the “</a:t>
            </a:r>
            <a:r>
              <a:rPr lang="en-US" b="1" dirty="0">
                <a:solidFill>
                  <a:srgbClr val="009900"/>
                </a:solidFill>
              </a:rPr>
              <a:t>contacts</a:t>
            </a:r>
            <a:r>
              <a:rPr lang="en-US" dirty="0"/>
              <a:t>” </a:t>
            </a:r>
            <a:r>
              <a:rPr lang="en-US" b="1" dirty="0">
                <a:solidFill>
                  <a:srgbClr val="0000FF"/>
                </a:solidFill>
              </a:rPr>
              <a:t>collection</a:t>
            </a:r>
            <a:r>
              <a:rPr lang="en-US" dirty="0"/>
              <a:t> of the “</a:t>
            </a:r>
            <a:r>
              <a:rPr lang="en-US" b="1" dirty="0"/>
              <a:t>phonebook”</a:t>
            </a:r>
            <a:r>
              <a:rPr lang="en-US" dirty="0"/>
              <a:t> (currently used) database.</a:t>
            </a:r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b="1" dirty="0">
                <a:solidFill>
                  <a:srgbClr val="0000FF"/>
                </a:solidFill>
              </a:rPr>
              <a:t>database</a:t>
            </a:r>
            <a:r>
              <a:rPr lang="en-US" dirty="0"/>
              <a:t> can have multiple </a:t>
            </a:r>
            <a:r>
              <a:rPr lang="en-US" b="1" dirty="0">
                <a:solidFill>
                  <a:srgbClr val="0000FF"/>
                </a:solidFill>
              </a:rPr>
              <a:t>collections</a:t>
            </a:r>
            <a:r>
              <a:rPr lang="en-US" dirty="0"/>
              <a:t>, and each collection can have multiple </a:t>
            </a:r>
            <a:r>
              <a:rPr lang="en-US" b="1" dirty="0">
                <a:solidFill>
                  <a:srgbClr val="0000FF"/>
                </a:solidFill>
              </a:rPr>
              <a:t>documents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A document is a single entry in a collection; in Mongo, a document is a </a:t>
            </a:r>
            <a:r>
              <a:rPr lang="en-US" dirty="0" err="1"/>
              <a:t>Javascript</a:t>
            </a:r>
            <a:r>
              <a:rPr lang="en-US" dirty="0"/>
              <a:t> object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04800" y="1598931"/>
            <a:ext cx="2057400" cy="258762"/>
          </a:xfrm>
          <a:prstGeom prst="rect">
            <a:avLst/>
          </a:prstGeom>
          <a:solidFill>
            <a:srgbClr val="F9D107">
              <a:alpha val="46667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80447" y="2036408"/>
            <a:ext cx="7086600" cy="189001"/>
          </a:xfrm>
          <a:prstGeom prst="rect">
            <a:avLst/>
          </a:prstGeom>
          <a:solidFill>
            <a:srgbClr val="F9D107">
              <a:alpha val="46667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03695" y="2421674"/>
            <a:ext cx="7086600" cy="189001"/>
          </a:xfrm>
          <a:prstGeom prst="rect">
            <a:avLst/>
          </a:prstGeom>
          <a:solidFill>
            <a:srgbClr val="F9D107">
              <a:alpha val="46667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770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771525"/>
            <a:ext cx="8382000" cy="53149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sz="3200" dirty="0"/>
              <a:t>Viewing databases and collections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066800" y="3733800"/>
            <a:ext cx="73914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Now there are 3 databases, including the new “</a:t>
            </a:r>
            <a:r>
              <a:rPr lang="en-US" sz="1600" b="1" dirty="0"/>
              <a:t>phonebook</a:t>
            </a:r>
            <a:r>
              <a:rPr lang="en-US" sz="1600" dirty="0"/>
              <a:t>” db.</a:t>
            </a:r>
          </a:p>
          <a:p>
            <a:endParaRPr lang="en-US" sz="1600" dirty="0"/>
          </a:p>
          <a:p>
            <a:r>
              <a:rPr lang="en-US" sz="1600" dirty="0"/>
              <a:t>The </a:t>
            </a:r>
            <a:r>
              <a:rPr lang="en-US" sz="1600" b="1" dirty="0"/>
              <a:t>show collections</a:t>
            </a:r>
            <a:r>
              <a:rPr lang="en-US" sz="1600" dirty="0"/>
              <a:t> command displays the current collections.</a:t>
            </a:r>
          </a:p>
          <a:p>
            <a:endParaRPr lang="en-US" sz="1600" dirty="0"/>
          </a:p>
          <a:p>
            <a:r>
              <a:rPr lang="en-US" sz="1600" dirty="0"/>
              <a:t>Another </a:t>
            </a:r>
            <a:r>
              <a:rPr lang="en-US" sz="1600" dirty="0">
                <a:solidFill>
                  <a:srgbClr val="0000FF"/>
                </a:solidFill>
              </a:rPr>
              <a:t>collection</a:t>
            </a:r>
            <a:r>
              <a:rPr lang="en-US" sz="1600" dirty="0"/>
              <a:t> (“</a:t>
            </a:r>
            <a:r>
              <a:rPr lang="en-US" sz="1600" b="1" dirty="0"/>
              <a:t>birthdays</a:t>
            </a:r>
            <a:r>
              <a:rPr lang="en-US" sz="1600" dirty="0"/>
              <a:t>”) is created just by </a:t>
            </a:r>
          </a:p>
          <a:p>
            <a:r>
              <a:rPr lang="en-US" sz="1600" dirty="0"/>
              <a:t>inserting a </a:t>
            </a:r>
            <a:r>
              <a:rPr lang="en-US" sz="1600" dirty="0">
                <a:solidFill>
                  <a:srgbClr val="0000FF"/>
                </a:solidFill>
              </a:rPr>
              <a:t>document</a:t>
            </a:r>
            <a:r>
              <a:rPr lang="en-US" sz="1600" dirty="0"/>
              <a:t> into it</a:t>
            </a:r>
          </a:p>
          <a:p>
            <a:endParaRPr lang="en-US" sz="1600" dirty="0"/>
          </a:p>
          <a:p>
            <a:r>
              <a:rPr lang="en-US" sz="1600" dirty="0"/>
              <a:t>The </a:t>
            </a:r>
            <a:r>
              <a:rPr lang="en-US" sz="1600" b="1" dirty="0" err="1"/>
              <a:t>db.contacts.count</a:t>
            </a:r>
            <a:r>
              <a:rPr lang="en-US" sz="1600" b="1" dirty="0"/>
              <a:t>()</a:t>
            </a:r>
            <a:r>
              <a:rPr lang="en-US" sz="1600" dirty="0"/>
              <a:t> command displays the number </a:t>
            </a:r>
            <a:br>
              <a:rPr lang="en-US" sz="1600" dirty="0"/>
            </a:br>
            <a:r>
              <a:rPr lang="en-US" sz="1600" dirty="0"/>
              <a:t>of documents in a collection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81000" y="1828357"/>
            <a:ext cx="2057400" cy="258762"/>
          </a:xfrm>
          <a:prstGeom prst="rect">
            <a:avLst/>
          </a:prstGeom>
          <a:solidFill>
            <a:srgbClr val="F9D107">
              <a:alpha val="46667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33400" y="2226119"/>
            <a:ext cx="7086600" cy="189001"/>
          </a:xfrm>
          <a:prstGeom prst="rect">
            <a:avLst/>
          </a:prstGeom>
          <a:solidFill>
            <a:srgbClr val="F9D107">
              <a:alpha val="46667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33400" y="2577045"/>
            <a:ext cx="7086600" cy="208925"/>
          </a:xfrm>
          <a:prstGeom prst="rect">
            <a:avLst/>
          </a:prstGeom>
          <a:solidFill>
            <a:srgbClr val="F9D107">
              <a:alpha val="46667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10153" y="2947895"/>
            <a:ext cx="2057400" cy="258762"/>
          </a:xfrm>
          <a:prstGeom prst="rect">
            <a:avLst/>
          </a:prstGeom>
          <a:solidFill>
            <a:srgbClr val="F9D107">
              <a:alpha val="46667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080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36" y="1066800"/>
            <a:ext cx="8436077" cy="411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sz="2800" dirty="0"/>
              <a:t>Searching and Viewing documents/records in a collection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717562" y="2362200"/>
            <a:ext cx="5490606" cy="35394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The </a:t>
            </a:r>
            <a:r>
              <a:rPr lang="en-US" sz="1400" b="1" dirty="0" err="1"/>
              <a:t>db.contacts.find</a:t>
            </a:r>
            <a:r>
              <a:rPr lang="en-US" sz="1400" b="1" dirty="0"/>
              <a:t>()</a:t>
            </a:r>
            <a:r>
              <a:rPr lang="en-US" sz="1400" dirty="0"/>
              <a:t> command displays all of the </a:t>
            </a:r>
            <a:r>
              <a:rPr lang="en-US" sz="1400" dirty="0">
                <a:solidFill>
                  <a:srgbClr val="0000FF"/>
                </a:solidFill>
              </a:rPr>
              <a:t>documents</a:t>
            </a:r>
            <a:br>
              <a:rPr lang="en-US" sz="1400" dirty="0"/>
            </a:br>
            <a:r>
              <a:rPr lang="en-US" sz="1400" dirty="0"/>
              <a:t>in the “contacts” </a:t>
            </a:r>
            <a:r>
              <a:rPr lang="en-US" sz="1400" dirty="0">
                <a:solidFill>
                  <a:srgbClr val="0000FF"/>
                </a:solidFill>
              </a:rPr>
              <a:t>collection</a:t>
            </a:r>
            <a:r>
              <a:rPr lang="en-US" sz="1400" dirty="0"/>
              <a:t>.</a:t>
            </a:r>
          </a:p>
          <a:p>
            <a:endParaRPr lang="en-US" sz="1400" dirty="0"/>
          </a:p>
          <a:p>
            <a:r>
              <a:rPr lang="en-US" sz="1400" dirty="0"/>
              <a:t>The </a:t>
            </a:r>
            <a:r>
              <a:rPr lang="en-US" sz="1400" b="1" dirty="0" err="1"/>
              <a:t>db.contacts.find</a:t>
            </a:r>
            <a:r>
              <a:rPr lang="en-US" sz="1400" b="1" dirty="0"/>
              <a:t>( </a:t>
            </a:r>
            <a:r>
              <a:rPr lang="en-US" sz="1400" b="1" dirty="0">
                <a:solidFill>
                  <a:srgbClr val="009900"/>
                </a:solidFill>
              </a:rPr>
              <a:t>{“</a:t>
            </a:r>
            <a:r>
              <a:rPr lang="en-US" sz="1400" b="1" dirty="0" err="1">
                <a:solidFill>
                  <a:srgbClr val="009900"/>
                </a:solidFill>
              </a:rPr>
              <a:t>name”:”Bucky</a:t>
            </a:r>
            <a:r>
              <a:rPr lang="en-US" sz="1400" b="1" dirty="0">
                <a:solidFill>
                  <a:srgbClr val="009900"/>
                </a:solidFill>
              </a:rPr>
              <a:t>”} </a:t>
            </a:r>
            <a:r>
              <a:rPr lang="en-US" sz="1400" b="1" dirty="0"/>
              <a:t>)</a:t>
            </a:r>
            <a:r>
              <a:rPr lang="en-US" sz="1400" dirty="0"/>
              <a:t> command searches</a:t>
            </a:r>
            <a:br>
              <a:rPr lang="en-US" sz="1400" dirty="0"/>
            </a:br>
            <a:r>
              <a:rPr lang="en-US" sz="1400" dirty="0"/>
              <a:t>and displays all </a:t>
            </a:r>
            <a:r>
              <a:rPr lang="en-US" sz="1400" dirty="0">
                <a:solidFill>
                  <a:srgbClr val="0000FF"/>
                </a:solidFill>
              </a:rPr>
              <a:t>documents</a:t>
            </a:r>
            <a:r>
              <a:rPr lang="en-US" sz="1400" dirty="0"/>
              <a:t> that match the specified </a:t>
            </a:r>
            <a:r>
              <a:rPr lang="en-US" sz="1400" b="1" dirty="0">
                <a:solidFill>
                  <a:srgbClr val="009900"/>
                </a:solidFill>
              </a:rPr>
              <a:t>query</a:t>
            </a:r>
            <a:r>
              <a:rPr lang="en-US" sz="1400" dirty="0"/>
              <a:t>.</a:t>
            </a:r>
          </a:p>
          <a:p>
            <a:endParaRPr lang="en-US" sz="1400" dirty="0"/>
          </a:p>
          <a:p>
            <a:r>
              <a:rPr lang="en-US" sz="1400" dirty="0"/>
              <a:t>The </a:t>
            </a:r>
            <a:r>
              <a:rPr lang="en-US" sz="1400" b="1" dirty="0" err="1"/>
              <a:t>db.contacts.find</a:t>
            </a:r>
            <a:r>
              <a:rPr lang="en-US" sz="1400" b="1" dirty="0"/>
              <a:t>( {“name”:/c/} )</a:t>
            </a:r>
            <a:r>
              <a:rPr lang="en-US" sz="1400" dirty="0"/>
              <a:t> command uses the</a:t>
            </a:r>
          </a:p>
          <a:p>
            <a:r>
              <a:rPr lang="en-US" sz="1400" b="1" dirty="0"/>
              <a:t>Regular Expression </a:t>
            </a:r>
            <a:r>
              <a:rPr lang="en-US" sz="1400" dirty="0"/>
              <a:t>/c/ to find all documents that</a:t>
            </a:r>
            <a:br>
              <a:rPr lang="en-US" sz="1400" dirty="0"/>
            </a:br>
            <a:r>
              <a:rPr lang="en-US" sz="1400" dirty="0"/>
              <a:t>contain “c” in the name.</a:t>
            </a:r>
          </a:p>
          <a:p>
            <a:endParaRPr lang="en-US" sz="1400" dirty="0"/>
          </a:p>
          <a:p>
            <a:r>
              <a:rPr lang="en-US" sz="1400" dirty="0"/>
              <a:t>The </a:t>
            </a:r>
            <a:r>
              <a:rPr lang="en-US" sz="1400" b="1" dirty="0" err="1"/>
              <a:t>db.contacts.find</a:t>
            </a:r>
            <a:r>
              <a:rPr lang="en-US" sz="1400" b="1" dirty="0"/>
              <a:t>( {“</a:t>
            </a:r>
            <a:r>
              <a:rPr lang="en-US" sz="1400" b="1" dirty="0" err="1"/>
              <a:t>name”:”Bucky</a:t>
            </a:r>
            <a:r>
              <a:rPr lang="en-US" sz="1400" b="1" dirty="0"/>
              <a:t>”} ).</a:t>
            </a:r>
            <a:r>
              <a:rPr lang="en-US" sz="1400" b="1" dirty="0">
                <a:solidFill>
                  <a:srgbClr val="009900"/>
                </a:solidFill>
              </a:rPr>
              <a:t>count</a:t>
            </a:r>
            <a:r>
              <a:rPr lang="en-US" sz="1400" b="1" dirty="0"/>
              <a:t>()</a:t>
            </a:r>
            <a:r>
              <a:rPr lang="en-US" sz="1400" dirty="0"/>
              <a:t> command</a:t>
            </a:r>
            <a:br>
              <a:rPr lang="en-US" sz="1400" dirty="0"/>
            </a:br>
            <a:r>
              <a:rPr lang="en-US" sz="1400" dirty="0"/>
              <a:t>displays the </a:t>
            </a:r>
            <a:r>
              <a:rPr lang="en-US" sz="1400" dirty="0">
                <a:solidFill>
                  <a:srgbClr val="009900"/>
                </a:solidFill>
              </a:rPr>
              <a:t>number of documents </a:t>
            </a:r>
            <a:r>
              <a:rPr lang="en-US" sz="1400" dirty="0"/>
              <a:t>that match the query.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Each </a:t>
            </a:r>
            <a:r>
              <a:rPr lang="en-US" sz="1400" dirty="0">
                <a:solidFill>
                  <a:srgbClr val="0000FF"/>
                </a:solidFill>
              </a:rPr>
              <a:t>document</a:t>
            </a:r>
            <a:r>
              <a:rPr lang="en-US" sz="1400" dirty="0"/>
              <a:t> is a </a:t>
            </a:r>
            <a:r>
              <a:rPr lang="en-US" sz="1400" dirty="0" err="1"/>
              <a:t>Javascript</a:t>
            </a:r>
            <a:r>
              <a:rPr lang="en-US" sz="1400" dirty="0"/>
              <a:t> representation of the data that </a:t>
            </a:r>
            <a:br>
              <a:rPr lang="en-US" sz="1400" dirty="0"/>
            </a:br>
            <a:r>
              <a:rPr lang="en-US" sz="1400" dirty="0"/>
              <a:t>was inserted – but note that Mongo prefixes each document </a:t>
            </a:r>
            <a:br>
              <a:rPr lang="en-US" sz="1400" dirty="0"/>
            </a:br>
            <a:r>
              <a:rPr lang="en-US" sz="1400" dirty="0"/>
              <a:t>with a unique id.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20299" y="1315755"/>
            <a:ext cx="1965701" cy="132046"/>
          </a:xfrm>
          <a:prstGeom prst="rect">
            <a:avLst/>
          </a:prstGeom>
          <a:solidFill>
            <a:srgbClr val="F9D107">
              <a:alpha val="46667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30631" y="1752599"/>
            <a:ext cx="1965701" cy="132046"/>
          </a:xfrm>
          <a:prstGeom prst="rect">
            <a:avLst/>
          </a:prstGeom>
          <a:solidFill>
            <a:srgbClr val="F9D107">
              <a:alpha val="46667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704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sz="2800" dirty="0"/>
              <a:t>Deleting documents/records in a collection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945212" y="4572000"/>
            <a:ext cx="7569701" cy="203132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The </a:t>
            </a:r>
            <a:r>
              <a:rPr lang="en-US" b="1" dirty="0" err="1"/>
              <a:t>db.contacts.deleteOne</a:t>
            </a:r>
            <a:r>
              <a:rPr lang="en-US" b="1" dirty="0"/>
              <a:t>(…)</a:t>
            </a:r>
            <a:r>
              <a:rPr lang="en-US" dirty="0"/>
              <a:t> command deletes the first </a:t>
            </a:r>
            <a:r>
              <a:rPr lang="en-US" dirty="0">
                <a:solidFill>
                  <a:srgbClr val="0000FF"/>
                </a:solidFill>
              </a:rPr>
              <a:t>document</a:t>
            </a:r>
          </a:p>
          <a:p>
            <a:r>
              <a:rPr lang="en-US" dirty="0"/>
              <a:t>matching the specified </a:t>
            </a:r>
            <a:r>
              <a:rPr lang="en-US" b="1" dirty="0"/>
              <a:t>query</a:t>
            </a:r>
            <a:r>
              <a:rPr lang="en-US" dirty="0"/>
              <a:t> from the “</a:t>
            </a:r>
            <a:r>
              <a:rPr lang="en-US" b="1" dirty="0"/>
              <a:t>contacts</a:t>
            </a:r>
            <a:r>
              <a:rPr lang="en-US" dirty="0"/>
              <a:t>” </a:t>
            </a:r>
            <a:r>
              <a:rPr lang="en-US" dirty="0">
                <a:solidFill>
                  <a:srgbClr val="0000FF"/>
                </a:solidFill>
              </a:rPr>
              <a:t>collection</a:t>
            </a:r>
            <a:r>
              <a:rPr lang="en-US" dirty="0"/>
              <a:t>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The </a:t>
            </a:r>
            <a:r>
              <a:rPr lang="en-US" b="1" dirty="0" err="1"/>
              <a:t>db.contacts.delectMany</a:t>
            </a:r>
            <a:r>
              <a:rPr lang="en-US" b="1" dirty="0"/>
              <a:t>(…)</a:t>
            </a:r>
            <a:r>
              <a:rPr lang="en-US" dirty="0"/>
              <a:t> command deletes </a:t>
            </a:r>
            <a:r>
              <a:rPr lang="en-US" b="1" u="sng" dirty="0"/>
              <a:t>all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documents</a:t>
            </a:r>
          </a:p>
          <a:p>
            <a:r>
              <a:rPr lang="en-US" dirty="0"/>
              <a:t>matching the specified </a:t>
            </a:r>
            <a:r>
              <a:rPr lang="en-US" b="1" dirty="0"/>
              <a:t>query</a:t>
            </a:r>
            <a:r>
              <a:rPr lang="en-US" dirty="0"/>
              <a:t> from the “</a:t>
            </a:r>
            <a:r>
              <a:rPr lang="en-US" b="1" dirty="0"/>
              <a:t>contacts</a:t>
            </a:r>
            <a:r>
              <a:rPr lang="en-US" dirty="0"/>
              <a:t>” </a:t>
            </a:r>
            <a:r>
              <a:rPr lang="en-US" dirty="0">
                <a:solidFill>
                  <a:srgbClr val="0000FF"/>
                </a:solidFill>
              </a:rPr>
              <a:t>collection</a:t>
            </a:r>
            <a:r>
              <a:rPr lang="en-US" dirty="0"/>
              <a:t>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899640"/>
            <a:ext cx="8753475" cy="36099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427495" y="1219200"/>
            <a:ext cx="5820905" cy="152400"/>
          </a:xfrm>
          <a:prstGeom prst="rect">
            <a:avLst/>
          </a:prstGeom>
          <a:solidFill>
            <a:srgbClr val="F9D107">
              <a:alpha val="46667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27494" y="1478992"/>
            <a:ext cx="5820905" cy="152400"/>
          </a:xfrm>
          <a:prstGeom prst="rect">
            <a:avLst/>
          </a:prstGeom>
          <a:solidFill>
            <a:srgbClr val="F9D107">
              <a:alpha val="46667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59783" y="1738784"/>
            <a:ext cx="1902418" cy="212168"/>
          </a:xfrm>
          <a:prstGeom prst="rect">
            <a:avLst/>
          </a:prstGeom>
          <a:solidFill>
            <a:srgbClr val="F9D107">
              <a:alpha val="46667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27494" y="2535263"/>
            <a:ext cx="4220706" cy="207937"/>
          </a:xfrm>
          <a:prstGeom prst="rect">
            <a:avLst/>
          </a:prstGeom>
          <a:solidFill>
            <a:srgbClr val="F9D107">
              <a:alpha val="46667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54616" y="2824939"/>
            <a:ext cx="1902418" cy="212168"/>
          </a:xfrm>
          <a:prstGeom prst="rect">
            <a:avLst/>
          </a:prstGeom>
          <a:solidFill>
            <a:srgbClr val="F9D107">
              <a:alpha val="46667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81000" y="3457598"/>
            <a:ext cx="4267200" cy="169754"/>
          </a:xfrm>
          <a:prstGeom prst="rect">
            <a:avLst/>
          </a:prstGeom>
          <a:solidFill>
            <a:srgbClr val="F9D107">
              <a:alpha val="46667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06830" y="3753918"/>
            <a:ext cx="1902418" cy="212168"/>
          </a:xfrm>
          <a:prstGeom prst="rect">
            <a:avLst/>
          </a:prstGeom>
          <a:solidFill>
            <a:srgbClr val="F9D107">
              <a:alpha val="46667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724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sz="2800" dirty="0"/>
              <a:t>Deleting collections and entire databases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945212" y="4572000"/>
            <a:ext cx="7816563" cy="203132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The </a:t>
            </a:r>
            <a:r>
              <a:rPr lang="en-US" b="1" dirty="0" err="1"/>
              <a:t>db.birthdays.drop</a:t>
            </a:r>
            <a:r>
              <a:rPr lang="en-US" b="1" dirty="0"/>
              <a:t>()</a:t>
            </a:r>
            <a:r>
              <a:rPr lang="en-US" dirty="0"/>
              <a:t> command deletes the “</a:t>
            </a:r>
            <a:r>
              <a:rPr lang="en-US" b="1" dirty="0"/>
              <a:t>birthdays</a:t>
            </a:r>
            <a:r>
              <a:rPr lang="en-US" dirty="0"/>
              <a:t>” </a:t>
            </a:r>
            <a:r>
              <a:rPr lang="en-US" dirty="0">
                <a:solidFill>
                  <a:srgbClr val="0000FF"/>
                </a:solidFill>
              </a:rPr>
              <a:t>collection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from the current database.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The </a:t>
            </a:r>
            <a:r>
              <a:rPr lang="en-US" b="1" dirty="0" err="1"/>
              <a:t>db.dropDatabase</a:t>
            </a:r>
            <a:r>
              <a:rPr lang="en-US" b="1" dirty="0"/>
              <a:t>()</a:t>
            </a:r>
            <a:r>
              <a:rPr lang="en-US" dirty="0"/>
              <a:t> command deletes </a:t>
            </a:r>
            <a:r>
              <a:rPr lang="en-US" b="1" u="sng" dirty="0"/>
              <a:t>the current database itself</a:t>
            </a:r>
            <a:endParaRPr lang="en-US" dirty="0"/>
          </a:p>
          <a:p>
            <a:r>
              <a:rPr lang="en-US" dirty="0"/>
              <a:t>from the server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2" y="900112"/>
            <a:ext cx="8753475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73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EBF537-0452-4654-A68C-D9158C71C7F3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MongoDB</a:t>
            </a:r>
            <a:endParaRPr lang="en-US" dirty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 persistent data store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dirty="0"/>
              <a:t>What is a database?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411662"/>
          </a:xfrm>
        </p:spPr>
        <p:txBody>
          <a:bodyPr/>
          <a:lstStyle/>
          <a:p>
            <a:r>
              <a:rPr lang="en-US" sz="2400" dirty="0"/>
              <a:t>Like a file, a database is used to persistently store information outside of an application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The app can stop or crash, but the data persists and is still available after restart</a:t>
            </a:r>
          </a:p>
          <a:p>
            <a:r>
              <a:rPr lang="en-US" sz="2400" dirty="0"/>
              <a:t>Unlike a file, a database is (highly) structured, allowing for easy manipulation (</a:t>
            </a:r>
            <a:r>
              <a:rPr lang="en-US" sz="2400" b="1" dirty="0">
                <a:solidFill>
                  <a:srgbClr val="0000FF"/>
                </a:solidFill>
              </a:rPr>
              <a:t>CRUD</a:t>
            </a:r>
            <a:r>
              <a:rPr lang="en-US" sz="2400" dirty="0"/>
              <a:t>)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Create (putting items in)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Read (retrieving items via search queries)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Update (searching for &amp; modifying existing items)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Delete (searching for &amp; deleting items)</a:t>
            </a:r>
          </a:p>
          <a:p>
            <a:r>
              <a:rPr lang="en-US" sz="2400" dirty="0"/>
              <a:t>Database files are also highly robust and optimized</a:t>
            </a:r>
          </a:p>
          <a:p>
            <a:pPr lvl="1"/>
            <a:r>
              <a:rPr lang="en-US" sz="2000" dirty="0">
                <a:solidFill>
                  <a:srgbClr val="009900"/>
                </a:solidFill>
              </a:rPr>
              <a:t>All transactions are atomic</a:t>
            </a:r>
          </a:p>
          <a:p>
            <a:pPr lvl="1"/>
            <a:r>
              <a:rPr lang="en-US" sz="2000" dirty="0">
                <a:solidFill>
                  <a:srgbClr val="009900"/>
                </a:solidFill>
              </a:rPr>
              <a:t>Crash-resistant</a:t>
            </a:r>
          </a:p>
          <a:p>
            <a:pPr lvl="1"/>
            <a:r>
              <a:rPr lang="en-US" sz="2000" dirty="0">
                <a:solidFill>
                  <a:srgbClr val="009900"/>
                </a:solidFill>
              </a:rPr>
              <a:t>Fast (in-memory caches)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80935" y="6248400"/>
            <a:ext cx="2133600" cy="457200"/>
          </a:xfrm>
        </p:spPr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1026" name="Picture 2" descr="http://tutorials.jenkov.com/images/software-architecture/n-tier-architecture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8209298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37602" y="4495800"/>
            <a:ext cx="58063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web server and </a:t>
            </a:r>
            <a:r>
              <a:rPr lang="en-US" dirty="0" err="1">
                <a:solidFill>
                  <a:srgbClr val="FF0000"/>
                </a:solidFill>
              </a:rPr>
              <a:t>db</a:t>
            </a:r>
            <a:r>
              <a:rPr lang="en-US" dirty="0">
                <a:solidFill>
                  <a:srgbClr val="FF0000"/>
                </a:solidFill>
              </a:rPr>
              <a:t> server can coexist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on the same physical computer/server in many cases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009900"/>
                </a:solidFill>
              </a:rPr>
              <a:t>(we will use this approach in SE2840)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94622" y="26670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53000" y="1551801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Custom protocol over TCP (e.g. MWP)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2851B1D-C555-431E-84DC-4367C8E31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z="2800" dirty="0"/>
              <a:t>A database is often implemented as a separate application hosted on a separate physical server</a:t>
            </a:r>
          </a:p>
        </p:txBody>
      </p:sp>
    </p:spTree>
    <p:extLst>
      <p:ext uri="{BB962C8B-B14F-4D97-AF65-F5344CB8AC3E}">
        <p14:creationId xmlns:p14="http://schemas.microsoft.com/office/powerpoint/2010/main" val="3560326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dirty="0"/>
              <a:t>Mongo database server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457200"/>
          </a:xfrm>
        </p:spPr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1" y="1417639"/>
            <a:ext cx="1850553" cy="24153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63609" y="1812725"/>
            <a:ext cx="39741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MongoDB server may host</a:t>
            </a:r>
            <a:br>
              <a:rPr lang="en-US" dirty="0"/>
            </a:br>
            <a:r>
              <a:rPr lang="en-US" dirty="0"/>
              <a:t> many individual </a:t>
            </a:r>
            <a:r>
              <a:rPr lang="en-US" b="1" dirty="0">
                <a:highlight>
                  <a:srgbClr val="FFFF00"/>
                </a:highlight>
              </a:rPr>
              <a:t>databases</a:t>
            </a:r>
            <a:r>
              <a:rPr lang="en-US" b="1" dirty="0"/>
              <a:t> (A,B,C)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41356" y="2801034"/>
            <a:ext cx="3802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Each database may maintain many</a:t>
            </a:r>
            <a:br>
              <a:rPr lang="en-US" dirty="0"/>
            </a:br>
            <a:r>
              <a:rPr lang="en-US" b="1" dirty="0">
                <a:highlight>
                  <a:srgbClr val="009999"/>
                </a:highlight>
              </a:rPr>
              <a:t>collections</a:t>
            </a:r>
            <a:r>
              <a:rPr lang="en-US" b="1" dirty="0"/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77424" y="3878386"/>
            <a:ext cx="37305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Each collection may contain many</a:t>
            </a:r>
            <a:br>
              <a:rPr lang="en-US" dirty="0"/>
            </a:br>
            <a:r>
              <a:rPr lang="en-US" b="1" dirty="0">
                <a:highlight>
                  <a:srgbClr val="00FF00"/>
                </a:highlight>
              </a:rPr>
              <a:t>documents</a:t>
            </a:r>
            <a:r>
              <a:rPr lang="en-US" dirty="0"/>
              <a:t> (i.e. items)</a:t>
            </a: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 bwMode="auto">
          <a:xfrm>
            <a:off x="1682659" y="2269897"/>
            <a:ext cx="609600" cy="4626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cxnSpLocks/>
          </p:cNvCxnSpPr>
          <p:nvPr/>
        </p:nvCxnSpPr>
        <p:spPr bwMode="auto">
          <a:xfrm flipH="1">
            <a:off x="1149259" y="2269897"/>
            <a:ext cx="533400" cy="4104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cxnSpLocks/>
          </p:cNvCxnSpPr>
          <p:nvPr/>
        </p:nvCxnSpPr>
        <p:spPr bwMode="auto">
          <a:xfrm>
            <a:off x="1275673" y="2871498"/>
            <a:ext cx="1016586" cy="5727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cxnSpLocks/>
          </p:cNvCxnSpPr>
          <p:nvPr/>
        </p:nvCxnSpPr>
        <p:spPr bwMode="auto">
          <a:xfrm>
            <a:off x="1149259" y="2846788"/>
            <a:ext cx="788517" cy="60057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cxnSpLocks/>
          </p:cNvCxnSpPr>
          <p:nvPr/>
        </p:nvCxnSpPr>
        <p:spPr bwMode="auto">
          <a:xfrm flipH="1" flipV="1">
            <a:off x="1075520" y="2846788"/>
            <a:ext cx="498695" cy="5822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cxnSpLocks/>
          </p:cNvCxnSpPr>
          <p:nvPr/>
        </p:nvCxnSpPr>
        <p:spPr bwMode="auto">
          <a:xfrm>
            <a:off x="1040814" y="2801034"/>
            <a:ext cx="0" cy="6279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4912CE95-36AC-46A3-8B91-8C0CA01935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1561" y="2502732"/>
            <a:ext cx="1850553" cy="2415381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F8384BE-E1A7-495C-AA2D-24822085C40F}"/>
              </a:ext>
            </a:extLst>
          </p:cNvPr>
          <p:cNvCxnSpPr>
            <a:cxnSpLocks/>
          </p:cNvCxnSpPr>
          <p:nvPr/>
        </p:nvCxnSpPr>
        <p:spPr bwMode="auto">
          <a:xfrm>
            <a:off x="3662219" y="3354990"/>
            <a:ext cx="609600" cy="4626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8F37AAC-7D93-4045-BE58-20351B32EB16}"/>
              </a:ext>
            </a:extLst>
          </p:cNvPr>
          <p:cNvCxnSpPr>
            <a:cxnSpLocks/>
          </p:cNvCxnSpPr>
          <p:nvPr/>
        </p:nvCxnSpPr>
        <p:spPr bwMode="auto">
          <a:xfrm flipH="1">
            <a:off x="3128819" y="3354990"/>
            <a:ext cx="533400" cy="4104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850A947-A0A2-4535-A48B-1FAD3D1F52EC}"/>
              </a:ext>
            </a:extLst>
          </p:cNvPr>
          <p:cNvCxnSpPr>
            <a:cxnSpLocks/>
          </p:cNvCxnSpPr>
          <p:nvPr/>
        </p:nvCxnSpPr>
        <p:spPr bwMode="auto">
          <a:xfrm>
            <a:off x="3255233" y="3956591"/>
            <a:ext cx="1016586" cy="5727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1C436CB-42B6-4593-85E1-CC4294483C0D}"/>
              </a:ext>
            </a:extLst>
          </p:cNvPr>
          <p:cNvCxnSpPr>
            <a:cxnSpLocks/>
          </p:cNvCxnSpPr>
          <p:nvPr/>
        </p:nvCxnSpPr>
        <p:spPr bwMode="auto">
          <a:xfrm>
            <a:off x="3128819" y="3931881"/>
            <a:ext cx="788517" cy="60057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8980243-8AF2-44AE-934C-9C8D87208FD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055080" y="3931881"/>
            <a:ext cx="498695" cy="5822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C6DECCE-C1E3-414A-A5CD-A74FAB700006}"/>
              </a:ext>
            </a:extLst>
          </p:cNvPr>
          <p:cNvCxnSpPr>
            <a:cxnSpLocks/>
          </p:cNvCxnSpPr>
          <p:nvPr/>
        </p:nvCxnSpPr>
        <p:spPr bwMode="auto">
          <a:xfrm>
            <a:off x="3020374" y="3886127"/>
            <a:ext cx="0" cy="6279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pic>
        <p:nvPicPr>
          <p:cNvPr id="34" name="Picture 33">
            <a:extLst>
              <a:ext uri="{FF2B5EF4-FFF2-40B4-BE49-F238E27FC236}">
                <a16:creationId xmlns:a16="http://schemas.microsoft.com/office/drawing/2014/main" id="{D1F50ACD-0DE8-4D32-BF68-6FB8D7235A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162" y="3912433"/>
            <a:ext cx="1850553" cy="2415381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F73AFBC-4AE8-4A32-B656-9AE17CF41776}"/>
              </a:ext>
            </a:extLst>
          </p:cNvPr>
          <p:cNvCxnSpPr>
            <a:cxnSpLocks/>
          </p:cNvCxnSpPr>
          <p:nvPr/>
        </p:nvCxnSpPr>
        <p:spPr bwMode="auto">
          <a:xfrm>
            <a:off x="1947820" y="4764691"/>
            <a:ext cx="609600" cy="4626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D50257A-97C3-4712-95AC-F4FA146F8946}"/>
              </a:ext>
            </a:extLst>
          </p:cNvPr>
          <p:cNvCxnSpPr>
            <a:cxnSpLocks/>
          </p:cNvCxnSpPr>
          <p:nvPr/>
        </p:nvCxnSpPr>
        <p:spPr bwMode="auto">
          <a:xfrm flipH="1">
            <a:off x="1414420" y="4764691"/>
            <a:ext cx="533400" cy="4104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D39815E-8123-4371-A1A3-AB4B103EC912}"/>
              </a:ext>
            </a:extLst>
          </p:cNvPr>
          <p:cNvCxnSpPr>
            <a:cxnSpLocks/>
          </p:cNvCxnSpPr>
          <p:nvPr/>
        </p:nvCxnSpPr>
        <p:spPr bwMode="auto">
          <a:xfrm>
            <a:off x="1540834" y="5366292"/>
            <a:ext cx="1016586" cy="5727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282746A-330A-4B91-AA48-9A39D5296C82}"/>
              </a:ext>
            </a:extLst>
          </p:cNvPr>
          <p:cNvCxnSpPr>
            <a:cxnSpLocks/>
          </p:cNvCxnSpPr>
          <p:nvPr/>
        </p:nvCxnSpPr>
        <p:spPr bwMode="auto">
          <a:xfrm>
            <a:off x="1414420" y="5341582"/>
            <a:ext cx="788517" cy="60057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9A962C6-5BC8-4B3D-8483-89C2ABC1E92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340681" y="5341582"/>
            <a:ext cx="498695" cy="5822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883D0A0-D3D7-4316-B5CD-00C19DEFD0CE}"/>
              </a:ext>
            </a:extLst>
          </p:cNvPr>
          <p:cNvCxnSpPr>
            <a:cxnSpLocks/>
          </p:cNvCxnSpPr>
          <p:nvPr/>
        </p:nvCxnSpPr>
        <p:spPr bwMode="auto">
          <a:xfrm>
            <a:off x="1305975" y="5295828"/>
            <a:ext cx="0" cy="6279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24B09A8D-43D9-41BC-9321-7565ECD2A973}"/>
              </a:ext>
            </a:extLst>
          </p:cNvPr>
          <p:cNvSpPr/>
          <p:nvPr/>
        </p:nvSpPr>
        <p:spPr bwMode="auto">
          <a:xfrm>
            <a:off x="685800" y="1417638"/>
            <a:ext cx="4158224" cy="4910176"/>
          </a:xfrm>
          <a:prstGeom prst="rect">
            <a:avLst/>
          </a:prstGeom>
          <a:solidFill>
            <a:schemeClr val="bg2">
              <a:lumMod val="40000"/>
              <a:lumOff val="60000"/>
              <a:alpha val="26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F4B5F7-DA12-4A22-9A92-4048EEB0E95E}"/>
              </a:ext>
            </a:extLst>
          </p:cNvPr>
          <p:cNvSpPr txBox="1"/>
          <p:nvPr/>
        </p:nvSpPr>
        <p:spPr>
          <a:xfrm>
            <a:off x="1472721" y="188220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0A9A899-7957-4F85-BDAF-CFDAE84A85D0}"/>
              </a:ext>
            </a:extLst>
          </p:cNvPr>
          <p:cNvSpPr txBox="1"/>
          <p:nvPr/>
        </p:nvSpPr>
        <p:spPr>
          <a:xfrm>
            <a:off x="3479321" y="2985657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744F916-F6F5-4531-9A46-F6E01A169256}"/>
              </a:ext>
            </a:extLst>
          </p:cNvPr>
          <p:cNvSpPr txBox="1"/>
          <p:nvPr/>
        </p:nvSpPr>
        <p:spPr>
          <a:xfrm>
            <a:off x="1758413" y="4355653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9A72A8-F21E-47E9-9345-C268A639D43D}"/>
              </a:ext>
            </a:extLst>
          </p:cNvPr>
          <p:cNvSpPr/>
          <p:nvPr/>
        </p:nvSpPr>
        <p:spPr bwMode="auto">
          <a:xfrm>
            <a:off x="933116" y="2694168"/>
            <a:ext cx="329957" cy="291490"/>
          </a:xfrm>
          <a:prstGeom prst="rect">
            <a:avLst/>
          </a:prstGeom>
          <a:solidFill>
            <a:srgbClr val="009999">
              <a:alpha val="62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8BE2561-AF90-408C-987A-2CC13F550394}"/>
              </a:ext>
            </a:extLst>
          </p:cNvPr>
          <p:cNvSpPr/>
          <p:nvPr/>
        </p:nvSpPr>
        <p:spPr bwMode="auto">
          <a:xfrm>
            <a:off x="1448744" y="2698730"/>
            <a:ext cx="329957" cy="291490"/>
          </a:xfrm>
          <a:prstGeom prst="rect">
            <a:avLst/>
          </a:prstGeom>
          <a:solidFill>
            <a:srgbClr val="009999">
              <a:alpha val="62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F205006-1454-4CF5-B2E9-92ADF87A11C5}"/>
              </a:ext>
            </a:extLst>
          </p:cNvPr>
          <p:cNvSpPr/>
          <p:nvPr/>
        </p:nvSpPr>
        <p:spPr bwMode="auto">
          <a:xfrm>
            <a:off x="1973277" y="2690056"/>
            <a:ext cx="329957" cy="291490"/>
          </a:xfrm>
          <a:prstGeom prst="rect">
            <a:avLst/>
          </a:prstGeom>
          <a:solidFill>
            <a:srgbClr val="009999">
              <a:alpha val="62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895EF4C-1991-4A34-9D54-945B64CA3A71}"/>
              </a:ext>
            </a:extLst>
          </p:cNvPr>
          <p:cNvSpPr/>
          <p:nvPr/>
        </p:nvSpPr>
        <p:spPr bwMode="auto">
          <a:xfrm>
            <a:off x="2922033" y="3771247"/>
            <a:ext cx="329957" cy="291490"/>
          </a:xfrm>
          <a:prstGeom prst="rect">
            <a:avLst/>
          </a:prstGeom>
          <a:solidFill>
            <a:srgbClr val="009999">
              <a:alpha val="62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C791D1D-4A9D-4B50-AA66-C8793B3BACC2}"/>
              </a:ext>
            </a:extLst>
          </p:cNvPr>
          <p:cNvSpPr/>
          <p:nvPr/>
        </p:nvSpPr>
        <p:spPr bwMode="auto">
          <a:xfrm>
            <a:off x="3437661" y="3775809"/>
            <a:ext cx="329957" cy="291490"/>
          </a:xfrm>
          <a:prstGeom prst="rect">
            <a:avLst/>
          </a:prstGeom>
          <a:solidFill>
            <a:srgbClr val="009999">
              <a:alpha val="62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45880F0-2F75-4443-8726-F2218059C08D}"/>
              </a:ext>
            </a:extLst>
          </p:cNvPr>
          <p:cNvSpPr/>
          <p:nvPr/>
        </p:nvSpPr>
        <p:spPr bwMode="auto">
          <a:xfrm>
            <a:off x="3962194" y="3767135"/>
            <a:ext cx="329957" cy="291490"/>
          </a:xfrm>
          <a:prstGeom prst="rect">
            <a:avLst/>
          </a:prstGeom>
          <a:solidFill>
            <a:srgbClr val="009999">
              <a:alpha val="62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2C590DC-E59D-41D5-9976-C842E1747E5C}"/>
              </a:ext>
            </a:extLst>
          </p:cNvPr>
          <p:cNvSpPr/>
          <p:nvPr/>
        </p:nvSpPr>
        <p:spPr bwMode="auto">
          <a:xfrm>
            <a:off x="1186924" y="5180289"/>
            <a:ext cx="329957" cy="291490"/>
          </a:xfrm>
          <a:prstGeom prst="rect">
            <a:avLst/>
          </a:prstGeom>
          <a:solidFill>
            <a:srgbClr val="009999">
              <a:alpha val="62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A1BD9BD-AD5C-4A0E-9415-7A6E083ADF55}"/>
              </a:ext>
            </a:extLst>
          </p:cNvPr>
          <p:cNvSpPr/>
          <p:nvPr/>
        </p:nvSpPr>
        <p:spPr bwMode="auto">
          <a:xfrm>
            <a:off x="1702552" y="5184851"/>
            <a:ext cx="329957" cy="291490"/>
          </a:xfrm>
          <a:prstGeom prst="rect">
            <a:avLst/>
          </a:prstGeom>
          <a:solidFill>
            <a:srgbClr val="009999">
              <a:alpha val="62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05CBD48-A138-4008-B497-5D0B579F0D12}"/>
              </a:ext>
            </a:extLst>
          </p:cNvPr>
          <p:cNvSpPr/>
          <p:nvPr/>
        </p:nvSpPr>
        <p:spPr bwMode="auto">
          <a:xfrm>
            <a:off x="2227085" y="5176177"/>
            <a:ext cx="329957" cy="291490"/>
          </a:xfrm>
          <a:prstGeom prst="rect">
            <a:avLst/>
          </a:prstGeom>
          <a:solidFill>
            <a:srgbClr val="009999">
              <a:alpha val="62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157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3802"/>
            <a:ext cx="8229600" cy="4411662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52400" y="1650866"/>
            <a:ext cx="950240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  <a:p>
            <a:pPr marL="342900" indent="-342900">
              <a:buAutoNum type="arabicPeriod"/>
            </a:pPr>
            <a:r>
              <a:rPr lang="en-US" sz="1400" dirty="0"/>
              <a:t>Install mongo; see </a:t>
            </a:r>
            <a:r>
              <a:rPr lang="en-US" sz="1400" dirty="0">
                <a:hlinkClick r:id="rId3"/>
              </a:rPr>
              <a:t>https://docs.mongodb.com/manual/tutorial/install-mongodb-on-windows/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Install using msiexec.exe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Do not install as a service! (uncheck “install as a service” checkbox)</a:t>
            </a:r>
          </a:p>
          <a:p>
            <a:endParaRPr lang="en-US" sz="1400" dirty="0"/>
          </a:p>
          <a:p>
            <a:r>
              <a:rPr lang="en-US" sz="1400" dirty="0"/>
              <a:t>2. Create an empty folder to contain the mongo database files; e.g</a:t>
            </a:r>
            <a:r>
              <a:rPr lang="en-US" sz="1400" dirty="0">
                <a:solidFill>
                  <a:srgbClr val="0000FF"/>
                </a:solidFill>
              </a:rPr>
              <a:t>. </a:t>
            </a:r>
            <a:r>
              <a:rPr lang="en-US" sz="1400" b="1" dirty="0">
                <a:solidFill>
                  <a:srgbClr val="0000FF"/>
                </a:solidFill>
              </a:rPr>
              <a:t>c:\mongo\data</a:t>
            </a:r>
            <a:br>
              <a:rPr lang="en-US" sz="1400" b="1" dirty="0"/>
            </a:br>
            <a:r>
              <a:rPr lang="en-US" sz="1400" b="1" dirty="0"/>
              <a:t>	</a:t>
            </a:r>
            <a:r>
              <a:rPr lang="en-US" sz="1400" dirty="0">
                <a:solidFill>
                  <a:srgbClr val="FF0000"/>
                </a:solidFill>
              </a:rPr>
              <a:t>Any folder is OK as long as it is not write-restricted</a:t>
            </a:r>
          </a:p>
          <a:p>
            <a:endParaRPr lang="en-US" sz="1400" dirty="0"/>
          </a:p>
          <a:p>
            <a:r>
              <a:rPr lang="en-US" sz="1400" dirty="0"/>
              <a:t>3. Start mongo </a:t>
            </a:r>
            <a:r>
              <a:rPr lang="en-US" sz="1400" b="1" dirty="0"/>
              <a:t>server</a:t>
            </a:r>
            <a:r>
              <a:rPr lang="en-US" sz="1400" dirty="0"/>
              <a:t>: </a:t>
            </a:r>
            <a:br>
              <a:rPr lang="en-US" sz="1400" dirty="0"/>
            </a:br>
            <a:r>
              <a:rPr lang="en-US" sz="1400" dirty="0">
                <a:solidFill>
                  <a:srgbClr val="0000FF"/>
                </a:solidFill>
              </a:rPr>
              <a:t>"C:\Program Files\MongoDB\Server\4.0\bin\mongod.exe" --</a:t>
            </a:r>
            <a:r>
              <a:rPr lang="en-US" sz="1400" dirty="0" err="1">
                <a:solidFill>
                  <a:srgbClr val="0000FF"/>
                </a:solidFill>
              </a:rPr>
              <a:t>dbpath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b="1" dirty="0">
                <a:solidFill>
                  <a:srgbClr val="0000FF"/>
                </a:solidFill>
              </a:rPr>
              <a:t>c:\mongo\data</a:t>
            </a:r>
            <a:br>
              <a:rPr lang="en-US" sz="1400" b="1" dirty="0">
                <a:solidFill>
                  <a:srgbClr val="0000FF"/>
                </a:solidFill>
              </a:rPr>
            </a:br>
            <a:r>
              <a:rPr lang="en-US" sz="1400" b="1" dirty="0">
                <a:solidFill>
                  <a:srgbClr val="0000FF"/>
                </a:solidFill>
              </a:rPr>
              <a:t>		</a:t>
            </a:r>
            <a:r>
              <a:rPr lang="en-US" sz="1400" b="1" dirty="0">
                <a:solidFill>
                  <a:srgbClr val="FF0000"/>
                </a:solidFill>
              </a:rPr>
              <a:t>Note: Include the quotes!</a:t>
            </a:r>
            <a:endParaRPr lang="en-US" sz="1400" dirty="0">
              <a:solidFill>
                <a:srgbClr val="FF0000"/>
              </a:solidFill>
            </a:endParaRPr>
          </a:p>
          <a:p>
            <a:endParaRPr lang="en-US" sz="1400" b="1" dirty="0">
              <a:solidFill>
                <a:srgbClr val="0000FF"/>
              </a:solidFill>
            </a:endParaRPr>
          </a:p>
          <a:p>
            <a:endParaRPr lang="en-US" sz="1400" dirty="0"/>
          </a:p>
          <a:p>
            <a:r>
              <a:rPr lang="en-US" sz="1400" dirty="0"/>
              <a:t>4. In a separate terminal window, run the mongo client shell to interactively access the database:</a:t>
            </a:r>
          </a:p>
          <a:p>
            <a:r>
              <a:rPr lang="en-US" sz="1400" dirty="0">
                <a:solidFill>
                  <a:srgbClr val="0000FF"/>
                </a:solidFill>
              </a:rPr>
              <a:t> "C:\Program Files\MongoDB\Server\4.0\bin\mongo.exe“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		</a:t>
            </a:r>
            <a:r>
              <a:rPr lang="en-US" sz="1400" b="1" dirty="0">
                <a:solidFill>
                  <a:srgbClr val="FF0000"/>
                </a:solidFill>
              </a:rPr>
              <a:t>Note: Include the quotes!</a:t>
            </a:r>
            <a:endParaRPr lang="en-US" sz="1400" dirty="0">
              <a:solidFill>
                <a:srgbClr val="FF0000"/>
              </a:solidFill>
            </a:endParaRP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/>
              <a:t>     </a:t>
            </a:r>
          </a:p>
          <a:p>
            <a:r>
              <a:rPr lang="en-US" sz="1400" dirty="0"/>
              <a:t>Use "help" at command prompt for available commands </a:t>
            </a:r>
          </a:p>
          <a:p>
            <a:r>
              <a:rPr lang="en-US" sz="1400" dirty="0"/>
              <a:t>(e.g. show </a:t>
            </a:r>
            <a:r>
              <a:rPr lang="en-US" sz="1400" dirty="0" err="1"/>
              <a:t>dbs</a:t>
            </a:r>
            <a:r>
              <a:rPr lang="en-US" sz="1400" dirty="0"/>
              <a:t>, use phonebook, use </a:t>
            </a:r>
            <a:r>
              <a:rPr lang="en-US" sz="1400" dirty="0" err="1"/>
              <a:t>bustracker</a:t>
            </a:r>
            <a:r>
              <a:rPr lang="en-US" sz="1400" dirty="0"/>
              <a:t>, </a:t>
            </a:r>
            <a:r>
              <a:rPr lang="en-US" sz="1400" dirty="0" err="1"/>
              <a:t>db.buses.drop</a:t>
            </a:r>
            <a:r>
              <a:rPr lang="en-US" sz="1400" dirty="0"/>
              <a:t>(); </a:t>
            </a:r>
            <a:r>
              <a:rPr lang="en-US" sz="1400" dirty="0" err="1"/>
              <a:t>db.dropDatabase</a:t>
            </a:r>
            <a:r>
              <a:rPr lang="en-US" sz="1400" dirty="0"/>
              <a:t>(), </a:t>
            </a:r>
            <a:r>
              <a:rPr lang="en-US" sz="1400" dirty="0" err="1"/>
              <a:t>etc</a:t>
            </a:r>
            <a:br>
              <a:rPr lang="en-US" sz="1400" dirty="0"/>
            </a:br>
            <a:r>
              <a:rPr lang="en-US" sz="1400" dirty="0"/>
              <a:t>		</a:t>
            </a:r>
            <a:r>
              <a:rPr lang="en-US" sz="1400" dirty="0">
                <a:solidFill>
                  <a:srgbClr val="0000FF"/>
                </a:solidFill>
              </a:rPr>
              <a:t>See following slides.</a:t>
            </a:r>
          </a:p>
          <a:p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02798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5912350-1486-49A8-9250-70E81E8B6F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0555577"/>
              </p:ext>
            </p:extLst>
          </p:nvPr>
        </p:nvGraphicFramePr>
        <p:xfrm>
          <a:off x="1905000" y="149383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Interacting with the Mongo Server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230956" y="5240916"/>
            <a:ext cx="39116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Many applications can use the</a:t>
            </a:r>
            <a:br>
              <a:rPr lang="en-US" dirty="0"/>
            </a:br>
            <a:r>
              <a:rPr lang="en-US" dirty="0"/>
              <a:t>Mongo server </a:t>
            </a:r>
            <a:r>
              <a:rPr lang="en-US" b="1" dirty="0"/>
              <a:t>simultaneously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with no danger of overwriting data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2E0FB6C-F5C1-4966-B9CB-220C2DFCE88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56005" y="2180448"/>
            <a:ext cx="2061550" cy="269077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42BCA7F-AAD1-4E5C-80AC-154B5068C3F5}"/>
              </a:ext>
            </a:extLst>
          </p:cNvPr>
          <p:cNvSpPr txBox="1"/>
          <p:nvPr/>
        </p:nvSpPr>
        <p:spPr>
          <a:xfrm>
            <a:off x="4400142" y="1411007"/>
            <a:ext cx="10214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/>
              <a:t>Mongodb</a:t>
            </a:r>
            <a:endParaRPr lang="en-US" sz="1100" dirty="0"/>
          </a:p>
          <a:p>
            <a:r>
              <a:rPr lang="en-US" sz="1100" dirty="0"/>
              <a:t>Network</a:t>
            </a:r>
          </a:p>
          <a:p>
            <a:r>
              <a:rPr lang="en-US" sz="1100" dirty="0"/>
              <a:t>Protocol</a:t>
            </a:r>
            <a:br>
              <a:rPr lang="en-US" sz="1100" dirty="0"/>
            </a:br>
            <a:r>
              <a:rPr lang="en-US" sz="1100" dirty="0"/>
              <a:t>(port 27107)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736F642-5D9B-4D27-8AED-F81FF164AB7B}"/>
              </a:ext>
            </a:extLst>
          </p:cNvPr>
          <p:cNvSpPr txBox="1"/>
          <p:nvPr/>
        </p:nvSpPr>
        <p:spPr>
          <a:xfrm>
            <a:off x="5786632" y="1505725"/>
            <a:ext cx="10759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Apps use the </a:t>
            </a:r>
            <a:br>
              <a:rPr lang="en-US" sz="1100" dirty="0"/>
            </a:br>
            <a:r>
              <a:rPr lang="en-US" sz="1100" dirty="0"/>
              <a:t>drivers’ APIs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A449904-659C-4430-9EEE-780C6122F5FD}"/>
              </a:ext>
            </a:extLst>
          </p:cNvPr>
          <p:cNvCxnSpPr>
            <a:cxnSpLocks/>
          </p:cNvCxnSpPr>
          <p:nvPr/>
        </p:nvCxnSpPr>
        <p:spPr bwMode="auto">
          <a:xfrm>
            <a:off x="4649831" y="2180448"/>
            <a:ext cx="0" cy="7913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F416FBE-B6CD-4FC2-A210-FA73AEBF132C}"/>
              </a:ext>
            </a:extLst>
          </p:cNvPr>
          <p:cNvCxnSpPr/>
          <p:nvPr/>
        </p:nvCxnSpPr>
        <p:spPr bwMode="auto">
          <a:xfrm>
            <a:off x="6324600" y="1956595"/>
            <a:ext cx="0" cy="4103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CCC4237-7102-4B51-B519-D5DF63C91EED}"/>
              </a:ext>
            </a:extLst>
          </p:cNvPr>
          <p:cNvSpPr txBox="1"/>
          <p:nvPr/>
        </p:nvSpPr>
        <p:spPr>
          <a:xfrm>
            <a:off x="5203311" y="4950596"/>
            <a:ext cx="2699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B0F0"/>
                </a:solidFill>
              </a:rPr>
              <a:t>Other apps (Python, Java, </a:t>
            </a:r>
            <a:r>
              <a:rPr lang="en-US" sz="1200" dirty="0" err="1">
                <a:solidFill>
                  <a:srgbClr val="00B0F0"/>
                </a:solidFill>
              </a:rPr>
              <a:t>etc</a:t>
            </a:r>
            <a:r>
              <a:rPr lang="en-US" sz="1200" dirty="0">
                <a:solidFill>
                  <a:srgbClr val="00B0F0"/>
                </a:solidFill>
              </a:rPr>
              <a:t>)</a:t>
            </a:r>
            <a:br>
              <a:rPr lang="en-US" sz="1200" dirty="0">
                <a:solidFill>
                  <a:srgbClr val="00B0F0"/>
                </a:solidFill>
              </a:rPr>
            </a:br>
            <a:r>
              <a:rPr lang="en-US" sz="1200" dirty="0">
                <a:solidFill>
                  <a:srgbClr val="00B0F0"/>
                </a:solidFill>
              </a:rPr>
              <a:t>can also use Mongo through various</a:t>
            </a:r>
            <a:br>
              <a:rPr lang="en-US" sz="1200" dirty="0">
                <a:solidFill>
                  <a:srgbClr val="00B0F0"/>
                </a:solidFill>
              </a:rPr>
            </a:br>
            <a:r>
              <a:rPr lang="en-US" sz="1200" dirty="0">
                <a:solidFill>
                  <a:srgbClr val="00B0F0"/>
                </a:solidFill>
              </a:rPr>
              <a:t>Drivers (</a:t>
            </a:r>
            <a:r>
              <a:rPr lang="en-US" sz="1200" dirty="0" err="1">
                <a:solidFill>
                  <a:srgbClr val="00B0F0"/>
                </a:solidFill>
              </a:rPr>
              <a:t>PyMongo</a:t>
            </a:r>
            <a:r>
              <a:rPr lang="en-US" sz="1200" dirty="0">
                <a:solidFill>
                  <a:srgbClr val="00B0F0"/>
                </a:solidFill>
              </a:rPr>
              <a:t>, </a:t>
            </a:r>
            <a:r>
              <a:rPr lang="en-US" sz="1200" dirty="0" err="1">
                <a:solidFill>
                  <a:srgbClr val="00B0F0"/>
                </a:solidFill>
              </a:rPr>
              <a:t>etc</a:t>
            </a:r>
            <a:r>
              <a:rPr lang="en-US" sz="1200" dirty="0">
                <a:solidFill>
                  <a:srgbClr val="00B0F0"/>
                </a:solidFill>
              </a:rPr>
              <a:t>)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EB19259-9FDF-4BC8-A6FC-D8C3526765B3}"/>
              </a:ext>
            </a:extLst>
          </p:cNvPr>
          <p:cNvCxnSpPr>
            <a:cxnSpLocks/>
          </p:cNvCxnSpPr>
          <p:nvPr/>
        </p:nvCxnSpPr>
        <p:spPr bwMode="auto">
          <a:xfrm>
            <a:off x="6400800" y="1936612"/>
            <a:ext cx="0" cy="14923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C4D36EF-206F-44C0-B0CD-441BF9A374B6}"/>
              </a:ext>
            </a:extLst>
          </p:cNvPr>
          <p:cNvCxnSpPr>
            <a:cxnSpLocks/>
          </p:cNvCxnSpPr>
          <p:nvPr/>
        </p:nvCxnSpPr>
        <p:spPr bwMode="auto">
          <a:xfrm>
            <a:off x="4800600" y="2180448"/>
            <a:ext cx="0" cy="17819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A256630-0DD8-4A5E-A351-ECF99BBC1824}"/>
              </a:ext>
            </a:extLst>
          </p:cNvPr>
          <p:cNvSpPr txBox="1"/>
          <p:nvPr/>
        </p:nvSpPr>
        <p:spPr>
          <a:xfrm>
            <a:off x="2590800" y="4854111"/>
            <a:ext cx="9621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Mongod.exe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D95A7D9-1502-48B0-B5AA-CE2A3AF87503}"/>
              </a:ext>
            </a:extLst>
          </p:cNvPr>
          <p:cNvCxnSpPr>
            <a:cxnSpLocks/>
          </p:cNvCxnSpPr>
          <p:nvPr/>
        </p:nvCxnSpPr>
        <p:spPr bwMode="auto">
          <a:xfrm flipH="1">
            <a:off x="6477000" y="1956595"/>
            <a:ext cx="2309" cy="230488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4417587-B93C-495E-9995-BF0B5E3BD5FC}"/>
              </a:ext>
            </a:extLst>
          </p:cNvPr>
          <p:cNvCxnSpPr>
            <a:cxnSpLocks/>
          </p:cNvCxnSpPr>
          <p:nvPr/>
        </p:nvCxnSpPr>
        <p:spPr bwMode="auto">
          <a:xfrm>
            <a:off x="4724400" y="2180448"/>
            <a:ext cx="0" cy="13035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691564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the MongoDB server (mongod.exe)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676400"/>
            <a:ext cx="8559250" cy="4343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14600" y="3956208"/>
            <a:ext cx="5734262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Starting the server results in a lot of informational</a:t>
            </a:r>
            <a:br>
              <a:rPr lang="en-US" dirty="0"/>
            </a:br>
            <a:r>
              <a:rPr lang="en-US" dirty="0"/>
              <a:t>messages being displayed to the console.</a:t>
            </a:r>
          </a:p>
        </p:txBody>
      </p:sp>
    </p:spTree>
    <p:extLst>
      <p:ext uri="{BB962C8B-B14F-4D97-AF65-F5344CB8AC3E}">
        <p14:creationId xmlns:p14="http://schemas.microsoft.com/office/powerpoint/2010/main" val="3393985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sz="3200" dirty="0"/>
              <a:t>Command-line viewer (mongo.exe)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90600"/>
            <a:ext cx="8382000" cy="53149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14600" y="3956208"/>
            <a:ext cx="5365571" cy="203132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The </a:t>
            </a:r>
            <a:r>
              <a:rPr lang="en-US" b="1" dirty="0"/>
              <a:t>show </a:t>
            </a:r>
            <a:r>
              <a:rPr lang="en-US" b="1" dirty="0" err="1"/>
              <a:t>dbs</a:t>
            </a:r>
            <a:r>
              <a:rPr lang="en-US" dirty="0"/>
              <a:t> command displays the databases</a:t>
            </a:r>
            <a:br>
              <a:rPr lang="en-US" dirty="0"/>
            </a:br>
            <a:r>
              <a:rPr lang="en-US" dirty="0"/>
              <a:t>being hosted by the mongo server. In this case, </a:t>
            </a:r>
            <a:br>
              <a:rPr lang="en-US" dirty="0"/>
            </a:br>
            <a:r>
              <a:rPr lang="en-US" dirty="0"/>
              <a:t>there are some default databases shown:</a:t>
            </a:r>
            <a:br>
              <a:rPr lang="en-US" dirty="0"/>
            </a:br>
            <a:r>
              <a:rPr lang="en-US" dirty="0"/>
              <a:t>“</a:t>
            </a:r>
            <a:r>
              <a:rPr lang="en-US" b="1" dirty="0"/>
              <a:t>admin” </a:t>
            </a:r>
            <a:r>
              <a:rPr lang="en-US" dirty="0"/>
              <a:t>and “</a:t>
            </a:r>
            <a:r>
              <a:rPr lang="en-US" b="1" dirty="0"/>
              <a:t>local” (and “config” in v4.0)</a:t>
            </a:r>
            <a:endParaRPr lang="en-US" dirty="0"/>
          </a:p>
          <a:p>
            <a:br>
              <a:rPr lang="en-US" dirty="0"/>
            </a:br>
            <a:r>
              <a:rPr lang="en-US" dirty="0"/>
              <a:t>These are created automatically whenever you </a:t>
            </a:r>
            <a:br>
              <a:rPr lang="en-US" dirty="0"/>
            </a:br>
            <a:r>
              <a:rPr lang="en-US" dirty="0"/>
              <a:t>create a new mongo server.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28600" y="3733800"/>
            <a:ext cx="2057400" cy="258762"/>
          </a:xfrm>
          <a:prstGeom prst="rect">
            <a:avLst/>
          </a:prstGeom>
          <a:solidFill>
            <a:srgbClr val="F9D107">
              <a:alpha val="46667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965499"/>
      </p:ext>
    </p:extLst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27965</TotalTime>
  <Words>1240</Words>
  <Application>Microsoft Office PowerPoint</Application>
  <PresentationFormat>On-screen Show (4:3)</PresentationFormat>
  <Paragraphs>146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Comic Sans MS</vt:lpstr>
      <vt:lpstr>Tahoma</vt:lpstr>
      <vt:lpstr>Times New Roman</vt:lpstr>
      <vt:lpstr>Wingdings</vt:lpstr>
      <vt:lpstr>2_Network</vt:lpstr>
      <vt:lpstr>The MEAN stack is used as a basis for many modern web applications</vt:lpstr>
      <vt:lpstr>MongoDB</vt:lpstr>
      <vt:lpstr>What is a database?</vt:lpstr>
      <vt:lpstr>A database is often implemented as a separate application hosted on a separate physical server</vt:lpstr>
      <vt:lpstr>Mongo database server</vt:lpstr>
      <vt:lpstr>Installation</vt:lpstr>
      <vt:lpstr>Interacting with the Mongo Server</vt:lpstr>
      <vt:lpstr>Starting the MongoDB server (mongod.exe)</vt:lpstr>
      <vt:lpstr>Command-line viewer (mongo.exe)</vt:lpstr>
      <vt:lpstr>Creating a new database</vt:lpstr>
      <vt:lpstr>Creating/inserting documents into a db collection</vt:lpstr>
      <vt:lpstr>Viewing databases and collections</vt:lpstr>
      <vt:lpstr>Searching and Viewing documents/records in a collection</vt:lpstr>
      <vt:lpstr>Deleting documents/records in a collection</vt:lpstr>
      <vt:lpstr>Deleting collections and entire databases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CS422 Lecture</dc:title>
  <dc:subject>CSS Layout</dc:subject>
  <dc:creator>Mark Hornick</dc:creator>
  <cp:lastModifiedBy>Hornick, Mark</cp:lastModifiedBy>
  <cp:revision>954</cp:revision>
  <cp:lastPrinted>2018-02-08T17:48:26Z</cp:lastPrinted>
  <dcterms:created xsi:type="dcterms:W3CDTF">1999-09-06T21:32:20Z</dcterms:created>
  <dcterms:modified xsi:type="dcterms:W3CDTF">2020-02-04T15:32:37Z</dcterms:modified>
</cp:coreProperties>
</file>