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0"/>
  </p:notesMasterIdLst>
  <p:handoutMasterIdLst>
    <p:handoutMasterId r:id="rId21"/>
  </p:handoutMasterIdLst>
  <p:sldIdLst>
    <p:sldId id="313" r:id="rId2"/>
    <p:sldId id="314" r:id="rId3"/>
    <p:sldId id="315" r:id="rId4"/>
    <p:sldId id="316" r:id="rId5"/>
    <p:sldId id="317" r:id="rId6"/>
    <p:sldId id="318" r:id="rId7"/>
    <p:sldId id="328" r:id="rId8"/>
    <p:sldId id="329" r:id="rId9"/>
    <p:sldId id="331" r:id="rId10"/>
    <p:sldId id="333" r:id="rId11"/>
    <p:sldId id="332" r:id="rId12"/>
    <p:sldId id="320" r:id="rId13"/>
    <p:sldId id="321" r:id="rId14"/>
    <p:sldId id="327" r:id="rId15"/>
    <p:sldId id="326" r:id="rId16"/>
    <p:sldId id="330" r:id="rId17"/>
    <p:sldId id="323" r:id="rId18"/>
    <p:sldId id="319" r:id="rId1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3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9900"/>
    <a:srgbClr val="9A0075"/>
    <a:srgbClr val="009999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24" autoAdjust="0"/>
    <p:restoredTop sz="94660" autoAdjust="0"/>
  </p:normalViewPr>
  <p:slideViewPr>
    <p:cSldViewPr>
      <p:cViewPr varScale="1">
        <p:scale>
          <a:sx n="81" d="100"/>
          <a:sy n="81" d="100"/>
        </p:scale>
        <p:origin x="171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74" y="1074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defTabSz="966788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CS-4220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479033-6C78-469D-B614-010FE3C5ED08}" type="datetime3">
              <a:rPr lang="en-US"/>
              <a:pPr>
                <a:defRPr/>
              </a:pPr>
              <a:t>20 January 2020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8E90810-4575-4F2E-AA3B-91823DD36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057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>
              <a:defRPr sz="12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CS-4220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9B73FFAE-01D5-4C83-9B04-43DD8784723C}" type="datetime1">
              <a:rPr lang="en-US"/>
              <a:pPr>
                <a:defRPr/>
              </a:pPr>
              <a:t>1/20/2020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2" rIns="91406" bIns="4570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9AB7D73-2FA2-4F44-8FD2-36D0C4450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0132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45C91-3077-4C3A-8D7E-A6FD2F9F5F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DC524-9D7F-46C9-BB76-DC79229776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8333C-EA7F-4898-B21D-5F295C3B0B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1B141-6482-4F74-821A-4E74024393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66753-C2CB-4303-B987-CF3CF27675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B0F9E-D752-49D7-B8C9-7B5D5D2916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4D0CE-C2F5-442D-9D23-1498F65E05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527B9-B907-4839-B87C-A9A268F8B8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B6186-4B53-40D6-9B0F-FBD54F3D94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31703-E944-4A65-B927-F385A81519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/>
              <a:t>CS-4220 Dr. Mark L. Hornick</a:t>
            </a: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F2952-634B-45E1-8064-4B4ED8C16A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9D2D6-BC95-4FE0-B9A8-BEF59A7C86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77798124-87DD-47A8-B46B-B196D0C273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  <p:sldLayoutId id="214748391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nodejs.org/dist/latest-v10.x/docs/api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pmjs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nodejs.org/en/docs/guides/anatomy-of-an-http-transaction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EBF537-0452-4654-A68C-D9158C71C7F3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2" name="AutoShape 4" descr="Image result for nodej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1371600"/>
            <a:ext cx="662940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2362200" y="4686300"/>
            <a:ext cx="46452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Century Gothic" panose="020B0502020202020204" pitchFamily="34" charset="0"/>
              </a:rPr>
              <a:t>Server-side </a:t>
            </a:r>
            <a:r>
              <a:rPr lang="en-US" sz="3200" dirty="0" err="1">
                <a:latin typeface="Century Gothic" panose="020B0502020202020204" pitchFamily="34" charset="0"/>
              </a:rPr>
              <a:t>Javascript</a:t>
            </a:r>
            <a:endParaRPr lang="en-US" sz="32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530224"/>
          </a:xfrm>
        </p:spPr>
        <p:txBody>
          <a:bodyPr/>
          <a:lstStyle/>
          <a:p>
            <a:r>
              <a:rPr lang="en-US" sz="2400" dirty="0"/>
              <a:t>2020: Configure </a:t>
            </a:r>
            <a:r>
              <a:rPr lang="en-US" sz="2400" dirty="0" err="1"/>
              <a:t>Webstorm</a:t>
            </a:r>
            <a:r>
              <a:rPr lang="en-US" sz="2400" dirty="0"/>
              <a:t> for NodeJS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6934200" cy="1524000"/>
          </a:xfrm>
        </p:spPr>
        <p:txBody>
          <a:bodyPr/>
          <a:lstStyle/>
          <a:p>
            <a:r>
              <a:rPr lang="en-US" sz="1800" dirty="0"/>
              <a:t>In File/Settings, </a:t>
            </a:r>
            <a:r>
              <a:rPr lang="en-US" sz="1800" dirty="0" err="1"/>
              <a:t>Languages&amp;Frameworks</a:t>
            </a:r>
            <a:r>
              <a:rPr lang="en-US" sz="1800" dirty="0"/>
              <a:t>/JavaScript select ECMAScript 6</a:t>
            </a:r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B8BFCE6-43CC-4912-A3DE-B0682ED68D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936" y="1495425"/>
            <a:ext cx="5492327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81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530224"/>
          </a:xfrm>
        </p:spPr>
        <p:txBody>
          <a:bodyPr/>
          <a:lstStyle/>
          <a:p>
            <a:r>
              <a:rPr lang="en-US" sz="2400" dirty="0"/>
              <a:t>2020: Configure </a:t>
            </a:r>
            <a:r>
              <a:rPr lang="en-US" sz="2400" dirty="0" err="1"/>
              <a:t>Webstorm</a:t>
            </a:r>
            <a:r>
              <a:rPr lang="en-US" sz="2400" dirty="0"/>
              <a:t> for NodeJS (2/2)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7848600" cy="4411662"/>
          </a:xfrm>
        </p:spPr>
        <p:txBody>
          <a:bodyPr/>
          <a:lstStyle/>
          <a:p>
            <a:r>
              <a:rPr lang="en-US" sz="1800" dirty="0"/>
              <a:t>In File/Settings, </a:t>
            </a:r>
            <a:r>
              <a:rPr lang="en-US" sz="1800" dirty="0" err="1"/>
              <a:t>Languages&amp;Frameworks</a:t>
            </a:r>
            <a:r>
              <a:rPr lang="en-US" sz="1800" dirty="0"/>
              <a:t>/Node.js and NPM enable NodeJS Core</a:t>
            </a:r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666751"/>
            <a:ext cx="3581400" cy="25816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3479C19-B58F-449F-AE60-599DF99826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551233"/>
            <a:ext cx="5567362" cy="4425339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CBA011C-1E8F-46DA-BBC4-EC26B0A8A687}"/>
              </a:ext>
            </a:extLst>
          </p:cNvPr>
          <p:cNvCxnSpPr>
            <a:cxnSpLocks/>
          </p:cNvCxnSpPr>
          <p:nvPr/>
        </p:nvCxnSpPr>
        <p:spPr bwMode="auto">
          <a:xfrm flipV="1">
            <a:off x="3657600" y="2286000"/>
            <a:ext cx="762000" cy="9052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405348F-8961-4DA8-B80E-868A8B8FDBB2}"/>
              </a:ext>
            </a:extLst>
          </p:cNvPr>
          <p:cNvSpPr txBox="1"/>
          <p:nvPr/>
        </p:nvSpPr>
        <p:spPr>
          <a:xfrm>
            <a:off x="2958445" y="3215050"/>
            <a:ext cx="3581400" cy="121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“Enable”</a:t>
            </a:r>
          </a:p>
          <a:p>
            <a:r>
              <a:rPr lang="en-US" dirty="0"/>
              <a:t>Button that appears here; once enabled, the “Disable” button appears</a:t>
            </a:r>
          </a:p>
        </p:txBody>
      </p:sp>
    </p:spTree>
    <p:extLst>
      <p:ext uri="{BB962C8B-B14F-4D97-AF65-F5344CB8AC3E}">
        <p14:creationId xmlns:p14="http://schemas.microsoft.com/office/powerpoint/2010/main" val="1115590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Browser vs Node JavaScript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00FF"/>
                </a:solidFill>
              </a:rPr>
              <a:t>NodeJS</a:t>
            </a:r>
            <a:r>
              <a:rPr lang="en-US" dirty="0">
                <a:solidFill>
                  <a:srgbClr val="0000FF"/>
                </a:solidFill>
              </a:rPr>
              <a:t> does </a:t>
            </a:r>
            <a:r>
              <a:rPr lang="en-US" b="1" dirty="0">
                <a:solidFill>
                  <a:srgbClr val="0000FF"/>
                </a:solidFill>
              </a:rPr>
              <a:t>NOT</a:t>
            </a:r>
            <a:r>
              <a:rPr lang="en-US" dirty="0">
                <a:solidFill>
                  <a:srgbClr val="0000FF"/>
                </a:solidFill>
              </a:rPr>
              <a:t> run in the browser environment, so has no access to the (meaningless) BOM and DOM libraries</a:t>
            </a:r>
          </a:p>
          <a:p>
            <a:r>
              <a:rPr lang="en-US" dirty="0"/>
              <a:t>The </a:t>
            </a:r>
            <a:r>
              <a:rPr lang="en-US" dirty="0" err="1"/>
              <a:t>NodeJS</a:t>
            </a:r>
            <a:r>
              <a:rPr lang="en-US" dirty="0"/>
              <a:t> core runtime environment contains only basic </a:t>
            </a:r>
            <a:r>
              <a:rPr lang="en-US" dirty="0">
                <a:solidFill>
                  <a:srgbClr val="0070C0"/>
                </a:solidFill>
              </a:rPr>
              <a:t>objects</a:t>
            </a:r>
            <a:r>
              <a:rPr lang="en-US" dirty="0"/>
              <a:t> and </a:t>
            </a:r>
            <a:r>
              <a:rPr lang="en-US" dirty="0">
                <a:solidFill>
                  <a:srgbClr val="9A0075"/>
                </a:solidFill>
              </a:rPr>
              <a:t>functions</a:t>
            </a:r>
            <a:r>
              <a:rPr lang="en-US" dirty="0"/>
              <a:t>, such as: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Object, Date, String, Array, JSON, …</a:t>
            </a:r>
          </a:p>
          <a:p>
            <a:pPr lvl="1"/>
            <a:r>
              <a:rPr lang="en-US" dirty="0" err="1">
                <a:solidFill>
                  <a:srgbClr val="9A0075"/>
                </a:solidFill>
              </a:rPr>
              <a:t>isNaN</a:t>
            </a:r>
            <a:r>
              <a:rPr lang="en-US" dirty="0">
                <a:solidFill>
                  <a:srgbClr val="9A0075"/>
                </a:solidFill>
              </a:rPr>
              <a:t>(), </a:t>
            </a:r>
            <a:r>
              <a:rPr lang="en-US" dirty="0" err="1">
                <a:solidFill>
                  <a:srgbClr val="9A0075"/>
                </a:solidFill>
              </a:rPr>
              <a:t>parseInt</a:t>
            </a:r>
            <a:r>
              <a:rPr lang="en-US" dirty="0">
                <a:solidFill>
                  <a:srgbClr val="9A0075"/>
                </a:solidFill>
              </a:rPr>
              <a:t>(),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267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libraries are part of </a:t>
            </a:r>
            <a:r>
              <a:rPr lang="en-US" dirty="0" err="1"/>
              <a:t>NodeJS</a:t>
            </a:r>
            <a:r>
              <a:rPr lang="en-US" dirty="0"/>
              <a:t>, but must be imported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browser JS, &lt;script&gt; tags are used for this</a:t>
            </a:r>
          </a:p>
          <a:p>
            <a:pPr lvl="1"/>
            <a:r>
              <a:rPr lang="en-US" dirty="0"/>
              <a:t>In Java, </a:t>
            </a:r>
            <a:r>
              <a:rPr lang="en-US" b="1" dirty="0"/>
              <a:t>import</a:t>
            </a:r>
            <a:r>
              <a:rPr lang="en-US" dirty="0"/>
              <a:t> statements are used</a:t>
            </a:r>
          </a:p>
          <a:p>
            <a:r>
              <a:rPr lang="en-US" dirty="0"/>
              <a:t>In </a:t>
            </a:r>
            <a:r>
              <a:rPr lang="en-US" dirty="0" err="1"/>
              <a:t>NodeJS</a:t>
            </a:r>
            <a:r>
              <a:rPr lang="en-US" dirty="0"/>
              <a:t>, the analogous approach is the </a:t>
            </a:r>
            <a:r>
              <a:rPr lang="en-US" dirty="0">
                <a:solidFill>
                  <a:srgbClr val="0000FF"/>
                </a:solidFill>
              </a:rPr>
              <a:t>require</a:t>
            </a:r>
            <a:r>
              <a:rPr lang="en-US" dirty="0"/>
              <a:t> statement: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let fs = require(‘fs’); </a:t>
            </a:r>
            <a:b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‘fs’ is a file system object</a:t>
            </a:r>
          </a:p>
          <a:p>
            <a:r>
              <a:rPr lang="en-US" sz="2400" dirty="0">
                <a:solidFill>
                  <a:srgbClr val="009900"/>
                </a:solidFill>
              </a:rPr>
              <a:t>See </a:t>
            </a:r>
            <a:br>
              <a:rPr lang="en-US" sz="2400" dirty="0">
                <a:solidFill>
                  <a:srgbClr val="009900"/>
                </a:solidFill>
              </a:rPr>
            </a:br>
            <a:r>
              <a:rPr lang="en-US" sz="2400" dirty="0">
                <a:solidFill>
                  <a:srgbClr val="009900"/>
                </a:solidFill>
                <a:hlinkClick r:id="rId2"/>
              </a:rPr>
              <a:t>https://nodejs.org/dist/latest-v10.x/docs/api/</a:t>
            </a:r>
            <a:endParaRPr lang="en-US" sz="2400" dirty="0">
              <a:solidFill>
                <a:srgbClr val="009900"/>
              </a:solidFill>
            </a:endParaRPr>
          </a:p>
          <a:p>
            <a:r>
              <a:rPr lang="en-US" sz="2400" dirty="0">
                <a:solidFill>
                  <a:srgbClr val="009900"/>
                </a:solidFill>
              </a:rPr>
              <a:t>The </a:t>
            </a:r>
            <a:r>
              <a:rPr lang="en-US" sz="2400" dirty="0">
                <a:solidFill>
                  <a:srgbClr val="FF0000"/>
                </a:solidFill>
              </a:rPr>
              <a:t>core</a:t>
            </a:r>
            <a:r>
              <a:rPr lang="en-US" sz="2400" dirty="0">
                <a:solidFill>
                  <a:srgbClr val="009900"/>
                </a:solidFill>
              </a:rPr>
              <a:t> NodeJS runtime library contains a fair number of such modules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47840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your own module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2700337"/>
          </a:xfrm>
        </p:spPr>
        <p:txBody>
          <a:bodyPr/>
          <a:lstStyle/>
          <a:p>
            <a:r>
              <a:rPr lang="en-US" dirty="0" err="1"/>
              <a:t>Javascript</a:t>
            </a:r>
            <a:r>
              <a:rPr lang="en-US" dirty="0"/>
              <a:t> code modules are simply </a:t>
            </a:r>
            <a:r>
              <a:rPr lang="en-US" dirty="0" err="1"/>
              <a:t>Javascript</a:t>
            </a:r>
            <a:r>
              <a:rPr lang="en-US" dirty="0"/>
              <a:t> files that allow certain variables, functions, or classes to be “required”</a:t>
            </a:r>
          </a:p>
          <a:p>
            <a:r>
              <a:rPr lang="en-US" dirty="0"/>
              <a:t>This is done by </a:t>
            </a:r>
            <a:r>
              <a:rPr lang="en-US" b="1" dirty="0"/>
              <a:t>exporting</a:t>
            </a:r>
            <a:r>
              <a:rPr lang="en-US" dirty="0"/>
              <a:t> those elements</a:t>
            </a:r>
          </a:p>
          <a:p>
            <a:r>
              <a:rPr lang="en-US" dirty="0"/>
              <a:t>Demo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D5C208-0E39-4034-811A-EACDB998CADA}"/>
              </a:ext>
            </a:extLst>
          </p:cNvPr>
          <p:cNvSpPr txBox="1"/>
          <p:nvPr/>
        </p:nvSpPr>
        <p:spPr>
          <a:xfrm>
            <a:off x="457200" y="4419600"/>
            <a:ext cx="8457765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2019 Note: The ES6 specification has extended the syntax and semantics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of the “</a:t>
            </a:r>
            <a:r>
              <a:rPr lang="en-US" b="1" dirty="0">
                <a:solidFill>
                  <a:srgbClr val="FF0000"/>
                </a:solidFill>
              </a:rPr>
              <a:t>import</a:t>
            </a:r>
            <a:r>
              <a:rPr lang="en-US" dirty="0">
                <a:solidFill>
                  <a:srgbClr val="FF0000"/>
                </a:solidFill>
              </a:rPr>
              <a:t>” and “</a:t>
            </a:r>
            <a:r>
              <a:rPr lang="en-US" b="1" dirty="0">
                <a:solidFill>
                  <a:srgbClr val="FF0000"/>
                </a:solidFill>
              </a:rPr>
              <a:t>export</a:t>
            </a:r>
            <a:r>
              <a:rPr lang="en-US" dirty="0">
                <a:solidFill>
                  <a:srgbClr val="FF0000"/>
                </a:solidFill>
              </a:rPr>
              <a:t>” statements, but their use is not yet fully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supported either within browsers or within the NodeJS engine.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sz="1400" dirty="0">
                <a:solidFill>
                  <a:srgbClr val="FF0000"/>
                </a:solidFill>
              </a:rPr>
              <a:t>See for example: </a:t>
            </a:r>
            <a:br>
              <a:rPr lang="en-US" sz="1400" dirty="0">
                <a:solidFill>
                  <a:srgbClr val="FF0000"/>
                </a:solidFill>
              </a:rPr>
            </a:br>
            <a:r>
              <a:rPr lang="en-US" sz="1400" dirty="0">
                <a:solidFill>
                  <a:srgbClr val="FF0000"/>
                </a:solidFill>
              </a:rPr>
              <a:t>https://stackoverflow.com/questions/45854169/how-can-i-use-an-es6-import-in-node</a:t>
            </a:r>
          </a:p>
        </p:txBody>
      </p:sp>
    </p:spTree>
    <p:extLst>
      <p:ext uri="{BB962C8B-B14F-4D97-AF65-F5344CB8AC3E}">
        <p14:creationId xmlns:p14="http://schemas.microsoft.com/office/powerpoint/2010/main" val="2639229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Including 3</a:t>
            </a:r>
            <a:r>
              <a:rPr lang="en-US" baseline="30000" dirty="0"/>
              <a:t>rd</a:t>
            </a:r>
            <a:r>
              <a:rPr lang="en-US" dirty="0"/>
              <a:t>-party modules using NPM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See </a:t>
            </a:r>
            <a:r>
              <a:rPr lang="en-US" sz="2800" dirty="0">
                <a:hlinkClick r:id="rId2"/>
              </a:rPr>
              <a:t>www.npmjs.com</a:t>
            </a:r>
            <a:r>
              <a:rPr lang="en-US" sz="2800" dirty="0"/>
              <a:t> for full documentation</a:t>
            </a:r>
          </a:p>
          <a:p>
            <a:r>
              <a:rPr lang="en-US" sz="2800" dirty="0"/>
              <a:t>Open a terminal window in your </a:t>
            </a:r>
            <a:r>
              <a:rPr lang="en-US" sz="2800" dirty="0" err="1"/>
              <a:t>NodeJS</a:t>
            </a:r>
            <a:r>
              <a:rPr lang="en-US" sz="2800" dirty="0"/>
              <a:t> project</a:t>
            </a:r>
          </a:p>
          <a:p>
            <a:pPr lvl="1"/>
            <a:r>
              <a:rPr lang="en-US" sz="2400" dirty="0"/>
              <a:t>Type </a:t>
            </a:r>
            <a:r>
              <a:rPr lang="en-US" sz="2400" b="1" dirty="0" err="1"/>
              <a:t>npm</a:t>
            </a:r>
            <a:r>
              <a:rPr lang="en-US" sz="2400" b="1" dirty="0"/>
              <a:t> </a:t>
            </a:r>
            <a:r>
              <a:rPr lang="en-US" sz="2400" b="1" dirty="0" err="1"/>
              <a:t>init</a:t>
            </a:r>
            <a:r>
              <a:rPr lang="en-US" sz="2400" dirty="0"/>
              <a:t> at the prompt</a:t>
            </a:r>
          </a:p>
          <a:p>
            <a:pPr lvl="2"/>
            <a:r>
              <a:rPr lang="en-US" sz="2000" dirty="0">
                <a:solidFill>
                  <a:srgbClr val="0070C0"/>
                </a:solidFill>
              </a:rPr>
              <a:t>This installs a file named “</a:t>
            </a:r>
            <a:r>
              <a:rPr lang="en-US" sz="2000" b="1" dirty="0" err="1">
                <a:solidFill>
                  <a:srgbClr val="0070C0"/>
                </a:solidFill>
              </a:rPr>
              <a:t>package.json</a:t>
            </a:r>
            <a:r>
              <a:rPr lang="en-US" sz="2000" dirty="0">
                <a:solidFill>
                  <a:srgbClr val="0070C0"/>
                </a:solidFill>
              </a:rPr>
              <a:t>” and a subfolder named “</a:t>
            </a:r>
            <a:r>
              <a:rPr lang="en-US" sz="2000" b="1" dirty="0" err="1">
                <a:solidFill>
                  <a:srgbClr val="0070C0"/>
                </a:solidFill>
              </a:rPr>
              <a:t>node_modules</a:t>
            </a:r>
            <a:r>
              <a:rPr lang="en-US" sz="2000" dirty="0">
                <a:solidFill>
                  <a:srgbClr val="0070C0"/>
                </a:solidFill>
              </a:rPr>
              <a:t>” in your project directory</a:t>
            </a:r>
          </a:p>
          <a:p>
            <a:pPr lvl="2"/>
            <a:r>
              <a:rPr lang="en-US" sz="2000" b="1" dirty="0" err="1">
                <a:solidFill>
                  <a:srgbClr val="0070C0"/>
                </a:solidFill>
              </a:rPr>
              <a:t>Package.json</a:t>
            </a:r>
            <a:r>
              <a:rPr lang="en-US" sz="2000" dirty="0">
                <a:solidFill>
                  <a:srgbClr val="0070C0"/>
                </a:solidFill>
              </a:rPr>
              <a:t> describes your project</a:t>
            </a:r>
          </a:p>
          <a:p>
            <a:pPr lvl="2"/>
            <a:r>
              <a:rPr lang="en-US" sz="2000" b="1" dirty="0" err="1">
                <a:solidFill>
                  <a:srgbClr val="0070C0"/>
                </a:solidFill>
              </a:rPr>
              <a:t>Node_modules</a:t>
            </a:r>
            <a:r>
              <a:rPr lang="en-US" sz="2000" dirty="0">
                <a:solidFill>
                  <a:srgbClr val="0070C0"/>
                </a:solidFill>
              </a:rPr>
              <a:t> contains 3</a:t>
            </a:r>
            <a:r>
              <a:rPr lang="en-US" sz="2000" baseline="30000" dirty="0">
                <a:solidFill>
                  <a:srgbClr val="0070C0"/>
                </a:solidFill>
              </a:rPr>
              <a:t>rd</a:t>
            </a:r>
            <a:r>
              <a:rPr lang="en-US" sz="2000" dirty="0">
                <a:solidFill>
                  <a:srgbClr val="0070C0"/>
                </a:solidFill>
              </a:rPr>
              <a:t>-party modules you </a:t>
            </a:r>
            <a:r>
              <a:rPr lang="en-US" sz="2000" b="1" dirty="0" err="1">
                <a:solidFill>
                  <a:srgbClr val="0070C0"/>
                </a:solidFill>
              </a:rPr>
              <a:t>npm</a:t>
            </a:r>
            <a:r>
              <a:rPr lang="en-US" sz="2000" b="1" dirty="0">
                <a:solidFill>
                  <a:srgbClr val="0070C0"/>
                </a:solidFill>
              </a:rPr>
              <a:t> install</a:t>
            </a:r>
            <a:r>
              <a:rPr lang="en-US" sz="2000" dirty="0">
                <a:solidFill>
                  <a:srgbClr val="0070C0"/>
                </a:solidFill>
              </a:rPr>
              <a:t> to be used in your project.</a:t>
            </a:r>
          </a:p>
          <a:p>
            <a:pPr lvl="1"/>
            <a:r>
              <a:rPr lang="en-US" sz="2400" dirty="0"/>
              <a:t>To install a module</a:t>
            </a:r>
          </a:p>
          <a:p>
            <a:pPr lvl="2"/>
            <a:r>
              <a:rPr lang="en-US" sz="2000" dirty="0">
                <a:solidFill>
                  <a:srgbClr val="00B050"/>
                </a:solidFill>
              </a:rPr>
              <a:t>First, find the name of the module in the NPM catalog</a:t>
            </a:r>
          </a:p>
          <a:p>
            <a:pPr lvl="2"/>
            <a:r>
              <a:rPr lang="en-US" sz="2000" dirty="0">
                <a:solidFill>
                  <a:srgbClr val="00B050"/>
                </a:solidFill>
              </a:rPr>
              <a:t>Type </a:t>
            </a:r>
            <a:r>
              <a:rPr lang="en-US" sz="2000" dirty="0" err="1">
                <a:solidFill>
                  <a:srgbClr val="00B050"/>
                </a:solidFill>
              </a:rPr>
              <a:t>npm</a:t>
            </a:r>
            <a:r>
              <a:rPr lang="en-US" sz="2000" dirty="0">
                <a:solidFill>
                  <a:srgbClr val="00B050"/>
                </a:solidFill>
              </a:rPr>
              <a:t> install &lt;</a:t>
            </a:r>
            <a:r>
              <a:rPr lang="en-US" sz="2000" dirty="0" err="1">
                <a:solidFill>
                  <a:srgbClr val="00B050"/>
                </a:solidFill>
              </a:rPr>
              <a:t>module_name</a:t>
            </a:r>
            <a:r>
              <a:rPr lang="en-US" sz="2000" dirty="0">
                <a:solidFill>
                  <a:srgbClr val="00B050"/>
                </a:solidFill>
              </a:rPr>
              <a:t>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583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Anyone can publish to NPM</a:t>
            </a:r>
            <a:br>
              <a:rPr lang="en-US" sz="2800" dirty="0"/>
            </a:br>
            <a:r>
              <a:rPr lang="en-US" sz="2800" dirty="0"/>
              <a:t>Below, a NodeJS app published by an MSOE SDL (SE3011) team in 2015: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462" y="1417638"/>
            <a:ext cx="8487937" cy="509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623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NodeJS</a:t>
            </a:r>
            <a:r>
              <a:rPr lang="en-US" dirty="0"/>
              <a:t> web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411662"/>
          </a:xfrm>
        </p:spPr>
        <p:txBody>
          <a:bodyPr/>
          <a:lstStyle/>
          <a:p>
            <a:r>
              <a:rPr lang="en-US" dirty="0"/>
              <a:t>For a complete background see</a:t>
            </a:r>
            <a:br>
              <a:rPr lang="en-US" dirty="0"/>
            </a:br>
            <a:r>
              <a:rPr lang="en-US" dirty="0">
                <a:hlinkClick r:id="rId2"/>
              </a:rPr>
              <a:t>https://nodejs.org/en/docs/guides/anatomy-of-an-http-transaction/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 main module we need to </a:t>
            </a:r>
            <a:r>
              <a:rPr lang="en-US" i="1" dirty="0"/>
              <a:t>require</a:t>
            </a:r>
            <a:r>
              <a:rPr lang="en-US" dirty="0"/>
              <a:t> is </a:t>
            </a:r>
            <a:r>
              <a:rPr lang="en-US" b="1" dirty="0"/>
              <a:t>http</a:t>
            </a: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Note: </a:t>
            </a:r>
            <a:r>
              <a:rPr lang="en-US" dirty="0">
                <a:solidFill>
                  <a:srgbClr val="00B050"/>
                </a:solidFill>
              </a:rPr>
              <a:t>The http module is built-in and doesn’t need to be installed via </a:t>
            </a:r>
            <a:r>
              <a:rPr lang="en-US" dirty="0" err="1">
                <a:solidFill>
                  <a:srgbClr val="00B050"/>
                </a:solidFill>
              </a:rPr>
              <a:t>npm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But: </a:t>
            </a:r>
            <a:r>
              <a:rPr lang="en-US" dirty="0">
                <a:solidFill>
                  <a:srgbClr val="0070C0"/>
                </a:solidFill>
              </a:rPr>
              <a:t>Writing a server is more easily accomplished by using a 3-rd party module called </a:t>
            </a:r>
            <a:r>
              <a:rPr lang="en-US" b="1" dirty="0">
                <a:solidFill>
                  <a:srgbClr val="0070C0"/>
                </a:solidFill>
              </a:rPr>
              <a:t>Express</a:t>
            </a:r>
            <a:r>
              <a:rPr lang="en-US" dirty="0">
                <a:solidFill>
                  <a:srgbClr val="0070C0"/>
                </a:solidFill>
              </a:rPr>
              <a:t>, which needs to be installed with </a:t>
            </a:r>
            <a:r>
              <a:rPr lang="en-US" dirty="0" err="1">
                <a:solidFill>
                  <a:srgbClr val="0070C0"/>
                </a:solidFill>
              </a:rPr>
              <a:t>npm</a:t>
            </a:r>
            <a:r>
              <a:rPr lang="en-US" dirty="0">
                <a:solidFill>
                  <a:srgbClr val="0070C0"/>
                </a:solidFill>
              </a:rPr>
              <a:t>.</a:t>
            </a:r>
            <a:endParaRPr lang="en-US" b="1" dirty="0"/>
          </a:p>
          <a:p>
            <a:r>
              <a:rPr lang="en-US" b="1" dirty="0"/>
              <a:t>Demo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7601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BTW: </a:t>
            </a:r>
            <a:r>
              <a:rPr lang="en-US" dirty="0" err="1"/>
              <a:t>NodeJS</a:t>
            </a:r>
            <a:r>
              <a:rPr lang="en-US" dirty="0"/>
              <a:t> is single-threaded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11662"/>
          </a:xfrm>
        </p:spPr>
        <p:txBody>
          <a:bodyPr/>
          <a:lstStyle/>
          <a:p>
            <a:r>
              <a:rPr lang="en-US" dirty="0"/>
              <a:t>Traditional servers (</a:t>
            </a:r>
            <a:r>
              <a:rPr lang="en-US" dirty="0" err="1"/>
              <a:t>ie</a:t>
            </a:r>
            <a:r>
              <a:rPr lang="en-US" dirty="0"/>
              <a:t> Tomcat) use threads to handle multiple requests</a:t>
            </a:r>
          </a:p>
          <a:p>
            <a:pPr lvl="1"/>
            <a:r>
              <a:rPr lang="en-US" dirty="0" err="1">
                <a:solidFill>
                  <a:srgbClr val="0000FF"/>
                </a:solidFill>
              </a:rPr>
              <a:t>doGet</a:t>
            </a:r>
            <a:r>
              <a:rPr lang="en-US" dirty="0">
                <a:solidFill>
                  <a:srgbClr val="0000FF"/>
                </a:solidFill>
              </a:rPr>
              <a:t>/</a:t>
            </a:r>
            <a:r>
              <a:rPr lang="en-US" dirty="0" err="1">
                <a:solidFill>
                  <a:srgbClr val="0000FF"/>
                </a:solidFill>
              </a:rPr>
              <a:t>doPost</a:t>
            </a:r>
            <a:r>
              <a:rPr lang="en-US" dirty="0">
                <a:solidFill>
                  <a:srgbClr val="0000FF"/>
                </a:solidFill>
              </a:rPr>
              <a:t> run synchronously w.r.t. browser “calls” via HTTP Get/Post requests</a:t>
            </a:r>
          </a:p>
          <a:p>
            <a:r>
              <a:rPr lang="en-US" dirty="0"/>
              <a:t>NodeJS uses an </a:t>
            </a:r>
            <a:r>
              <a:rPr lang="en-US" b="1" u="sng" dirty="0"/>
              <a:t>event mechanism </a:t>
            </a:r>
            <a:r>
              <a:rPr lang="en-US" dirty="0"/>
              <a:t>to execute Get/Post requests asynchronously on secondary thread(s)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This keeps the main thread from blocking (when used correctly)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Similar to how Java Swing/JavaFX and other typical UI’s handle events</a:t>
            </a:r>
          </a:p>
          <a:p>
            <a:pPr lvl="1"/>
            <a:r>
              <a:rPr lang="en-US" dirty="0">
                <a:solidFill>
                  <a:srgbClr val="009900"/>
                </a:solidFill>
              </a:rPr>
              <a:t>This eliminates synchronization issues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482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NodeJS</a:t>
            </a:r>
            <a:r>
              <a:rPr lang="en-US" dirty="0"/>
              <a:t> about?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637087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Historically, server-side code has been (and still is) written in “professional-strength” languages/frameworks: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PHP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Python/Django/Flask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Java/(JSP/</a:t>
            </a:r>
            <a:r>
              <a:rPr lang="en-US" dirty="0" err="1">
                <a:solidFill>
                  <a:srgbClr val="C00000"/>
                </a:solidFill>
              </a:rPr>
              <a:t>Struts,Faces,several</a:t>
            </a:r>
            <a:r>
              <a:rPr lang="en-US" dirty="0">
                <a:solidFill>
                  <a:srgbClr val="C00000"/>
                </a:solidFill>
              </a:rPr>
              <a:t> more)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C#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Ruby/Rails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Perl</a:t>
            </a:r>
          </a:p>
          <a:p>
            <a:pPr marL="0" indent="-4763">
              <a:buNone/>
            </a:pPr>
            <a:r>
              <a:rPr lang="en-US" dirty="0">
                <a:solidFill>
                  <a:srgbClr val="0070C0"/>
                </a:solidFill>
              </a:rPr>
              <a:t>While on the client (browser) side, </a:t>
            </a:r>
            <a:r>
              <a:rPr lang="en-US" dirty="0" err="1">
                <a:solidFill>
                  <a:srgbClr val="0070C0"/>
                </a:solidFill>
              </a:rPr>
              <a:t>Javascript</a:t>
            </a:r>
            <a:r>
              <a:rPr lang="en-US" dirty="0">
                <a:solidFill>
                  <a:srgbClr val="0070C0"/>
                </a:solidFill>
              </a:rPr>
              <a:t> has become the </a:t>
            </a:r>
            <a:r>
              <a:rPr lang="en-US" dirty="0" err="1">
                <a:solidFill>
                  <a:srgbClr val="0070C0"/>
                </a:solidFill>
              </a:rPr>
              <a:t>defacto</a:t>
            </a:r>
            <a:r>
              <a:rPr lang="en-US" dirty="0">
                <a:solidFill>
                  <a:srgbClr val="0070C0"/>
                </a:solidFill>
              </a:rPr>
              <a:t> standard language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has </a:t>
            </a:r>
            <a:r>
              <a:rPr lang="en-US" dirty="0" err="1"/>
              <a:t>Javascript</a:t>
            </a:r>
            <a:r>
              <a:rPr lang="en-US" dirty="0"/>
              <a:t> lagged?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Javascript</a:t>
            </a:r>
            <a:r>
              <a:rPr lang="en-US" dirty="0"/>
              <a:t> was originally seen as a “toy” language</a:t>
            </a:r>
          </a:p>
          <a:p>
            <a:pPr lvl="1"/>
            <a:r>
              <a:rPr lang="en-US" dirty="0"/>
              <a:t>…with significant security flaws</a:t>
            </a:r>
          </a:p>
          <a:p>
            <a:r>
              <a:rPr lang="en-US" dirty="0" err="1"/>
              <a:t>Javascript</a:t>
            </a:r>
            <a:r>
              <a:rPr lang="en-US" dirty="0"/>
              <a:t>, as an interpreted language, was considered slow</a:t>
            </a:r>
          </a:p>
          <a:p>
            <a:pPr lvl="1"/>
            <a:r>
              <a:rPr lang="en-US" dirty="0"/>
              <a:t>Server-side code needed to be fast, powerful (expressive), and have access to a large set of code libraries</a:t>
            </a:r>
          </a:p>
          <a:p>
            <a:r>
              <a:rPr lang="en-US" dirty="0"/>
              <a:t>…and other (no longer valid) reasons…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6325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Javascript</a:t>
            </a:r>
            <a:r>
              <a:rPr lang="en-US" dirty="0"/>
              <a:t>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 matured, although it still has some rough edges</a:t>
            </a:r>
          </a:p>
          <a:p>
            <a:r>
              <a:rPr lang="en-US" dirty="0"/>
              <a:t>Is actively evolving (ES6, </a:t>
            </a:r>
            <a:r>
              <a:rPr lang="en-US" dirty="0" err="1"/>
              <a:t>ESNext</a:t>
            </a:r>
            <a:r>
              <a:rPr lang="en-US" dirty="0"/>
              <a:t>…)</a:t>
            </a:r>
          </a:p>
          <a:p>
            <a:r>
              <a:rPr lang="en-US" dirty="0"/>
              <a:t>Is more well-understood</a:t>
            </a:r>
          </a:p>
          <a:p>
            <a:r>
              <a:rPr lang="en-US" dirty="0"/>
              <a:t>The underlying engines (</a:t>
            </a:r>
            <a:r>
              <a:rPr lang="en-US" dirty="0" err="1"/>
              <a:t>eg</a:t>
            </a:r>
            <a:r>
              <a:rPr lang="en-US" dirty="0"/>
              <a:t> Chrome V8, FF </a:t>
            </a:r>
            <a:r>
              <a:rPr lang="en-US" dirty="0" err="1"/>
              <a:t>SpiderMonkey</a:t>
            </a:r>
            <a:r>
              <a:rPr lang="en-US" dirty="0"/>
              <a:t>) have become incredibly fast</a:t>
            </a:r>
          </a:p>
          <a:p>
            <a:r>
              <a:rPr lang="en-US" dirty="0"/>
              <a:t>Has a huge developer base and wide support</a:t>
            </a:r>
          </a:p>
          <a:p>
            <a:pPr marL="0" indent="0">
              <a:buNone/>
            </a:pPr>
            <a:br>
              <a:rPr lang="en-US" dirty="0">
                <a:solidFill>
                  <a:srgbClr val="C00000"/>
                </a:solidFill>
              </a:rPr>
            </a:br>
            <a:r>
              <a:rPr lang="en-US" dirty="0" err="1">
                <a:solidFill>
                  <a:srgbClr val="C00000"/>
                </a:solidFill>
              </a:rPr>
              <a:t>Javascript</a:t>
            </a:r>
            <a:r>
              <a:rPr lang="en-US" dirty="0">
                <a:solidFill>
                  <a:srgbClr val="C00000"/>
                </a:solidFill>
              </a:rPr>
              <a:t> has grown up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4246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NodeJS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887" y="1066800"/>
            <a:ext cx="8229600" cy="4411662"/>
          </a:xfrm>
        </p:spPr>
        <p:txBody>
          <a:bodyPr/>
          <a:lstStyle/>
          <a:p>
            <a:r>
              <a:rPr lang="en-US" sz="2400" dirty="0"/>
              <a:t>A JavaScript runtime designed to be run </a:t>
            </a:r>
            <a:r>
              <a:rPr lang="en-US" sz="2400" u="sng" dirty="0"/>
              <a:t>outside of the browser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Uses the V8 </a:t>
            </a:r>
            <a:r>
              <a:rPr lang="en-US" sz="2000" dirty="0" err="1">
                <a:solidFill>
                  <a:srgbClr val="0000FF"/>
                </a:solidFill>
              </a:rPr>
              <a:t>Javascript</a:t>
            </a:r>
            <a:r>
              <a:rPr lang="en-US" sz="2000" dirty="0">
                <a:solidFill>
                  <a:srgbClr val="0000FF"/>
                </a:solidFill>
              </a:rPr>
              <a:t> engine created by Google </a:t>
            </a:r>
          </a:p>
          <a:p>
            <a:pPr lvl="2"/>
            <a:r>
              <a:rPr lang="en-US" sz="1700" dirty="0">
                <a:solidFill>
                  <a:srgbClr val="C00000"/>
                </a:solidFill>
              </a:rPr>
              <a:t>Note: The V8 engine is written in </a:t>
            </a:r>
            <a:r>
              <a:rPr lang="en-US" sz="1700" b="1" dirty="0">
                <a:solidFill>
                  <a:srgbClr val="C00000"/>
                </a:solidFill>
              </a:rPr>
              <a:t>C</a:t>
            </a:r>
          </a:p>
          <a:p>
            <a:pPr lvl="1"/>
            <a:r>
              <a:rPr lang="en-US" sz="2000" b="1" dirty="0"/>
              <a:t>Minimally, it is a standalone </a:t>
            </a:r>
            <a:r>
              <a:rPr lang="en-US" sz="2000" b="1" dirty="0" err="1"/>
              <a:t>Javascript</a:t>
            </a:r>
            <a:r>
              <a:rPr lang="en-US" sz="2000" b="1" dirty="0"/>
              <a:t> implementation much like Python or Java</a:t>
            </a:r>
          </a:p>
          <a:p>
            <a:r>
              <a:rPr lang="en-US" sz="2400" dirty="0"/>
              <a:t>Plus, </a:t>
            </a:r>
            <a:r>
              <a:rPr lang="en-US" sz="2400" dirty="0" err="1"/>
              <a:t>NodeJS</a:t>
            </a:r>
            <a:r>
              <a:rPr lang="en-US" sz="2400" dirty="0"/>
              <a:t> includes additional </a:t>
            </a:r>
            <a:r>
              <a:rPr lang="en-US" sz="2400" dirty="0">
                <a:solidFill>
                  <a:srgbClr val="009900"/>
                </a:solidFill>
              </a:rPr>
              <a:t>modules</a:t>
            </a:r>
            <a:r>
              <a:rPr lang="en-US" sz="2400" dirty="0"/>
              <a:t> (</a:t>
            </a:r>
            <a:r>
              <a:rPr lang="en-US" sz="2400" dirty="0" err="1"/>
              <a:t>ie</a:t>
            </a:r>
            <a:r>
              <a:rPr lang="en-US" sz="2400" dirty="0"/>
              <a:t> </a:t>
            </a:r>
            <a:r>
              <a:rPr lang="en-US" sz="2400" b="1" dirty="0"/>
              <a:t>libraries</a:t>
            </a:r>
            <a:r>
              <a:rPr lang="en-US" sz="2400" dirty="0"/>
              <a:t>) that allow it to implement functionality that is not possible on the client (browser) side, like (notably):</a:t>
            </a:r>
          </a:p>
          <a:p>
            <a:pPr lvl="1"/>
            <a:r>
              <a:rPr lang="en-US" sz="2000" dirty="0">
                <a:solidFill>
                  <a:srgbClr val="009900"/>
                </a:solidFill>
              </a:rPr>
              <a:t>Accessing the file system</a:t>
            </a:r>
          </a:p>
          <a:p>
            <a:pPr lvl="1"/>
            <a:r>
              <a:rPr lang="en-US" sz="2000" u="sng" dirty="0"/>
              <a:t>Receiving</a:t>
            </a:r>
            <a:r>
              <a:rPr lang="en-US" sz="2000" dirty="0"/>
              <a:t> and </a:t>
            </a:r>
            <a:r>
              <a:rPr lang="en-US" sz="2000" u="sng" dirty="0"/>
              <a:t>responding</a:t>
            </a:r>
            <a:r>
              <a:rPr lang="en-US" sz="2000" dirty="0"/>
              <a:t> to http requests</a:t>
            </a:r>
          </a:p>
          <a:p>
            <a:pPr lvl="2"/>
            <a:r>
              <a:rPr lang="en-US" sz="1700" dirty="0"/>
              <a:t>(i.e. different from </a:t>
            </a:r>
            <a:r>
              <a:rPr lang="en-US" sz="1700" b="1" dirty="0"/>
              <a:t>sending</a:t>
            </a:r>
            <a:r>
              <a:rPr lang="en-US" sz="1700" dirty="0"/>
              <a:t> http ajax requests)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Note: While many </a:t>
            </a:r>
            <a:r>
              <a:rPr lang="en-US" sz="2000" dirty="0" err="1">
                <a:solidFill>
                  <a:srgbClr val="C00000"/>
                </a:solidFill>
              </a:rPr>
              <a:t>libararies</a:t>
            </a:r>
            <a:r>
              <a:rPr lang="en-US" sz="2000" dirty="0">
                <a:solidFill>
                  <a:srgbClr val="C00000"/>
                </a:solidFill>
              </a:rPr>
              <a:t> are available, the BOM and DOM browser-side workhorse libraries </a:t>
            </a:r>
            <a:r>
              <a:rPr lang="en-US" sz="2000" b="1" dirty="0">
                <a:solidFill>
                  <a:srgbClr val="C00000"/>
                </a:solidFill>
              </a:rPr>
              <a:t>NOT</a:t>
            </a:r>
            <a:r>
              <a:rPr lang="en-US" sz="2000" dirty="0">
                <a:solidFill>
                  <a:srgbClr val="C00000"/>
                </a:solidFill>
              </a:rPr>
              <a:t> part of </a:t>
            </a:r>
            <a:r>
              <a:rPr lang="en-US" sz="2000" dirty="0" err="1">
                <a:solidFill>
                  <a:srgbClr val="C00000"/>
                </a:solidFill>
              </a:rPr>
              <a:t>NodeJS</a:t>
            </a:r>
            <a:r>
              <a:rPr lang="en-US" sz="2000" dirty="0">
                <a:solidFill>
                  <a:srgbClr val="C00000"/>
                </a:solidFill>
              </a:rPr>
              <a:t> apps</a:t>
            </a:r>
          </a:p>
          <a:p>
            <a:pPr lvl="1"/>
            <a:endParaRPr lang="en-US" sz="2000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 dirty="0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1AF4C0-52B3-4907-8F38-CE97A6EE9110}"/>
              </a:ext>
            </a:extLst>
          </p:cNvPr>
          <p:cNvSpPr txBox="1"/>
          <p:nvPr/>
        </p:nvSpPr>
        <p:spPr>
          <a:xfrm>
            <a:off x="6150204" y="43434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Note: it is even possible to use libraries written in C/C++ or Java (e.g. Swing/JavaFX)</a:t>
            </a:r>
          </a:p>
        </p:txBody>
      </p:sp>
    </p:spTree>
    <p:extLst>
      <p:ext uri="{BB962C8B-B14F-4D97-AF65-F5344CB8AC3E}">
        <p14:creationId xmlns:p14="http://schemas.microsoft.com/office/powerpoint/2010/main" val="1909479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/>
              <a:t>“Hello World” 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1328737"/>
          </a:xfrm>
        </p:spPr>
        <p:txBody>
          <a:bodyPr/>
          <a:lstStyle/>
          <a:p>
            <a:r>
              <a:rPr lang="en-US" dirty="0"/>
              <a:t>Download/install </a:t>
            </a:r>
            <a:r>
              <a:rPr lang="en-US" strike="sngStrike" dirty="0">
                <a:solidFill>
                  <a:srgbClr val="0070C0"/>
                </a:solidFill>
              </a:rPr>
              <a:t>v4.4.4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strike="dblStrike" dirty="0">
                <a:solidFill>
                  <a:srgbClr val="0070C0"/>
                </a:solidFill>
              </a:rPr>
              <a:t>v6.9.5 v8.9.4 v10.15.0 </a:t>
            </a:r>
            <a:r>
              <a:rPr lang="en-US" dirty="0">
                <a:solidFill>
                  <a:srgbClr val="FF0000"/>
                </a:solidFill>
              </a:rPr>
              <a:t>12.14.1</a:t>
            </a:r>
            <a:r>
              <a:rPr lang="en-US" dirty="0"/>
              <a:t> from nodejs.org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Warning: v.6.1.0 may not support debugging!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83251" y="6279276"/>
            <a:ext cx="2073498" cy="395448"/>
          </a:xfrm>
        </p:spPr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2005141"/>
            <a:ext cx="7899400" cy="4274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407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487362"/>
          </a:xfrm>
        </p:spPr>
        <p:txBody>
          <a:bodyPr/>
          <a:lstStyle/>
          <a:p>
            <a:r>
              <a:rPr lang="en-US" sz="2800" dirty="0"/>
              <a:t>Creating a </a:t>
            </a:r>
            <a:r>
              <a:rPr lang="en-US" sz="2800" dirty="0" err="1"/>
              <a:t>NodeJS</a:t>
            </a:r>
            <a:r>
              <a:rPr lang="en-US" sz="2800" dirty="0"/>
              <a:t> project in </a:t>
            </a:r>
            <a:r>
              <a:rPr lang="en-US" sz="2800" dirty="0" err="1"/>
              <a:t>WebStorm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0167"/>
            <a:ext cx="8229600" cy="4411662"/>
          </a:xfrm>
        </p:spPr>
        <p:txBody>
          <a:bodyPr/>
          <a:lstStyle/>
          <a:p>
            <a:r>
              <a:rPr lang="en-US" sz="2000" dirty="0">
                <a:solidFill>
                  <a:srgbClr val="FF0000"/>
                </a:solidFill>
              </a:rPr>
              <a:t>For now, do not create a NodeJS Express App project</a:t>
            </a:r>
          </a:p>
          <a:p>
            <a:pPr lvl="1"/>
            <a:r>
              <a:rPr lang="en-US" sz="1800" dirty="0"/>
              <a:t>Just select/create an “Empty Project”: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marL="344487" lvl="1" indent="0">
              <a:buNone/>
            </a:pPr>
            <a:endParaRPr lang="en-US" sz="1800" dirty="0"/>
          </a:p>
          <a:p>
            <a:pPr marL="344487" lvl="1" indent="0">
              <a:buNone/>
            </a:pPr>
            <a:endParaRPr lang="en-US" sz="1800" dirty="0"/>
          </a:p>
          <a:p>
            <a:pPr marL="344487" lvl="1" indent="0">
              <a:buNone/>
            </a:pPr>
            <a:endParaRPr lang="en-US" sz="1800" dirty="0"/>
          </a:p>
          <a:p>
            <a:r>
              <a:rPr lang="en-US" sz="2000" dirty="0"/>
              <a:t>After the project is created, create a new </a:t>
            </a:r>
            <a:r>
              <a:rPr lang="en-US" sz="2000" dirty="0" err="1"/>
              <a:t>Javascript</a:t>
            </a:r>
            <a:r>
              <a:rPr lang="en-US" sz="2000" dirty="0"/>
              <a:t> </a:t>
            </a:r>
            <a:r>
              <a:rPr lang="en-US" sz="2200" dirty="0"/>
              <a:t>file: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905" y="1295400"/>
            <a:ext cx="4156076" cy="2590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905" y="4343400"/>
            <a:ext cx="1981200" cy="1148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06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530224"/>
          </a:xfrm>
        </p:spPr>
        <p:txBody>
          <a:bodyPr/>
          <a:lstStyle/>
          <a:p>
            <a:r>
              <a:rPr lang="en-US" sz="2400" dirty="0"/>
              <a:t>Configure for </a:t>
            </a:r>
            <a:r>
              <a:rPr lang="en-US" sz="2400" dirty="0" err="1"/>
              <a:t>NodeJS</a:t>
            </a:r>
            <a:r>
              <a:rPr lang="en-US" sz="2400" dirty="0"/>
              <a:t> rather than browser JS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3581400" cy="4411662"/>
          </a:xfrm>
        </p:spPr>
        <p:txBody>
          <a:bodyPr/>
          <a:lstStyle/>
          <a:p>
            <a:r>
              <a:rPr lang="en-US" sz="1800" dirty="0"/>
              <a:t>In File/Settings, deselect Browser and select </a:t>
            </a:r>
            <a:r>
              <a:rPr lang="en-US" sz="1800" dirty="0" err="1"/>
              <a:t>NodeJS</a:t>
            </a: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In Code/Configure Current File Analysis, select Configure Inspections and make sure </a:t>
            </a:r>
            <a:r>
              <a:rPr lang="en-US" sz="1800" dirty="0" err="1"/>
              <a:t>NodeJS</a:t>
            </a:r>
            <a:r>
              <a:rPr lang="en-US" sz="1800" dirty="0"/>
              <a:t> and </a:t>
            </a:r>
            <a:r>
              <a:rPr lang="en-US" sz="1800" dirty="0" err="1"/>
              <a:t>JSHint</a:t>
            </a:r>
            <a:r>
              <a:rPr lang="en-US" sz="1800" dirty="0"/>
              <a:t> are enabled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0310" y="717772"/>
            <a:ext cx="3429690" cy="26853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3666751"/>
            <a:ext cx="3581400" cy="258164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6A7A1B0-0D3D-4C3D-B7D6-BAA8B79A6CD8}"/>
              </a:ext>
            </a:extLst>
          </p:cNvPr>
          <p:cNvSpPr/>
          <p:nvPr/>
        </p:nvSpPr>
        <p:spPr>
          <a:xfrm>
            <a:off x="707010" y="1721852"/>
            <a:ext cx="807720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485270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530224"/>
          </a:xfrm>
        </p:spPr>
        <p:txBody>
          <a:bodyPr/>
          <a:lstStyle/>
          <a:p>
            <a:r>
              <a:rPr lang="en-US" sz="2400" dirty="0"/>
              <a:t>2019: Configure </a:t>
            </a:r>
            <a:r>
              <a:rPr lang="en-US" sz="2400" dirty="0" err="1"/>
              <a:t>Webstorm</a:t>
            </a:r>
            <a:r>
              <a:rPr lang="en-US" sz="2400" dirty="0"/>
              <a:t> for NodeJS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7848600" cy="4411662"/>
          </a:xfrm>
        </p:spPr>
        <p:txBody>
          <a:bodyPr/>
          <a:lstStyle/>
          <a:p>
            <a:r>
              <a:rPr lang="en-US" sz="1800" dirty="0"/>
              <a:t>In File/Settings, </a:t>
            </a:r>
            <a:r>
              <a:rPr lang="en-US" sz="1800" dirty="0" err="1"/>
              <a:t>Languages&amp;Frameworks</a:t>
            </a:r>
            <a:r>
              <a:rPr lang="en-US" sz="1800" dirty="0"/>
              <a:t>/</a:t>
            </a:r>
            <a:r>
              <a:rPr lang="en-US" sz="1800" dirty="0" err="1"/>
              <a:t>Javascript</a:t>
            </a:r>
            <a:r>
              <a:rPr lang="en-US" sz="1800" dirty="0"/>
              <a:t>/Libraries and enable NodeJS Core</a:t>
            </a:r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en-US"/>
              <a:t>SE-2840 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66753-C2CB-4303-B987-CF3CF27675D8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666751"/>
            <a:ext cx="3581400" cy="25816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0319C0B-490F-49E9-A8E7-BAF1644836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1586542"/>
            <a:ext cx="6126375" cy="420465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F51DD9C-2F13-443E-89DE-E850EC878849}"/>
              </a:ext>
            </a:extLst>
          </p:cNvPr>
          <p:cNvSpPr/>
          <p:nvPr/>
        </p:nvSpPr>
        <p:spPr>
          <a:xfrm>
            <a:off x="707010" y="1721852"/>
            <a:ext cx="807720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491013750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21734</TotalTime>
  <Words>1186</Words>
  <Application>Microsoft Office PowerPoint</Application>
  <PresentationFormat>On-screen Show (4:3)</PresentationFormat>
  <Paragraphs>157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Century Gothic</vt:lpstr>
      <vt:lpstr>Comic Sans MS</vt:lpstr>
      <vt:lpstr>Courier New</vt:lpstr>
      <vt:lpstr>Tahoma</vt:lpstr>
      <vt:lpstr>Times New Roman</vt:lpstr>
      <vt:lpstr>Wingdings</vt:lpstr>
      <vt:lpstr>2_Network</vt:lpstr>
      <vt:lpstr>PowerPoint Presentation</vt:lpstr>
      <vt:lpstr>What is NodeJS about?</vt:lpstr>
      <vt:lpstr>Why has Javascript lagged?</vt:lpstr>
      <vt:lpstr>Javascript today</vt:lpstr>
      <vt:lpstr>What is NodeJS?</vt:lpstr>
      <vt:lpstr>“Hello World” demo</vt:lpstr>
      <vt:lpstr>Creating a NodeJS project in WebStorm</vt:lpstr>
      <vt:lpstr>Configure for NodeJS rather than browser JS</vt:lpstr>
      <vt:lpstr>2019: Configure Webstorm for NodeJS</vt:lpstr>
      <vt:lpstr>2020: Configure Webstorm for NodeJS (1/2)</vt:lpstr>
      <vt:lpstr>2020: Configure Webstorm for NodeJS (2/2)</vt:lpstr>
      <vt:lpstr>Browser vs Node JavaScript</vt:lpstr>
      <vt:lpstr>Other libraries are part of NodeJS, but must be imported</vt:lpstr>
      <vt:lpstr>Creating your own module</vt:lpstr>
      <vt:lpstr>Including 3rd-party modules using NPM</vt:lpstr>
      <vt:lpstr>Anyone can publish to NPM Below, a NodeJS app published by an MSOE SDL (SE3011) team in 2015:</vt:lpstr>
      <vt:lpstr>A NodeJS web server</vt:lpstr>
      <vt:lpstr>BTW: NodeJS is single-threaded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CS422 Lecture</dc:title>
  <dc:subject>CSS Layout</dc:subject>
  <dc:creator>Mark Hornick</dc:creator>
  <cp:lastModifiedBy>Hornick, Mark</cp:lastModifiedBy>
  <cp:revision>949</cp:revision>
  <cp:lastPrinted>1601-01-01T00:00:00Z</cp:lastPrinted>
  <dcterms:created xsi:type="dcterms:W3CDTF">1999-09-06T21:32:20Z</dcterms:created>
  <dcterms:modified xsi:type="dcterms:W3CDTF">2020-01-21T15:51:11Z</dcterms:modified>
</cp:coreProperties>
</file>