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handoutMasterIdLst>
    <p:handoutMasterId r:id="rId23"/>
  </p:handoutMasterIdLst>
  <p:sldIdLst>
    <p:sldId id="313" r:id="rId2"/>
    <p:sldId id="402" r:id="rId3"/>
    <p:sldId id="393" r:id="rId4"/>
    <p:sldId id="447" r:id="rId5"/>
    <p:sldId id="446" r:id="rId6"/>
    <p:sldId id="423" r:id="rId7"/>
    <p:sldId id="426" r:id="rId8"/>
    <p:sldId id="428" r:id="rId9"/>
    <p:sldId id="427" r:id="rId10"/>
    <p:sldId id="420" r:id="rId11"/>
    <p:sldId id="429" r:id="rId12"/>
    <p:sldId id="440" r:id="rId13"/>
    <p:sldId id="442" r:id="rId14"/>
    <p:sldId id="443" r:id="rId15"/>
    <p:sldId id="444" r:id="rId16"/>
    <p:sldId id="445" r:id="rId17"/>
    <p:sldId id="404" r:id="rId18"/>
    <p:sldId id="405" r:id="rId19"/>
    <p:sldId id="430" r:id="rId20"/>
    <p:sldId id="431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9999"/>
    <a:srgbClr val="9A0075"/>
    <a:srgbClr val="FF0000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 autoAdjust="0"/>
  </p:normalViewPr>
  <p:slideViewPr>
    <p:cSldViewPr>
      <p:cViewPr varScale="1">
        <p:scale>
          <a:sx n="87" d="100"/>
          <a:sy n="87" d="100"/>
        </p:scale>
        <p:origin x="8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88" y="2724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4" rIns="96590" bIns="48294" numCol="1" anchor="t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CS-4220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4" rIns="96590" bIns="4829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479033-6C78-469D-B614-010FE3C5ED08}" type="datetime3">
              <a:rPr lang="en-US"/>
              <a:pPr>
                <a:defRPr/>
              </a:pPr>
              <a:t>17 January 2018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4" rIns="96590" bIns="48294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0" tIns="48294" rIns="96590" bIns="4829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47934A64-8C79-45C0-9827-4AA276EEF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5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2" rIns="91406" bIns="45702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CS-4220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2" rIns="91406" bIns="4570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F031A7E-29E3-4E95-890A-5C9F8A9D1241}" type="datetime1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2" rIns="91406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2" rIns="91406" bIns="4570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2" rIns="91406" bIns="4570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6AE5EC19-E326-45A4-9651-EA9BE36EC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02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DC3C-027C-4D2D-BAE8-E07E938A2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6D7AB-DD49-4438-B4C5-7D95CF8CE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6E8A-EB9D-483D-AF37-B2CAD7FEA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D694-883D-4C02-B34F-B62C19DF2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A000-14D6-49B3-8081-7F4783F22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3A62-17DF-48DC-B6F7-65AAB3AFD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072F-3061-42B9-8A4F-FBB920D04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D183-CA47-40EB-8C9C-6391B8D5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7E09-193C-4058-9BF4-26D932CDD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71D9-0662-4644-BCFB-0607037C1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B164-51D4-41D7-B8D4-7A59B90E8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35E3-C6F7-4967-8573-D20DD7E01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de-DE" altLang="en-US"/>
              <a:t>CS-4220 Dr. Mark L. Hornick</a:t>
            </a:r>
            <a:endParaRPr lang="en-US" altLang="en-US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6810914-7B27-45B2-97EC-0C6B46D75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</a:t>
            </a:r>
            <a:r>
              <a:rPr lang="de-DE" altLang="en-US" dirty="0"/>
              <a:t>. Mark L. Hornick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5D1D9-A527-4879-A81A-29121A0EA557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Java </a:t>
            </a:r>
            <a:r>
              <a:rPr lang="en-US" dirty="0" err="1" smtClean="0"/>
              <a:t>Servlet</a:t>
            </a:r>
            <a:r>
              <a:rPr lang="en-US" dirty="0" smtClean="0"/>
              <a:t>-based web apps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Servlet</a:t>
            </a:r>
            <a:r>
              <a:rPr lang="en-US" dirty="0" smtClean="0"/>
              <a:t>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C00000"/>
                </a:solidFill>
              </a:rPr>
              <a:t>Tomcat invokes a </a:t>
            </a:r>
            <a:r>
              <a:rPr lang="en-US" sz="2800" b="0" dirty="0" err="1" smtClean="0">
                <a:solidFill>
                  <a:srgbClr val="C00000"/>
                </a:solidFill>
              </a:rPr>
              <a:t>Servlet’s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service</a:t>
            </a:r>
            <a:r>
              <a:rPr lang="en-US" sz="2800" b="0" dirty="0" smtClean="0">
                <a:solidFill>
                  <a:srgbClr val="C00000"/>
                </a:solidFill>
              </a:rPr>
              <a:t>() method, but your </a:t>
            </a:r>
            <a:r>
              <a:rPr lang="en-US" sz="2800" b="0" dirty="0" err="1" smtClean="0">
                <a:solidFill>
                  <a:srgbClr val="C00000"/>
                </a:solidFill>
              </a:rPr>
              <a:t>HTTPServlet</a:t>
            </a:r>
            <a:r>
              <a:rPr lang="en-US" sz="2800" b="0" dirty="0" smtClean="0">
                <a:solidFill>
                  <a:srgbClr val="C00000"/>
                </a:solidFill>
              </a:rPr>
              <a:t>-derived class should only override </a:t>
            </a:r>
            <a:r>
              <a:rPr lang="en-US" sz="2800" dirty="0" err="1" smtClean="0">
                <a:solidFill>
                  <a:srgbClr val="C00000"/>
                </a:solidFill>
              </a:rPr>
              <a:t>doGet</a:t>
            </a:r>
            <a:r>
              <a:rPr lang="en-US" sz="2800" b="0" dirty="0" smtClean="0">
                <a:solidFill>
                  <a:srgbClr val="C00000"/>
                </a:solidFill>
              </a:rPr>
              <a:t>() or </a:t>
            </a:r>
            <a:r>
              <a:rPr lang="en-US" sz="2800" dirty="0" err="1" smtClean="0">
                <a:solidFill>
                  <a:srgbClr val="C00000"/>
                </a:solidFill>
              </a:rPr>
              <a:t>doPost</a:t>
            </a:r>
            <a:r>
              <a:rPr lang="en-US" sz="2800" b="0" dirty="0" smtClean="0">
                <a:solidFill>
                  <a:srgbClr val="C00000"/>
                </a:solidFill>
              </a:rPr>
              <a:t>()</a:t>
            </a: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2E90-F354-498F-B935-9B1444A541E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4724400" cy="210910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5486401" y="26670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b="1" dirty="0" smtClean="0"/>
              <a:t>service</a:t>
            </a:r>
            <a:r>
              <a:rPr lang="en-US" sz="1600" dirty="0" smtClean="0"/>
              <a:t>() method is given an</a:t>
            </a:r>
            <a:br>
              <a:rPr lang="en-US" sz="1600" dirty="0" smtClean="0"/>
            </a:br>
            <a:r>
              <a:rPr lang="en-US" sz="1600" dirty="0" smtClean="0"/>
              <a:t>implementation in the </a:t>
            </a:r>
            <a:r>
              <a:rPr lang="en-US" sz="1600" dirty="0" err="1" smtClean="0"/>
              <a:t>HTTPServlet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base class, where the </a:t>
            </a:r>
            <a:r>
              <a:rPr lang="en-US" sz="1600" b="1" dirty="0" err="1" smtClean="0"/>
              <a:t>doGet</a:t>
            </a:r>
            <a:r>
              <a:rPr lang="en-US" sz="1600" dirty="0" smtClean="0"/>
              <a:t>() and </a:t>
            </a:r>
            <a:r>
              <a:rPr lang="en-US" sz="1600" b="1" dirty="0" err="1" smtClean="0"/>
              <a:t>doPost</a:t>
            </a:r>
            <a:r>
              <a:rPr lang="en-US" sz="1600" dirty="0" smtClean="0"/>
              <a:t>() methods are called.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You must override these methods in your </a:t>
            </a:r>
            <a:r>
              <a:rPr lang="en-US" sz="1600" dirty="0" err="1" smtClean="0"/>
              <a:t>HttpServlet</a:t>
            </a:r>
            <a:r>
              <a:rPr lang="en-US" sz="1600" dirty="0" smtClean="0"/>
              <a:t>-derived class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19600" y="2971800"/>
            <a:ext cx="914400" cy="16002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305800" cy="53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715962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 err="1" smtClean="0"/>
              <a:t>Servlet</a:t>
            </a:r>
            <a:r>
              <a:rPr lang="en-US" sz="1800" dirty="0" smtClean="0"/>
              <a:t> is just a Java class that implements some specific interfaces (defined by the Java </a:t>
            </a:r>
            <a:r>
              <a:rPr lang="en-US" sz="1800" dirty="0" err="1" smtClean="0"/>
              <a:t>Servlet</a:t>
            </a:r>
            <a:r>
              <a:rPr lang="en-US" sz="1800" dirty="0" smtClean="0"/>
              <a:t> Specifications) that are used by the Container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267200" y="4267200"/>
            <a:ext cx="4114800" cy="1524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4724400"/>
            <a:ext cx="4114800" cy="1524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295400"/>
            <a:ext cx="1524000" cy="6001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All </a:t>
            </a:r>
            <a:r>
              <a:rPr lang="en-US" sz="1100" dirty="0" err="1" smtClean="0"/>
              <a:t>Servlets</a:t>
            </a:r>
            <a:r>
              <a:rPr lang="en-US" sz="1100" dirty="0" smtClean="0"/>
              <a:t> must implement these 5 methods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1"/>
            <a:ext cx="1524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Abstract class. Implements most of the basic </a:t>
            </a:r>
            <a:r>
              <a:rPr lang="en-US" sz="1100" dirty="0" err="1" smtClean="0"/>
              <a:t>servlet</a:t>
            </a:r>
            <a:r>
              <a:rPr lang="en-US" sz="1100" dirty="0" smtClean="0"/>
              <a:t> 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048000"/>
            <a:ext cx="2438400" cy="6001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Implements the service() method and calls </a:t>
            </a:r>
            <a:r>
              <a:rPr lang="en-US" sz="1100" dirty="0" err="1" smtClean="0"/>
              <a:t>doGet</a:t>
            </a:r>
            <a:r>
              <a:rPr lang="en-US" sz="1100" dirty="0" smtClean="0"/>
              <a:t>(), </a:t>
            </a:r>
            <a:r>
              <a:rPr lang="en-US" sz="1100" dirty="0" err="1" smtClean="0"/>
              <a:t>doPost</a:t>
            </a:r>
            <a:r>
              <a:rPr lang="en-US" sz="1100" dirty="0" smtClean="0"/>
              <a:t>() etc as appropriate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411662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The Java classes pertaining to Servlets are </a:t>
            </a:r>
            <a:r>
              <a:rPr lang="en-US" sz="2800" u="sng" dirty="0" smtClean="0">
                <a:solidFill>
                  <a:srgbClr val="0000FF"/>
                </a:solidFill>
              </a:rPr>
              <a:t>not</a:t>
            </a:r>
            <a:r>
              <a:rPr lang="en-US" sz="2800" dirty="0" smtClean="0">
                <a:solidFill>
                  <a:srgbClr val="0000FF"/>
                </a:solidFill>
              </a:rPr>
              <a:t> part of the standard SE</a:t>
            </a:r>
          </a:p>
          <a:p>
            <a:pPr lvl="1"/>
            <a:r>
              <a:rPr lang="en-US" sz="2400" dirty="0" smtClean="0">
                <a:solidFill>
                  <a:srgbClr val="9A0075"/>
                </a:solidFill>
              </a:rPr>
              <a:t>They are part of the </a:t>
            </a:r>
            <a:r>
              <a:rPr lang="en-US" sz="2400" dirty="0" smtClean="0">
                <a:solidFill>
                  <a:srgbClr val="FF0000"/>
                </a:solidFill>
              </a:rPr>
              <a:t>Java EE </a:t>
            </a:r>
            <a:r>
              <a:rPr lang="en-US" sz="2400" dirty="0" smtClean="0">
                <a:solidFill>
                  <a:srgbClr val="9A0075"/>
                </a:solidFill>
              </a:rPr>
              <a:t>specification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Implementation of the 1.x SE is provided in the 1.x JDK/JRE System Library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This is the library you are probably most familiar with 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rt.jar</a:t>
            </a:r>
            <a:r>
              <a:rPr lang="en-US" sz="2400" dirty="0" smtClean="0">
                <a:solidFill>
                  <a:srgbClr val="7030A0"/>
                </a:solidFill>
              </a:rPr>
              <a:t> is the main </a:t>
            </a:r>
            <a:r>
              <a:rPr lang="en-US" sz="2400" dirty="0" err="1" smtClean="0">
                <a:solidFill>
                  <a:srgbClr val="7030A0"/>
                </a:solidFill>
              </a:rPr>
              <a:t>jarfile</a:t>
            </a:r>
            <a:r>
              <a:rPr lang="en-US" sz="2400" dirty="0" smtClean="0">
                <a:solidFill>
                  <a:srgbClr val="7030A0"/>
                </a:solidFill>
              </a:rPr>
              <a:t> in this library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Container vendors supply the implementation of the classes that are part of the </a:t>
            </a:r>
            <a:r>
              <a:rPr lang="en-US" sz="2800" dirty="0" err="1" smtClean="0">
                <a:solidFill>
                  <a:srgbClr val="0000FF"/>
                </a:solidFill>
              </a:rPr>
              <a:t>Servlet</a:t>
            </a:r>
            <a:r>
              <a:rPr lang="en-US" sz="2800" dirty="0" smtClean="0">
                <a:solidFill>
                  <a:srgbClr val="0000FF"/>
                </a:solidFill>
              </a:rPr>
              <a:t> specification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Tomcat comes with its own </a:t>
            </a:r>
            <a:r>
              <a:rPr lang="en-US" sz="2400" dirty="0" err="1" smtClean="0">
                <a:solidFill>
                  <a:srgbClr val="C00000"/>
                </a:solidFill>
              </a:rPr>
              <a:t>Servlet</a:t>
            </a:r>
            <a:r>
              <a:rPr lang="en-US" sz="2400" dirty="0" smtClean="0">
                <a:solidFill>
                  <a:srgbClr val="C00000"/>
                </a:solidFill>
              </a:rPr>
              <a:t> libraries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servlet-api.jar</a:t>
            </a:r>
            <a:r>
              <a:rPr lang="en-US" sz="2400" dirty="0" smtClean="0">
                <a:solidFill>
                  <a:srgbClr val="C00000"/>
                </a:solidFill>
              </a:rPr>
              <a:t> implements the </a:t>
            </a:r>
            <a:r>
              <a:rPr lang="en-US" sz="2400" dirty="0" err="1" smtClean="0">
                <a:solidFill>
                  <a:srgbClr val="C00000"/>
                </a:solidFill>
              </a:rPr>
              <a:t>Servlet</a:t>
            </a:r>
            <a:r>
              <a:rPr lang="en-US" sz="2400" dirty="0" smtClean="0">
                <a:solidFill>
                  <a:srgbClr val="C00000"/>
                </a:solidFill>
              </a:rPr>
              <a:t>-related classes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</a:t>
            </a:r>
            <a:r>
              <a:rPr lang="de-DE" altLang="en-US" dirty="0"/>
              <a:t>. Mark L. Hornick</a:t>
            </a:r>
            <a:endParaRPr lang="en-US" alt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2960D-6F65-4F5A-9FB7-2561E0571D1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dirty="0" smtClean="0"/>
              <a:t>Parameters: HTML &lt;form&gt; tag element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3400" y="35052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9A0075"/>
                </a:solidFill>
                <a:latin typeface="Courier New" pitchFamily="49" charset="0"/>
              </a:rPr>
              <a:t>&lt;form action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</a:rPr>
              <a:t>="http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://</a:t>
            </a:r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49" charset="0"/>
              </a:rPr>
              <a:t>&lt;url&gt;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"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method</a:t>
            </a: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</a:rPr>
              <a:t>=“post"</a:t>
            </a:r>
            <a:r>
              <a:rPr lang="en-US" sz="2000" b="1" dirty="0" smtClean="0">
                <a:solidFill>
                  <a:srgbClr val="9A0075"/>
                </a:solidFill>
                <a:latin typeface="Courier New" pitchFamily="49" charset="0"/>
              </a:rPr>
              <a:t>&gt;</a:t>
            </a:r>
            <a:endParaRPr lang="en-US" sz="2000" b="1" dirty="0">
              <a:solidFill>
                <a:srgbClr val="9A0075"/>
              </a:solidFill>
              <a:latin typeface="Courier New" pitchFamily="49" charset="0"/>
            </a:endParaRPr>
          </a:p>
          <a:p>
            <a:r>
              <a:rPr lang="en-US" sz="2000" b="1" dirty="0">
                <a:solidFill>
                  <a:srgbClr val="9A0075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9A0075"/>
                </a:solidFill>
                <a:latin typeface="Courier New" pitchFamily="49" charset="0"/>
              </a:rPr>
              <a:t>&lt;!-- form elements go here --&gt;</a:t>
            </a:r>
            <a:endParaRPr lang="en-US" sz="2000" b="1" dirty="0">
              <a:solidFill>
                <a:srgbClr val="9A0075"/>
              </a:solidFill>
              <a:latin typeface="Courier New" pitchFamily="49" charset="0"/>
            </a:endParaRPr>
          </a:p>
          <a:p>
            <a:r>
              <a:rPr lang="en-US" sz="2000" b="1" dirty="0">
                <a:solidFill>
                  <a:srgbClr val="9A0075"/>
                </a:solidFill>
                <a:latin typeface="Courier New" pitchFamily="49" charset="0"/>
              </a:rPr>
              <a:t>&lt;/form&gt;</a:t>
            </a:r>
          </a:p>
          <a:p>
            <a:r>
              <a:rPr lang="en-US" sz="2000" b="1" dirty="0">
                <a:latin typeface="Courier New" pitchFamily="49" charset="0"/>
              </a:rPr>
              <a:t> </a:t>
            </a:r>
          </a:p>
        </p:txBody>
      </p:sp>
      <p:sp>
        <p:nvSpPr>
          <p:cNvPr id="1198086" name="Text Box 6"/>
          <p:cNvSpPr txBox="1">
            <a:spLocks noChangeArrowheads="1"/>
          </p:cNvSpPr>
          <p:nvPr/>
        </p:nvSpPr>
        <p:spPr bwMode="auto">
          <a:xfrm>
            <a:off x="304800" y="1892300"/>
            <a:ext cx="1905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opening &lt;form&gt; tag – all form elements go between the opening and closing tag.</a:t>
            </a:r>
          </a:p>
        </p:txBody>
      </p:sp>
      <p:sp>
        <p:nvSpPr>
          <p:cNvPr id="1198087" name="Text Box 7"/>
          <p:cNvSpPr txBox="1">
            <a:spLocks noChangeArrowheads="1"/>
          </p:cNvSpPr>
          <p:nvPr/>
        </p:nvSpPr>
        <p:spPr bwMode="auto">
          <a:xfrm>
            <a:off x="1066800" y="5181600"/>
            <a:ext cx="320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required action attribute specifies the url of where to send the form’s data.</a:t>
            </a:r>
          </a:p>
        </p:txBody>
      </p:sp>
      <p:sp>
        <p:nvSpPr>
          <p:cNvPr id="1198088" name="Text Box 8"/>
          <p:cNvSpPr txBox="1">
            <a:spLocks noChangeArrowheads="1"/>
          </p:cNvSpPr>
          <p:nvPr/>
        </p:nvSpPr>
        <p:spPr bwMode="auto">
          <a:xfrm>
            <a:off x="4419600" y="1752600"/>
            <a:ext cx="1905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…and the name of the Web </a:t>
            </a:r>
            <a:r>
              <a:rPr lang="en-US" sz="1400" dirty="0" smtClean="0"/>
              <a:t>Resource that </a:t>
            </a:r>
            <a:r>
              <a:rPr lang="en-US" sz="1400" dirty="0"/>
              <a:t>will process the form data </a:t>
            </a:r>
            <a:r>
              <a:rPr lang="en-US" sz="1400" b="1" dirty="0"/>
              <a:t>if it is submitted</a:t>
            </a:r>
          </a:p>
        </p:txBody>
      </p:sp>
      <p:sp>
        <p:nvSpPr>
          <p:cNvPr id="1198089" name="Text Box 9"/>
          <p:cNvSpPr txBox="1">
            <a:spLocks noChangeArrowheads="1"/>
          </p:cNvSpPr>
          <p:nvPr/>
        </p:nvSpPr>
        <p:spPr bwMode="auto">
          <a:xfrm>
            <a:off x="5943600" y="4724400"/>
            <a:ext cx="251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>
                <a:solidFill>
                  <a:srgbClr val="0000FF"/>
                </a:solidFill>
              </a:rPr>
              <a:t>method</a:t>
            </a:r>
            <a:r>
              <a:rPr lang="en-US" sz="1400" dirty="0"/>
              <a:t> attribute specifies </a:t>
            </a:r>
            <a:r>
              <a:rPr lang="en-US" sz="1400" dirty="0" smtClean="0"/>
              <a:t>which HTTP message will be used to send the </a:t>
            </a:r>
            <a:r>
              <a:rPr lang="en-US" sz="1400" dirty="0"/>
              <a:t>data in the form </a:t>
            </a:r>
            <a:r>
              <a:rPr lang="en-US" sz="1400" dirty="0" smtClean="0"/>
              <a:t>to </a:t>
            </a:r>
            <a:r>
              <a:rPr lang="en-US" sz="1400" dirty="0"/>
              <a:t>the </a:t>
            </a:r>
            <a:r>
              <a:rPr lang="en-US" sz="1400" dirty="0" smtClean="0"/>
              <a:t>server – </a:t>
            </a:r>
            <a:r>
              <a:rPr lang="en-US" sz="1400" b="1" dirty="0" smtClean="0"/>
              <a:t>default is “get”</a:t>
            </a:r>
            <a:endParaRPr lang="en-US" sz="1400" b="1" dirty="0"/>
          </a:p>
        </p:txBody>
      </p:sp>
      <p:sp>
        <p:nvSpPr>
          <p:cNvPr id="1198090" name="Line 10"/>
          <p:cNvSpPr>
            <a:spLocks noChangeShapeType="1"/>
          </p:cNvSpPr>
          <p:nvPr/>
        </p:nvSpPr>
        <p:spPr bwMode="auto">
          <a:xfrm flipH="1">
            <a:off x="1143000" y="3048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091" name="Line 11"/>
          <p:cNvSpPr>
            <a:spLocks noChangeShapeType="1"/>
          </p:cNvSpPr>
          <p:nvPr/>
        </p:nvSpPr>
        <p:spPr bwMode="auto">
          <a:xfrm flipH="1" flipV="1">
            <a:off x="2590800" y="38862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092" name="Line 12"/>
          <p:cNvSpPr>
            <a:spLocks noChangeShapeType="1"/>
          </p:cNvSpPr>
          <p:nvPr/>
        </p:nvSpPr>
        <p:spPr bwMode="auto">
          <a:xfrm flipH="1">
            <a:off x="3581400" y="2971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093" name="Line 13"/>
          <p:cNvSpPr>
            <a:spLocks noChangeShapeType="1"/>
          </p:cNvSpPr>
          <p:nvPr/>
        </p:nvSpPr>
        <p:spPr bwMode="auto">
          <a:xfrm flipH="1" flipV="1">
            <a:off x="5638800" y="38100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81000" y="6019800"/>
            <a:ext cx="2190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See the examples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on the course website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6" grpId="0"/>
      <p:bldP spid="1198087" grpId="0"/>
      <p:bldP spid="1198088" grpId="0"/>
      <p:bldP spid="1198089" grpId="0"/>
      <p:bldP spid="1198090" grpId="0" animBg="1"/>
      <p:bldP spid="1198091" grpId="0" animBg="1"/>
      <p:bldP spid="1198092" grpId="0" animBg="1"/>
      <p:bldP spid="11980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dirty="0" smtClean="0"/>
              <a:t>GET vs. POST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 descr="IMG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391400" cy="5457442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019800" y="6172200"/>
            <a:ext cx="235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This diagram can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be found in your textbook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7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Dr. Mark L. Hornick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2249C-5377-4B35-8A79-632C33D28BBA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rgbClr val="9A0075"/>
                </a:solidFill>
              </a:rPr>
              <a:t>get</a:t>
            </a:r>
            <a:r>
              <a:rPr lang="en-US" sz="2800" dirty="0" smtClean="0"/>
              <a:t> specifies that a HTTP GET message should be used, which appends the form data to the end of the </a:t>
            </a:r>
            <a:r>
              <a:rPr lang="en-US" sz="2800" dirty="0" err="1" smtClean="0"/>
              <a:t>url</a:t>
            </a:r>
            <a:endParaRPr lang="en-US" sz="2800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8382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i="1" dirty="0" smtClean="0">
                <a:latin typeface="Courier New" pitchFamily="49" charset="0"/>
              </a:rPr>
              <a:t>http://&lt;domain&gt;/&lt;resource&gt;?firstname=Arnold&amp;lastname=Ziffel</a:t>
            </a:r>
            <a:endParaRPr lang="en-US" sz="24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54325"/>
            <a:ext cx="419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0133" name="Rectangle 5"/>
          <p:cNvSpPr>
            <a:spLocks noChangeArrowheads="1"/>
          </p:cNvSpPr>
          <p:nvPr/>
        </p:nvSpPr>
        <p:spPr bwMode="auto">
          <a:xfrm>
            <a:off x="304800" y="23622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 b="1" i="1" dirty="0">
                <a:latin typeface="Arial" charset="0"/>
              </a:rPr>
              <a:t>get</a:t>
            </a:r>
            <a:r>
              <a:rPr lang="en-US" sz="2400" dirty="0">
                <a:latin typeface="Arial" charset="0"/>
              </a:rPr>
              <a:t> requests have a limit of 256 </a:t>
            </a:r>
            <a:r>
              <a:rPr lang="en-US" sz="2400" dirty="0" smtClean="0">
                <a:latin typeface="Arial" charset="0"/>
              </a:rPr>
              <a:t>characters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 dirty="0" smtClean="0">
                <a:latin typeface="Arial" charset="0"/>
              </a:rPr>
              <a:t>The data is plainly visible in the </a:t>
            </a:r>
            <a:r>
              <a:rPr lang="en-US" sz="2400" dirty="0" err="1" smtClean="0">
                <a:latin typeface="Arial" charset="0"/>
              </a:rPr>
              <a:t>url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b="1" dirty="0" smtClean="0">
                <a:latin typeface="Arial" charset="0"/>
              </a:rPr>
              <a:t>insecure</a:t>
            </a:r>
            <a:r>
              <a:rPr lang="en-US" sz="2400" dirty="0" smtClean="0">
                <a:latin typeface="Arial" charset="0"/>
              </a:rPr>
              <a:t>!)</a:t>
            </a:r>
            <a:endParaRPr lang="en-US" sz="2400" dirty="0">
              <a:latin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 dirty="0">
                <a:latin typeface="Arial" charset="0"/>
              </a:rPr>
              <a:t>You can bookmark a page that is the result of submitting a </a:t>
            </a:r>
            <a:r>
              <a:rPr lang="en-US" sz="2400" dirty="0" smtClean="0">
                <a:latin typeface="Arial" charset="0"/>
              </a:rPr>
              <a:t>form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Use GET </a:t>
            </a:r>
            <a:r>
              <a:rPr lang="en-US" sz="2400" u="sng" dirty="0" smtClean="0">
                <a:solidFill>
                  <a:srgbClr val="C00000"/>
                </a:solidFill>
                <a:latin typeface="Arial" charset="0"/>
              </a:rPr>
              <a:t>only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to submit small amounts of insensitive data which the server app will </a:t>
            </a:r>
            <a:r>
              <a:rPr lang="en-US" sz="2400" u="sng" dirty="0" smtClean="0">
                <a:solidFill>
                  <a:srgbClr val="C00000"/>
                </a:solidFill>
                <a:latin typeface="Arial" charset="0"/>
              </a:rPr>
              <a:t>NOT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 use to modify its internal state</a:t>
            </a: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400" dirty="0">
              <a:latin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400" dirty="0">
              <a:latin typeface="Arial" charset="0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5943600" y="23622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Dr. Mark L. Hornick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EC5B-57C2-4DA3-97C2-540397CAC5C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rgbClr val="9A0075"/>
                </a:solidFill>
              </a:rPr>
              <a:t>post</a:t>
            </a:r>
            <a:r>
              <a:rPr lang="en-US" sz="2800" dirty="0" smtClean="0"/>
              <a:t> specifies that a HTTP POST message should be used, which appends the form data to the end of the HTTP POST header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6324600" cy="3614738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1800" dirty="0" smtClean="0"/>
              <a:t>There is no limit on the size of the data packet that can be sent to the server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1800" dirty="0" smtClean="0"/>
              <a:t>You cannot bookmark a </a:t>
            </a:r>
            <a:r>
              <a:rPr lang="en-US" sz="1800" dirty="0" err="1" smtClean="0"/>
              <a:t>url</a:t>
            </a:r>
            <a:r>
              <a:rPr lang="en-US" sz="1800" dirty="0" smtClean="0"/>
              <a:t> that was generated as a POST message, since the form data is not in the </a:t>
            </a:r>
            <a:r>
              <a:rPr lang="en-US" sz="1800" dirty="0" err="1" smtClean="0"/>
              <a:t>url</a:t>
            </a:r>
            <a:endParaRPr lang="en-US" sz="1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1800" dirty="0" smtClean="0"/>
              <a:t>A post request can be encrypted  (using HTTPS) in order to protect sensitive data, such as a credit card numbers or passwords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Use POST to send form data that</a:t>
            </a:r>
          </a:p>
          <a:p>
            <a:pPr marL="920750" lvl="1" indent="-571500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Is sensitive (use encryption in that case)</a:t>
            </a:r>
          </a:p>
          <a:p>
            <a:pPr marL="920750" lvl="1" indent="-571500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If the data is large (&gt;</a:t>
            </a:r>
            <a:r>
              <a:rPr lang="en-US" sz="1400" smtClean="0">
                <a:solidFill>
                  <a:srgbClr val="C00000"/>
                </a:solidFill>
              </a:rPr>
              <a:t>256 bytes)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920750" lvl="1" indent="-571500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Will change the state of the web application</a:t>
            </a:r>
          </a:p>
          <a:p>
            <a:pPr marL="920750" lvl="1" indent="-571500" eaLnBrk="1" hangingPunct="1">
              <a:lnSpc>
                <a:spcPct val="90000"/>
              </a:lnSpc>
            </a:pPr>
            <a:endParaRPr lang="en-US" sz="1400" dirty="0">
              <a:solidFill>
                <a:srgbClr val="C00000"/>
              </a:solidFill>
            </a:endParaRPr>
          </a:p>
          <a:p>
            <a:pPr marL="920750" lvl="1" indent="-571500" eaLnBrk="1" hangingPunct="1">
              <a:lnSpc>
                <a:spcPct val="90000"/>
              </a:lnSpc>
            </a:pPr>
            <a:endParaRPr lang="en-US" sz="1400" dirty="0" smtClean="0">
              <a:solidFill>
                <a:srgbClr val="C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endParaRPr lang="en-US" sz="1800" dirty="0" smtClean="0"/>
          </a:p>
          <a:p>
            <a:pPr marL="571500" indent="-571500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8198" name="Picture 5" descr="j04041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495800"/>
            <a:ext cx="12906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j039724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106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1160" name="Line 8"/>
          <p:cNvSpPr>
            <a:spLocks noChangeShapeType="1"/>
          </p:cNvSpPr>
          <p:nvPr/>
        </p:nvSpPr>
        <p:spPr bwMode="auto">
          <a:xfrm>
            <a:off x="7620000" y="28956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95400" y="4876800"/>
            <a:ext cx="4663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Detailed explanation on pp 112-114 in your text.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Be sure to read it!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  <p:bldP spid="12011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1055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791200" y="3429000"/>
            <a:ext cx="2319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These contain all kinds of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useful stuff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2819400"/>
            <a:ext cx="1295400" cy="5334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304800"/>
          </a:xfrm>
        </p:spPr>
        <p:txBody>
          <a:bodyPr/>
          <a:lstStyle/>
          <a:p>
            <a:r>
              <a:rPr lang="en-US" sz="1800" dirty="0" err="1" smtClean="0"/>
              <a:t>Servlet</a:t>
            </a:r>
            <a:r>
              <a:rPr lang="en-US" sz="1800" dirty="0" smtClean="0"/>
              <a:t> execution – Part 1 of 2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5029200"/>
            <a:ext cx="609600" cy="6096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5029200"/>
            <a:ext cx="381000" cy="1524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1245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019800" y="6172200"/>
            <a:ext cx="235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This diagram can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be found in your textbook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304800"/>
          </a:xfrm>
        </p:spPr>
        <p:txBody>
          <a:bodyPr/>
          <a:lstStyle/>
          <a:p>
            <a:r>
              <a:rPr lang="en-US" sz="1800" dirty="0" err="1" smtClean="0"/>
              <a:t>Servlet</a:t>
            </a:r>
            <a:r>
              <a:rPr lang="en-US" sz="1800" dirty="0" smtClean="0"/>
              <a:t> execution – Part 2 of 2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077200" cy="633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487362"/>
          </a:xfrm>
        </p:spPr>
        <p:txBody>
          <a:bodyPr/>
          <a:lstStyle/>
          <a:p>
            <a:r>
              <a:rPr lang="en-US" sz="2800" dirty="0" smtClean="0"/>
              <a:t>The HTTP Request Wrapper Class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5943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reference to an </a:t>
            </a:r>
            <a:r>
              <a:rPr lang="en-US" sz="1100" dirty="0" err="1" smtClean="0"/>
              <a:t>HTTPServletRequest</a:t>
            </a:r>
            <a:r>
              <a:rPr lang="en-US" sz="1100" dirty="0" smtClean="0"/>
              <a:t> is created by the Container</a:t>
            </a:r>
            <a:br>
              <a:rPr lang="en-US" sz="1100" dirty="0" smtClean="0"/>
            </a:br>
            <a:r>
              <a:rPr lang="en-US" sz="1100" dirty="0" smtClean="0"/>
              <a:t>and passed to the </a:t>
            </a:r>
            <a:r>
              <a:rPr lang="en-US" sz="1100" dirty="0" err="1" smtClean="0"/>
              <a:t>doGet</a:t>
            </a:r>
            <a:r>
              <a:rPr lang="en-US" sz="1100" dirty="0" smtClean="0"/>
              <a:t>() and </a:t>
            </a:r>
            <a:r>
              <a:rPr lang="en-US" sz="1100" dirty="0" err="1" smtClean="0"/>
              <a:t>doPost</a:t>
            </a:r>
            <a:r>
              <a:rPr lang="en-US" sz="1100" dirty="0" smtClean="0"/>
              <a:t>() methods of an </a:t>
            </a:r>
            <a:r>
              <a:rPr lang="en-US" sz="1100" dirty="0" err="1" smtClean="0"/>
              <a:t>HTTPServlet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2667000"/>
            <a:ext cx="2057400" cy="6001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These methods are about HTTP things like headers, sessions, and cookies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2362200"/>
          </a:xfrm>
        </p:spPr>
        <p:txBody>
          <a:bodyPr/>
          <a:lstStyle/>
          <a:p>
            <a:r>
              <a:rPr lang="en-US" sz="3600" dirty="0" smtClean="0"/>
              <a:t>Recall: The interaction between web clients and servers is structured around </a:t>
            </a:r>
            <a:r>
              <a:rPr lang="en-US" sz="3600" u="sng" dirty="0" smtClean="0"/>
              <a:t>HTTP</a:t>
            </a:r>
            <a:r>
              <a:rPr lang="en-US" sz="3600" dirty="0" smtClean="0"/>
              <a:t> </a:t>
            </a:r>
            <a:r>
              <a:rPr lang="en-US" sz="3600" u="sng" dirty="0" smtClean="0"/>
              <a:t>Request</a:t>
            </a:r>
            <a:r>
              <a:rPr lang="en-US" sz="3600" dirty="0" smtClean="0"/>
              <a:t> and </a:t>
            </a:r>
            <a:r>
              <a:rPr lang="en-US" sz="3600" u="sng" dirty="0" smtClean="0"/>
              <a:t>Response</a:t>
            </a:r>
            <a:r>
              <a:rPr lang="en-US" sz="3600" dirty="0" smtClean="0"/>
              <a:t> messages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76600"/>
            <a:ext cx="6174368" cy="2362200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867400" y="5562600"/>
            <a:ext cx="3122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Server is running a </a:t>
            </a:r>
            <a:r>
              <a:rPr lang="en-US" sz="1400" u="sng" dirty="0" smtClean="0">
                <a:solidFill>
                  <a:srgbClr val="0070C0"/>
                </a:solidFill>
              </a:rPr>
              <a:t>web server app</a:t>
            </a:r>
            <a:r>
              <a:rPr lang="en-US" sz="1400" dirty="0" smtClean="0">
                <a:solidFill>
                  <a:srgbClr val="0070C0"/>
                </a:solidFill>
              </a:rPr>
              <a:t>,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like Apache or Microsoft IIS.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2800" dirty="0" smtClean="0"/>
              <a:t>The HTTP Response Wrapper Class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reference to an </a:t>
            </a:r>
            <a:r>
              <a:rPr lang="en-US" sz="1400" dirty="0" err="1" smtClean="0"/>
              <a:t>HTTPServletResponse</a:t>
            </a:r>
            <a:r>
              <a:rPr lang="en-US" sz="1400" dirty="0" smtClean="0"/>
              <a:t> is created by the Container</a:t>
            </a:r>
            <a:br>
              <a:rPr lang="en-US" sz="1400" dirty="0" smtClean="0"/>
            </a:br>
            <a:r>
              <a:rPr lang="en-US" sz="1400" dirty="0" smtClean="0"/>
              <a:t>and passed to the </a:t>
            </a:r>
            <a:r>
              <a:rPr lang="en-US" sz="1400" dirty="0" err="1" smtClean="0"/>
              <a:t>doGet</a:t>
            </a:r>
            <a:r>
              <a:rPr lang="en-US" sz="1400" dirty="0" smtClean="0"/>
              <a:t>() and </a:t>
            </a:r>
            <a:r>
              <a:rPr lang="en-US" sz="1400" dirty="0" err="1" smtClean="0"/>
              <a:t>doPost</a:t>
            </a:r>
            <a:r>
              <a:rPr lang="en-US" sz="1400" dirty="0" smtClean="0"/>
              <a:t>() methods of an </a:t>
            </a:r>
            <a:r>
              <a:rPr lang="en-US" sz="1400" dirty="0" err="1" smtClean="0"/>
              <a:t>HTTPServlet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7848600" cy="51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29400" y="2971800"/>
            <a:ext cx="2057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These methods are also about HTTP things like headers, sessions, and cookies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981200"/>
            <a:ext cx="7675324" cy="3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543800" cy="1295400"/>
          </a:xfrm>
        </p:spPr>
        <p:txBody>
          <a:bodyPr/>
          <a:lstStyle/>
          <a:p>
            <a:r>
              <a:rPr lang="en-US" sz="3200" dirty="0" smtClean="0"/>
              <a:t>In the simplest scenario, the Server responds to a browser GET request by returning a pre-written, </a:t>
            </a:r>
            <a:r>
              <a:rPr lang="en-US" sz="3200" i="1" u="sng" dirty="0" smtClean="0"/>
              <a:t>static</a:t>
            </a:r>
            <a:r>
              <a:rPr lang="en-US" sz="3200" dirty="0" smtClean="0"/>
              <a:t> HTML file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1000" y="6019800"/>
            <a:ext cx="235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This diagram can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be found in your textbook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81400" y="2041697"/>
            <a:ext cx="533400" cy="381000"/>
          </a:xfrm>
          <a:prstGeom prst="rect">
            <a:avLst/>
          </a:prstGeom>
          <a:solidFill>
            <a:srgbClr val="92D050">
              <a:alpha val="17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05400" y="4327697"/>
            <a:ext cx="762000" cy="990600"/>
          </a:xfrm>
          <a:prstGeom prst="rect">
            <a:avLst/>
          </a:prstGeom>
          <a:solidFill>
            <a:srgbClr val="92D050">
              <a:alpha val="17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81600" y="4480097"/>
            <a:ext cx="533400" cy="685800"/>
          </a:xfrm>
          <a:prstGeom prst="rect">
            <a:avLst/>
          </a:prstGeom>
          <a:solidFill>
            <a:srgbClr val="00B0F0">
              <a:alpha val="17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96200" y="3413297"/>
            <a:ext cx="533400" cy="685800"/>
          </a:xfrm>
          <a:prstGeom prst="rect">
            <a:avLst/>
          </a:prstGeom>
          <a:solidFill>
            <a:srgbClr val="00B0F0">
              <a:alpha val="17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5181600"/>
            <a:ext cx="306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HTML file maintained on 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Server, returned to the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Browser as the HTTP 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response “payload”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 bwMode="auto">
          <a:xfrm rot="16200000" flipV="1">
            <a:off x="7435128" y="4606066"/>
            <a:ext cx="1066004" cy="85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1"/>
          </p:cNvCxnSpPr>
          <p:nvPr/>
        </p:nvCxnSpPr>
        <p:spPr bwMode="auto">
          <a:xfrm rot="10800000">
            <a:off x="5486400" y="4953000"/>
            <a:ext cx="990600" cy="705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91000" y="1981200"/>
            <a:ext cx="11961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 GET</a:t>
            </a:r>
            <a:br>
              <a:rPr lang="en-US" sz="1600" dirty="0" smtClean="0"/>
            </a:br>
            <a:r>
              <a:rPr lang="en-US" sz="1600" dirty="0" smtClean="0"/>
              <a:t>request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J2EE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CS-4220 Dr. Mark L. Hornick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3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543800" cy="1752600"/>
          </a:xfrm>
        </p:spPr>
        <p:txBody>
          <a:bodyPr/>
          <a:lstStyle/>
          <a:p>
            <a:r>
              <a:rPr lang="en-US" sz="3600" b="0" dirty="0" smtClean="0"/>
              <a:t>A web server can employ a </a:t>
            </a:r>
            <a:r>
              <a:rPr lang="en-US" sz="3600" dirty="0" smtClean="0">
                <a:solidFill>
                  <a:srgbClr val="0070C0"/>
                </a:solidFill>
              </a:rPr>
              <a:t>Helper App</a:t>
            </a:r>
            <a:r>
              <a:rPr lang="en-US" sz="3600" b="0" dirty="0" smtClean="0"/>
              <a:t> when it needs to go beyond serving static web pages</a:t>
            </a:r>
            <a:endParaRPr lang="en-US" sz="3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5568" y="2845088"/>
            <a:ext cx="6174368" cy="2362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62200" y="2514600"/>
            <a:ext cx="6620556" cy="3805773"/>
            <a:chOff x="2362200" y="2514600"/>
            <a:chExt cx="6620556" cy="3805773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172200" y="3048000"/>
              <a:ext cx="1371600" cy="609600"/>
            </a:xfrm>
            <a:custGeom>
              <a:avLst/>
              <a:gdLst>
                <a:gd name="T0" fmla="*/ 0 w 2016"/>
                <a:gd name="T1" fmla="*/ 2147483647 h 584"/>
                <a:gd name="T2" fmla="*/ 2147483647 w 2016"/>
                <a:gd name="T3" fmla="*/ 2147483647 h 584"/>
                <a:gd name="T4" fmla="*/ 2147483647 w 2016"/>
                <a:gd name="T5" fmla="*/ 2147483647 h 584"/>
                <a:gd name="T6" fmla="*/ 0 60000 65536"/>
                <a:gd name="T7" fmla="*/ 0 60000 65536"/>
                <a:gd name="T8" fmla="*/ 0 60000 65536"/>
                <a:gd name="T9" fmla="*/ 0 w 2016"/>
                <a:gd name="T10" fmla="*/ 0 h 584"/>
                <a:gd name="T11" fmla="*/ 2016 w 2016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6" h="584">
                  <a:moveTo>
                    <a:pt x="0" y="536"/>
                  </a:moveTo>
                  <a:cubicBezTo>
                    <a:pt x="360" y="268"/>
                    <a:pt x="720" y="0"/>
                    <a:pt x="1056" y="8"/>
                  </a:cubicBezTo>
                  <a:cubicBezTo>
                    <a:pt x="1392" y="16"/>
                    <a:pt x="1704" y="300"/>
                    <a:pt x="2016" y="58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81800" y="28956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2514600"/>
              <a:ext cx="152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parameters</a:t>
              </a:r>
              <a:endParaRPr 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5181600"/>
              <a:ext cx="364875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CGI</a:t>
              </a:r>
              <a:r>
                <a:rPr lang="en-US" baseline="30000" dirty="0" smtClean="0"/>
                <a:t>*</a:t>
              </a:r>
              <a:r>
                <a:rPr lang="en-US" dirty="0" smtClean="0"/>
                <a:t> programs can be written</a:t>
              </a:r>
              <a:br>
                <a:rPr lang="en-US" dirty="0" smtClean="0"/>
              </a:br>
              <a:r>
                <a:rPr lang="en-US" dirty="0" smtClean="0"/>
                <a:t>in Perl, Python, PHP, C, or – </a:t>
              </a:r>
              <a:r>
                <a:rPr lang="en-US" b="1" dirty="0" smtClean="0">
                  <a:solidFill>
                    <a:srgbClr val="009900"/>
                  </a:solidFill>
                </a:rPr>
                <a:t>Java</a:t>
              </a:r>
              <a:br>
                <a:rPr lang="en-US" b="1" dirty="0" smtClean="0">
                  <a:solidFill>
                    <a:srgbClr val="009900"/>
                  </a:solidFill>
                </a:rPr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sz="1200" dirty="0" smtClean="0"/>
                <a:t>*Common Gateway Interface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rot="5400000" flipH="1" flipV="1">
              <a:off x="6931989" y="4722189"/>
              <a:ext cx="685800" cy="2330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>
            <a:xfrm>
              <a:off x="2362200" y="2514600"/>
              <a:ext cx="2971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HTTP GET or POST request</a:t>
              </a:r>
              <a:br>
                <a:rPr lang="en-US" sz="1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(may include parameters)</a:t>
              </a:r>
              <a:endParaRPr lang="en-US" sz="2400" dirty="0" smtClean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10800000">
              <a:off x="6324600" y="4343400"/>
              <a:ext cx="762000" cy="304800"/>
            </a:xfrm>
            <a:custGeom>
              <a:avLst/>
              <a:gdLst>
                <a:gd name="T0" fmla="*/ 0 w 2016"/>
                <a:gd name="T1" fmla="*/ 2147483647 h 584"/>
                <a:gd name="T2" fmla="*/ 2147483647 w 2016"/>
                <a:gd name="T3" fmla="*/ 2147483647 h 584"/>
                <a:gd name="T4" fmla="*/ 2147483647 w 2016"/>
                <a:gd name="T5" fmla="*/ 2147483647 h 584"/>
                <a:gd name="T6" fmla="*/ 0 60000 65536"/>
                <a:gd name="T7" fmla="*/ 0 60000 65536"/>
                <a:gd name="T8" fmla="*/ 0 60000 65536"/>
                <a:gd name="T9" fmla="*/ 0 w 2016"/>
                <a:gd name="T10" fmla="*/ 0 h 584"/>
                <a:gd name="T11" fmla="*/ 2016 w 2016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6" h="584">
                  <a:moveTo>
                    <a:pt x="0" y="536"/>
                  </a:moveTo>
                  <a:cubicBezTo>
                    <a:pt x="360" y="268"/>
                    <a:pt x="720" y="0"/>
                    <a:pt x="1056" y="8"/>
                  </a:cubicBezTo>
                  <a:cubicBezTo>
                    <a:pt x="1392" y="16"/>
                    <a:pt x="1704" y="300"/>
                    <a:pt x="2016" y="58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  <a:miter lim="800000"/>
              <a:headEnd/>
              <a:tailEnd type="stealth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6934200" y="3657600"/>
            <a:ext cx="12954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CGI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Helper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app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How it works in general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867400" y="6172200"/>
            <a:ext cx="235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This diagram can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be found in your textbook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3152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1200" y="914400"/>
            <a:ext cx="1905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enters a URL (or clicks a link) to a CGI program rather than a static page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209800"/>
            <a:ext cx="20574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server “sees” that the request is for a helper program, so the server runs the helper, sending along any </a:t>
            </a:r>
            <a:r>
              <a:rPr lang="en-US" sz="1100" dirty="0" smtClean="0">
                <a:solidFill>
                  <a:srgbClr val="9A0075"/>
                </a:solidFill>
              </a:rPr>
              <a:t>parameters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sent from the Client.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581401"/>
            <a:ext cx="27432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helper app constructs the brand new (dynamic) page and sends the HTML back to the server.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20000">
            <a:off x="355976" y="1193592"/>
            <a:ext cx="7349548" cy="47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How it works for Java </a:t>
            </a:r>
            <a:r>
              <a:rPr lang="en-US" dirty="0" err="1" smtClean="0"/>
              <a:t>Servlets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867400" y="6172200"/>
            <a:ext cx="235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Note: This diagram can</a:t>
            </a:r>
            <a:br>
              <a:rPr lang="en-US" sz="1400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be found in your textbook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27660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Web server app is commonly </a:t>
            </a:r>
            <a:r>
              <a:rPr lang="en-US" sz="1400" b="1" u="sng" dirty="0" smtClean="0">
                <a:solidFill>
                  <a:srgbClr val="00B0F0"/>
                </a:solidFill>
              </a:rPr>
              <a:t>Apache</a:t>
            </a:r>
            <a:endParaRPr lang="en-US" sz="1400" b="1" u="sng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32004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900"/>
                </a:solidFill>
              </a:rPr>
              <a:t>Web container app is </a:t>
            </a:r>
            <a:r>
              <a:rPr lang="en-US" sz="1400" b="1" u="sng" dirty="0" smtClean="0">
                <a:solidFill>
                  <a:srgbClr val="009900"/>
                </a:solidFill>
              </a:rPr>
              <a:t>Tomcat</a:t>
            </a:r>
            <a:endParaRPr lang="en-US" sz="1400" b="1" u="sng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27660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Servlets</a:t>
            </a:r>
            <a:r>
              <a:rPr lang="en-US" sz="1400" dirty="0" smtClean="0">
                <a:solidFill>
                  <a:srgbClr val="0000FF"/>
                </a:solidFill>
              </a:rPr>
              <a:t> are run by Tomcat</a:t>
            </a:r>
            <a:endParaRPr lang="en-US" sz="14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Container like Tomcat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Communication</a:t>
            </a:r>
          </a:p>
          <a:p>
            <a:pPr lvl="1"/>
            <a:r>
              <a:rPr lang="en-US" sz="1600" dirty="0" smtClean="0"/>
              <a:t>Creates server-side sockets</a:t>
            </a:r>
          </a:p>
          <a:p>
            <a:pPr lvl="1"/>
            <a:r>
              <a:rPr lang="en-US" sz="1600" dirty="0" smtClean="0"/>
              <a:t>Listens for client connections</a:t>
            </a:r>
          </a:p>
          <a:p>
            <a:pPr lvl="1"/>
            <a:r>
              <a:rPr lang="en-US" sz="1600" dirty="0" smtClean="0"/>
              <a:t>Determines client HTTP request type and “decodes” HTTP headers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Servlet</a:t>
            </a:r>
            <a:r>
              <a:rPr lang="en-US" sz="2000" dirty="0" smtClean="0">
                <a:solidFill>
                  <a:srgbClr val="0000FF"/>
                </a:solidFill>
              </a:rPr>
              <a:t> Lifecycle management</a:t>
            </a:r>
          </a:p>
          <a:p>
            <a:pPr lvl="1"/>
            <a:r>
              <a:rPr lang="en-US" sz="1600" dirty="0" smtClean="0"/>
              <a:t>Figures out which </a:t>
            </a:r>
            <a:r>
              <a:rPr lang="en-US" sz="1600" dirty="0" err="1" smtClean="0"/>
              <a:t>Servlet</a:t>
            </a:r>
            <a:r>
              <a:rPr lang="en-US" sz="1600" dirty="0" smtClean="0"/>
              <a:t> should be used to process a specific request </a:t>
            </a:r>
          </a:p>
          <a:p>
            <a:pPr lvl="1"/>
            <a:r>
              <a:rPr lang="en-US" sz="1600" dirty="0" smtClean="0"/>
              <a:t>Handles </a:t>
            </a:r>
            <a:r>
              <a:rPr lang="en-US" sz="1600" dirty="0" err="1" smtClean="0"/>
              <a:t>Servlet</a:t>
            </a:r>
            <a:r>
              <a:rPr lang="en-US" sz="1600" dirty="0" smtClean="0"/>
              <a:t> class loading</a:t>
            </a:r>
          </a:p>
          <a:p>
            <a:pPr lvl="1"/>
            <a:r>
              <a:rPr lang="en-US" sz="1600" dirty="0" smtClean="0"/>
              <a:t>Handles </a:t>
            </a:r>
            <a:r>
              <a:rPr lang="en-US" sz="1600" dirty="0" err="1" smtClean="0"/>
              <a:t>Servlet</a:t>
            </a:r>
            <a:r>
              <a:rPr lang="en-US" sz="1600" dirty="0" smtClean="0"/>
              <a:t> instantiation/construction</a:t>
            </a:r>
          </a:p>
          <a:p>
            <a:pPr lvl="1"/>
            <a:r>
              <a:rPr lang="en-US" sz="1600" dirty="0" smtClean="0"/>
              <a:t>Handles </a:t>
            </a:r>
            <a:r>
              <a:rPr lang="en-US" sz="1600" dirty="0" err="1" smtClean="0"/>
              <a:t>Servlet</a:t>
            </a:r>
            <a:r>
              <a:rPr lang="en-US" sz="1600" dirty="0" smtClean="0"/>
              <a:t> initialization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Servlet</a:t>
            </a:r>
            <a:r>
              <a:rPr lang="en-US" sz="2000" dirty="0" smtClean="0">
                <a:solidFill>
                  <a:srgbClr val="0000FF"/>
                </a:solidFill>
              </a:rPr>
              <a:t> execution support</a:t>
            </a:r>
          </a:p>
          <a:p>
            <a:pPr lvl="1"/>
            <a:r>
              <a:rPr lang="en-US" sz="1600" dirty="0" smtClean="0"/>
              <a:t>Launches/manages threads that service each incoming request</a:t>
            </a:r>
          </a:p>
          <a:p>
            <a:pPr lvl="1"/>
            <a:r>
              <a:rPr lang="en-US" sz="1600" dirty="0" smtClean="0"/>
              <a:t>Handles Servlet service() method  (</a:t>
            </a:r>
            <a:r>
              <a:rPr lang="en-US" sz="1600" b="1" dirty="0" err="1" smtClean="0"/>
              <a:t>doGet</a:t>
            </a:r>
            <a:r>
              <a:rPr lang="en-US" sz="1600" dirty="0" smtClean="0"/>
              <a:t> and </a:t>
            </a:r>
            <a:r>
              <a:rPr lang="en-US" sz="1600" b="1" dirty="0" err="1" smtClean="0"/>
              <a:t>doPost</a:t>
            </a:r>
            <a:r>
              <a:rPr lang="en-US" sz="1600" dirty="0" smtClean="0"/>
              <a:t>) invocation</a:t>
            </a:r>
          </a:p>
          <a:p>
            <a:pPr lvl="1"/>
            <a:r>
              <a:rPr lang="en-US" sz="1600" dirty="0" smtClean="0"/>
              <a:t>Creates and passes Request and Response objects to the </a:t>
            </a:r>
            <a:r>
              <a:rPr lang="en-US" sz="1600" dirty="0" err="1" smtClean="0"/>
              <a:t>Servlet</a:t>
            </a:r>
            <a:endParaRPr lang="en-US" sz="16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Supports Security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Supports JSP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SE-2840 Dr. Mark L. Hornick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How Tomcat manages </a:t>
            </a:r>
            <a:r>
              <a:rPr lang="en-US" dirty="0" err="1" smtClean="0"/>
              <a:t>Servlets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CS-4220 Dr. Mark L. Hornick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EA000-14D6-49B3-8081-7F4783F22D3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954073"/>
            <a:ext cx="7086600" cy="5084064"/>
            <a:chOff x="381000" y="954073"/>
            <a:chExt cx="7086600" cy="5084064"/>
          </a:xfrm>
        </p:grpSpPr>
        <p:pic>
          <p:nvPicPr>
            <p:cNvPr id="6" name="Picture 5" descr="IMG_000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385062">
              <a:off x="686633" y="954073"/>
              <a:ext cx="6307089" cy="50840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4343400" y="2362200"/>
              <a:ext cx="2514600" cy="685800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1000" y="1066800"/>
              <a:ext cx="7086600" cy="4808041"/>
              <a:chOff x="381000" y="1066800"/>
              <a:chExt cx="7086600" cy="480804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72000" y="3200400"/>
                <a:ext cx="22860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Called only ONCE in the 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servlet’s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life (and  must complete before Container calls service()</a:t>
                </a:r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733800" y="26670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72000" y="5105400"/>
                <a:ext cx="22860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Container calls destroy() to give the 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servlet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 chance to clean up; like init(), destroy() is only called ONCE</a:t>
                </a:r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34000" y="4038600"/>
                <a:ext cx="2133600" cy="838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sz="1100" dirty="0" smtClean="0">
                    <a:solidFill>
                      <a:srgbClr val="0070C0"/>
                    </a:solidFill>
                  </a:rPr>
                  <a:t>The methods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doGet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() </a:t>
                </a:r>
                <a:r>
                  <a:rPr lang="en-US" sz="1100" dirty="0" smtClean="0">
                    <a:solidFill>
                      <a:srgbClr val="0070C0"/>
                    </a:solidFill>
                  </a:rPr>
                  <a:t>or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doPost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() </a:t>
                </a:r>
                <a:r>
                  <a:rPr lang="en-US" sz="1100" dirty="0" smtClean="0">
                    <a:solidFill>
                      <a:srgbClr val="0070C0"/>
                    </a:solidFill>
                  </a:rPr>
                  <a:t>are executed to process requests</a:t>
                </a: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28800" y="4038600"/>
                <a:ext cx="18288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sz="1100" dirty="0" smtClean="0">
                    <a:solidFill>
                      <a:srgbClr val="0070C0"/>
                    </a:solidFill>
                  </a:rPr>
                  <a:t>This is where the </a:t>
                </a:r>
                <a:r>
                  <a:rPr lang="en-US" sz="1100" dirty="0" err="1" smtClean="0">
                    <a:solidFill>
                      <a:srgbClr val="0070C0"/>
                    </a:solidFill>
                  </a:rPr>
                  <a:t>servlet</a:t>
                </a:r>
                <a:r>
                  <a:rPr lang="en-US" sz="1100" dirty="0" smtClean="0">
                    <a:solidFill>
                      <a:srgbClr val="0070C0"/>
                    </a:solidFill>
                  </a:rPr>
                  <a:t> spends most of its life</a:t>
                </a:r>
                <a:endParaRPr lang="en-US" sz="11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1000" y="1066800"/>
                <a:ext cx="13716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Web Container</a:t>
                </a:r>
                <a:br>
                  <a:rPr lang="en-US" sz="1100" b="1" dirty="0" smtClean="0"/>
                </a:br>
                <a:r>
                  <a:rPr lang="en-US" sz="1100" b="1" dirty="0" smtClean="0"/>
                  <a:t>(Tomcat)</a:t>
                </a:r>
                <a:endParaRPr lang="en-US" sz="11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9600" y="2209800"/>
                <a:ext cx="1828800" cy="938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Your 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servlet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class no-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arg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ctor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runs (you should NOT write a </a:t>
                </a:r>
                <a:r>
                  <a:rPr lang="en-US" sz="1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ctor</a:t>
                </a:r>
                <a:r>
                  <a:rPr lang="en-U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just use the compiler-supplied default.</a:t>
                </a:r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743200" y="1516737"/>
            <a:ext cx="18288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Loading can be done upon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Tomcat startup, or deferred until later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70915</TotalTime>
  <Words>1127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Comic Sans MS</vt:lpstr>
      <vt:lpstr>Courier New</vt:lpstr>
      <vt:lpstr>Tahoma</vt:lpstr>
      <vt:lpstr>Times New Roman</vt:lpstr>
      <vt:lpstr>Wingdings</vt:lpstr>
      <vt:lpstr>2_Network</vt:lpstr>
      <vt:lpstr>Java Servlet-based web apps</vt:lpstr>
      <vt:lpstr>Recall: The interaction between web clients and servers is structured around HTTP Request and Response messages</vt:lpstr>
      <vt:lpstr>In the simplest scenario, the Server responds to a browser GET request by returning a pre-written, static HTML file </vt:lpstr>
      <vt:lpstr>Eclipse J2EE demo</vt:lpstr>
      <vt:lpstr>A web server can employ a Helper App when it needs to go beyond serving static web pages</vt:lpstr>
      <vt:lpstr>How it works in general</vt:lpstr>
      <vt:lpstr>How it works for Java Servlets</vt:lpstr>
      <vt:lpstr>What does a Container like Tomcat do?</vt:lpstr>
      <vt:lpstr>How Tomcat manages Servlets</vt:lpstr>
      <vt:lpstr>Tomcat invokes a Servlet’s service() method, but your HTTPServlet-derived class should only override doGet() or doPost()</vt:lpstr>
      <vt:lpstr>A Servlet is just a Java class that implements some specific interfaces (defined by the Java Servlet Specifications) that are used by the Container </vt:lpstr>
      <vt:lpstr>NOTE</vt:lpstr>
      <vt:lpstr>Parameters: HTML &lt;form&gt; tag element</vt:lpstr>
      <vt:lpstr>GET vs. POST scenarios</vt:lpstr>
      <vt:lpstr>get specifies that a HTTP GET message should be used, which appends the form data to the end of the url</vt:lpstr>
      <vt:lpstr>post specifies that a HTTP POST message should be used, which appends the form data to the end of the HTTP POST header</vt:lpstr>
      <vt:lpstr>Servlet execution – Part 1 of 2</vt:lpstr>
      <vt:lpstr>Servlet execution – Part 2 of 2</vt:lpstr>
      <vt:lpstr>The HTTP Request Wrapper Class</vt:lpstr>
      <vt:lpstr>The HTTP Response Wrapper Class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CS4220 Lecture</dc:title>
  <dc:subject>Servlets</dc:subject>
  <dc:creator>Mark Hornick</dc:creator>
  <cp:lastModifiedBy>Hornick, Dr. Mark</cp:lastModifiedBy>
  <cp:revision>933</cp:revision>
  <cp:lastPrinted>1601-01-01T00:00:00Z</cp:lastPrinted>
  <dcterms:created xsi:type="dcterms:W3CDTF">1999-09-06T21:32:20Z</dcterms:created>
  <dcterms:modified xsi:type="dcterms:W3CDTF">2018-01-23T03:02:48Z</dcterms:modified>
</cp:coreProperties>
</file>