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handoutMasterIdLst>
    <p:handoutMasterId r:id="rId26"/>
  </p:handoutMasterIdLst>
  <p:sldIdLst>
    <p:sldId id="313" r:id="rId2"/>
    <p:sldId id="447" r:id="rId3"/>
    <p:sldId id="448" r:id="rId4"/>
    <p:sldId id="449" r:id="rId5"/>
    <p:sldId id="450" r:id="rId6"/>
    <p:sldId id="471" r:id="rId7"/>
    <p:sldId id="470" r:id="rId8"/>
    <p:sldId id="453" r:id="rId9"/>
    <p:sldId id="458" r:id="rId10"/>
    <p:sldId id="454" r:id="rId11"/>
    <p:sldId id="457" r:id="rId12"/>
    <p:sldId id="455" r:id="rId13"/>
    <p:sldId id="456" r:id="rId14"/>
    <p:sldId id="459" r:id="rId15"/>
    <p:sldId id="460" r:id="rId16"/>
    <p:sldId id="463" r:id="rId17"/>
    <p:sldId id="461" r:id="rId18"/>
    <p:sldId id="462" r:id="rId19"/>
    <p:sldId id="464" r:id="rId20"/>
    <p:sldId id="465" r:id="rId21"/>
    <p:sldId id="444" r:id="rId22"/>
    <p:sldId id="468" r:id="rId23"/>
    <p:sldId id="467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F19177"/>
    <a:srgbClr val="0000FF"/>
    <a:srgbClr val="009900"/>
    <a:srgbClr val="A8C4C1"/>
    <a:srgbClr val="82AAA5"/>
    <a:srgbClr val="009999"/>
    <a:srgbClr val="FF0000"/>
    <a:srgbClr val="5600AC"/>
    <a:srgbClr val="34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01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242" y="1301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30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7934A64-8C79-45C0-9827-4AA276EEF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6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F031A7E-29E3-4E95-890A-5C9F8A9D1241}" type="datetime1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6AE5EC19-E326-45A4-9651-EA9BE36EC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425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0DC3C-027C-4D2D-BAE8-E07E938A2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D7AB-DD49-4438-B4C5-7D95CF8CE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6E8A-EB9D-483D-AF37-B2CAD7FEA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2D694-883D-4C02-B34F-B62C19DF2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EA000-14D6-49B3-8081-7F4783F22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93A62-17DF-48DC-B6F7-65AAB3AFD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072F-3061-42B9-8A4F-FBB920D04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BD183-CA47-40EB-8C9C-6391B8D52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A7E09-193C-4058-9BF4-26D932CDD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71D9-0662-4644-BCFB-0607037C1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B164-51D4-41D7-B8D4-7A59B90E8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35E3-C6F7-4967-8573-D20DD7E01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6810914-7B27-45B2-97EC-0C6B46D75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</a:t>
            </a:r>
            <a:r>
              <a:rPr lang="de-DE" altLang="en-US" dirty="0"/>
              <a:t>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5D1D9-A527-4879-A81A-29121A0EA557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Servlet</a:t>
            </a:r>
            <a:r>
              <a:rPr lang="en-US" dirty="0" smtClean="0"/>
              <a:t> Threads and Sessions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0"/>
            <a:ext cx="4495800" cy="198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/>
          <a:lstStyle/>
          <a:p>
            <a:r>
              <a:rPr lang="en-US" sz="3200" b="0" dirty="0" smtClean="0">
                <a:solidFill>
                  <a:srgbClr val="C00000"/>
                </a:solidFill>
              </a:rPr>
              <a:t>We need a way to initialize a complex </a:t>
            </a:r>
            <a:r>
              <a:rPr lang="en-US" sz="3200" dirty="0" err="1" smtClean="0">
                <a:solidFill>
                  <a:srgbClr val="C00000"/>
                </a:solidFill>
              </a:rPr>
              <a:t>ServletContext</a:t>
            </a:r>
            <a:r>
              <a:rPr lang="en-US" sz="3200" b="0" dirty="0" smtClean="0">
                <a:solidFill>
                  <a:srgbClr val="C00000"/>
                </a:solidFill>
              </a:rPr>
              <a:t> </a:t>
            </a:r>
            <a:r>
              <a:rPr lang="en-US" sz="3200" b="0" u="sng" dirty="0" smtClean="0">
                <a:solidFill>
                  <a:srgbClr val="C00000"/>
                </a:solidFill>
              </a:rPr>
              <a:t>attribute</a:t>
            </a:r>
            <a:r>
              <a:rPr lang="en-US" sz="3200" b="0" dirty="0" smtClean="0">
                <a:solidFill>
                  <a:srgbClr val="C00000"/>
                </a:solidFill>
              </a:rPr>
              <a:t> before any </a:t>
            </a:r>
            <a:r>
              <a:rPr lang="en-US" sz="3200" b="0" dirty="0" err="1" smtClean="0">
                <a:solidFill>
                  <a:srgbClr val="C00000"/>
                </a:solidFill>
              </a:rPr>
              <a:t>Servlets</a:t>
            </a:r>
            <a:r>
              <a:rPr lang="en-US" sz="3200" b="0" dirty="0" smtClean="0">
                <a:solidFill>
                  <a:srgbClr val="C00000"/>
                </a:solidFill>
              </a:rPr>
              <a:t> are initialized</a:t>
            </a:r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Solution: Use a class that implements the </a:t>
            </a:r>
            <a:r>
              <a:rPr lang="en-US" b="1" dirty="0" err="1" smtClean="0"/>
              <a:t>ServletContextListener</a:t>
            </a:r>
            <a:r>
              <a:rPr lang="en-US" dirty="0" smtClean="0"/>
              <a:t> interface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4572000" cy="242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800600" y="2895600"/>
            <a:ext cx="228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This is one of 8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different Listeners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799" y="4191000"/>
            <a:ext cx="412525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791200" y="5715000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event class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696200" cy="1295400"/>
          </a:xfrm>
        </p:spPr>
        <p:txBody>
          <a:bodyPr/>
          <a:lstStyle/>
          <a:p>
            <a:r>
              <a:rPr lang="en-US" sz="3200" b="0" dirty="0" smtClean="0"/>
              <a:t>The </a:t>
            </a:r>
            <a:r>
              <a:rPr lang="en-US" sz="3200" dirty="0" err="1" smtClean="0"/>
              <a:t>contextInitialized</a:t>
            </a:r>
            <a:r>
              <a:rPr lang="en-US" sz="3200" b="0" dirty="0" smtClean="0"/>
              <a:t>() event handler is called by Tomcat at startup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In the </a:t>
            </a:r>
            <a:r>
              <a:rPr lang="en-US" b="1" dirty="0" err="1" smtClean="0"/>
              <a:t>contextInitialized</a:t>
            </a:r>
            <a:r>
              <a:rPr lang="en-US" dirty="0" smtClean="0"/>
              <a:t>() method, we can create a </a:t>
            </a:r>
            <a:r>
              <a:rPr lang="en-US" dirty="0" err="1" smtClean="0"/>
              <a:t>ServletContext</a:t>
            </a:r>
            <a:r>
              <a:rPr lang="en-US" dirty="0" smtClean="0"/>
              <a:t> attribute that is a complex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contextInitialized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ServletContextEvent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ServletContext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context =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e.getServletContext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context.setAttribute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”, new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MyComplexType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later, any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will be able to access 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MyComplexType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via a call to 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getServletContext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getAttribute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295400"/>
          </a:xfrm>
        </p:spPr>
        <p:txBody>
          <a:bodyPr/>
          <a:lstStyle/>
          <a:p>
            <a:r>
              <a:rPr lang="en-US" sz="3200" b="0" dirty="0" smtClean="0"/>
              <a:t>We need to register </a:t>
            </a:r>
            <a:r>
              <a:rPr lang="en-US" sz="3200" dirty="0" err="1" smtClean="0"/>
              <a:t>ServletContextListeners</a:t>
            </a:r>
            <a:r>
              <a:rPr lang="en-US" sz="3200" b="0" dirty="0" smtClean="0"/>
              <a:t> with Tomcat in the DD:</a:t>
            </a:r>
            <a:endParaRPr lang="en-US" sz="32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test.HelloWorldServlet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 Some other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servlet’s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defn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goes here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&lt;!– Here’s how a </a:t>
            </a:r>
            <a:r>
              <a:rPr lang="en-US" sz="1200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ServletContextListener</a:t>
            </a:r>
            <a:r>
              <a:rPr lang="en-US" sz="12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is registered --&gt;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&lt;listener&gt;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&lt;listener-class&gt;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myPackage.MyContextListener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&lt;/listener-class&gt;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&lt;/listener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Finally…thread-safe data accessed as a </a:t>
            </a:r>
            <a:r>
              <a:rPr lang="en-US" sz="3200" dirty="0" err="1" smtClean="0"/>
              <a:t>ServletContext</a:t>
            </a:r>
            <a:r>
              <a:rPr lang="en-US" sz="3200" dirty="0" smtClean="0"/>
              <a:t> attribute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715000" cy="4411662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All users sharing the same object maintained by the </a:t>
            </a:r>
            <a:r>
              <a:rPr lang="en-US" dirty="0" err="1" smtClean="0">
                <a:solidFill>
                  <a:srgbClr val="00B0F0"/>
                </a:solidFill>
              </a:rPr>
              <a:t>ServletContext</a:t>
            </a:r>
            <a:r>
              <a:rPr lang="en-US" dirty="0" smtClean="0">
                <a:solidFill>
                  <a:srgbClr val="00B0F0"/>
                </a:solidFill>
              </a:rPr>
              <a:t>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 this really what we want??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2050" name="Picture 2" descr="C:\Users\hornick\AppData\Local\Microsoft\Windows\Temporary Internet Files\Content.IE5\PS36C4AK\MC9003916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133599"/>
            <a:ext cx="2286000" cy="2552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By default, </a:t>
            </a:r>
            <a:r>
              <a:rPr lang="en-US" sz="3600" dirty="0" err="1" smtClean="0"/>
              <a:t>Servlets</a:t>
            </a:r>
            <a:r>
              <a:rPr lang="en-US" sz="3600" dirty="0" smtClean="0"/>
              <a:t> have no memory of who makes a request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248400" cy="4411662"/>
          </a:xfrm>
        </p:spPr>
        <p:txBody>
          <a:bodyPr/>
          <a:lstStyle/>
          <a:p>
            <a:r>
              <a:rPr lang="en-US" dirty="0" smtClean="0"/>
              <a:t>The HTTP protocol is stateless, meaning it does not keep track of ongoing request/response messages.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HTTP request/response is independent of any other request/response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3074" name="Picture 2" descr="C:\Users\hornick\AppData\Local\Microsoft\Windows\Temporary Internet Files\Content.IE5\1WTZPAHB\MC9000589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09800"/>
            <a:ext cx="2233574" cy="208143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391400" y="22860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?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597AA-67C7-4F10-BB27-D774CAEE4A2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Stateless Pro/Con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6819851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Good for browsing and </a:t>
            </a:r>
            <a:r>
              <a:rPr lang="en-US" sz="2800" dirty="0" err="1" smtClean="0">
                <a:solidFill>
                  <a:srgbClr val="009900"/>
                </a:solidFill>
              </a:rPr>
              <a:t>hyperlinking</a:t>
            </a:r>
            <a:r>
              <a:rPr lang="en-US" sz="2800" dirty="0" smtClean="0">
                <a:solidFill>
                  <a:srgbClr val="009900"/>
                </a:solidFill>
              </a:rPr>
              <a:t> pages in any order without regard to past history</a:t>
            </a:r>
          </a:p>
          <a:p>
            <a:pPr lvl="1" eaLnBrk="1" hangingPunct="1"/>
            <a:r>
              <a:rPr lang="en-US" sz="2400" dirty="0" smtClean="0"/>
              <a:t>No HTTP overhead in maintaining state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Bad for applications that require complex user interaction between web pages</a:t>
            </a:r>
          </a:p>
          <a:p>
            <a:pPr lvl="1" eaLnBrk="1" hangingPunct="1"/>
            <a:r>
              <a:rPr lang="en-US" sz="2400" dirty="0" smtClean="0"/>
              <a:t>The web application may want/need to know </a:t>
            </a:r>
          </a:p>
          <a:p>
            <a:pPr lvl="2" eaLnBrk="1" hangingPunct="1"/>
            <a:r>
              <a:rPr lang="en-US" sz="2000" dirty="0" smtClean="0"/>
              <a:t>what page you’ve visited previous to the current page</a:t>
            </a:r>
          </a:p>
          <a:p>
            <a:pPr lvl="2" eaLnBrk="1" hangingPunct="1"/>
            <a:r>
              <a:rPr lang="en-US" sz="2000" dirty="0" smtClean="0"/>
              <a:t>What you’ve done on previous visits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4098" name="Picture 2" descr="C:\Users\hornick\AppData\Local\Microsoft\Windows\Temporary Internet Files\Content.IE5\SGIHR1NL\MC9002857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752600"/>
            <a:ext cx="1677130" cy="1524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BC577-AAB3-4CD5-96A9-59B711499594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500" smtClean="0"/>
              <a:t>A web server can ask a browser to set/read/send Cookies as part of the HTTP header</a:t>
            </a:r>
          </a:p>
        </p:txBody>
      </p:sp>
      <p:pic>
        <p:nvPicPr>
          <p:cNvPr id="13317" name="Picture 3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487613"/>
            <a:ext cx="2181225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68613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295400" y="4545013"/>
            <a:ext cx="166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Browser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6308725" y="4967288"/>
            <a:ext cx="153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Server</a:t>
            </a:r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2895600" y="2349500"/>
            <a:ext cx="3200400" cy="9271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2" name="Freeform 8"/>
          <p:cNvSpPr>
            <a:spLocks/>
          </p:cNvSpPr>
          <p:nvPr/>
        </p:nvSpPr>
        <p:spPr bwMode="auto">
          <a:xfrm>
            <a:off x="3048000" y="4011613"/>
            <a:ext cx="2819400" cy="7112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3" name="Text Box 9"/>
          <p:cNvSpPr txBox="1">
            <a:spLocks noChangeArrowheads="1"/>
          </p:cNvSpPr>
          <p:nvPr/>
        </p:nvSpPr>
        <p:spPr bwMode="auto">
          <a:xfrm>
            <a:off x="3657600" y="1828800"/>
            <a:ext cx="376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 </a:t>
            </a:r>
            <a:r>
              <a:rPr lang="en-US" b="1"/>
              <a:t>request: “give me a page”</a:t>
            </a:r>
          </a:p>
        </p:txBody>
      </p:sp>
      <p:sp>
        <p:nvSpPr>
          <p:cNvPr id="13324" name="Text Box 10"/>
          <p:cNvSpPr txBox="1">
            <a:spLocks noChangeArrowheads="1"/>
          </p:cNvSpPr>
          <p:nvPr/>
        </p:nvSpPr>
        <p:spPr bwMode="auto">
          <a:xfrm>
            <a:off x="2590800" y="5257800"/>
            <a:ext cx="3778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 </a:t>
            </a:r>
            <a:r>
              <a:rPr lang="en-US" b="1"/>
              <a:t>response: “OK, and BTW,</a:t>
            </a:r>
            <a:br>
              <a:rPr lang="en-US" b="1"/>
            </a:br>
            <a:r>
              <a:rPr lang="en-US" b="1"/>
              <a:t>store this Cookie”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</a:t>
            </a:r>
            <a:r>
              <a:rPr lang="en-US" sz="3200" i="1" smtClean="0"/>
              <a:t>Cookie</a:t>
            </a:r>
            <a:r>
              <a:rPr lang="en-US" sz="3200" smtClean="0"/>
              <a:t> is a small amount of information that can be used to implement state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514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As a web site developer, you can store information you gather from a user on the file system of the user’s PC as a </a:t>
            </a:r>
            <a:r>
              <a:rPr lang="en-US" b="1" dirty="0" smtClean="0"/>
              <a:t>Cookie</a:t>
            </a:r>
          </a:p>
          <a:p>
            <a:pPr lvl="1" eaLnBrk="1" hangingPunct="1"/>
            <a:r>
              <a:rPr lang="en-US" dirty="0" smtClean="0"/>
              <a:t>Previous date of web site access</a:t>
            </a:r>
          </a:p>
          <a:p>
            <a:pPr lvl="1" eaLnBrk="1" hangingPunct="1"/>
            <a:r>
              <a:rPr lang="en-US" dirty="0" smtClean="0"/>
              <a:t>Login status</a:t>
            </a:r>
          </a:p>
          <a:p>
            <a:pPr lvl="1" eaLnBrk="1" hangingPunct="1"/>
            <a:r>
              <a:rPr lang="en-US" dirty="0" smtClean="0"/>
              <a:t>. . 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FF70E-46E0-424B-9618-38DDC66E1FCE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5126" name="Picture 4" descr="j039724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343400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1371600" y="6019800"/>
            <a:ext cx="166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Browser</a:t>
            </a:r>
          </a:p>
        </p:txBody>
      </p:sp>
      <p:sp>
        <p:nvSpPr>
          <p:cNvPr id="5128" name="Freeform 7"/>
          <p:cNvSpPr>
            <a:spLocks/>
          </p:cNvSpPr>
          <p:nvPr/>
        </p:nvSpPr>
        <p:spPr bwMode="auto">
          <a:xfrm>
            <a:off x="3124200" y="4648200"/>
            <a:ext cx="1295400" cy="3810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4038600" y="5943600"/>
            <a:ext cx="2200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Cookie information</a:t>
            </a:r>
            <a:endParaRPr lang="en-US" b="1"/>
          </a:p>
        </p:txBody>
      </p:sp>
      <p:pic>
        <p:nvPicPr>
          <p:cNvPr id="5130" name="Picture 3" descr="C:\Documents and Settings\hornick\Local Settings\Temporary Internet Files\Content.IE5\ZZZZHQO6\MCj023444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419600"/>
            <a:ext cx="10033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 Cookie has various properties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</a:rPr>
              <a:t>name – </a:t>
            </a:r>
            <a:r>
              <a:rPr lang="en-US" sz="2400" smtClean="0">
                <a:solidFill>
                  <a:srgbClr val="0000FF"/>
                </a:solidFill>
              </a:rPr>
              <a:t>the cookie name</a:t>
            </a:r>
          </a:p>
          <a:p>
            <a:pPr eaLnBrk="1" hangingPunct="1"/>
            <a:r>
              <a:rPr lang="en-US" sz="2400" b="1" smtClean="0">
                <a:solidFill>
                  <a:srgbClr val="009999"/>
                </a:solidFill>
              </a:rPr>
              <a:t>value – </a:t>
            </a:r>
            <a:r>
              <a:rPr lang="en-US" sz="2400" smtClean="0">
                <a:solidFill>
                  <a:srgbClr val="009999"/>
                </a:solidFill>
              </a:rPr>
              <a:t>the value of the cookie</a:t>
            </a:r>
          </a:p>
          <a:p>
            <a:pPr eaLnBrk="1" hangingPunct="1"/>
            <a:r>
              <a:rPr lang="en-US" sz="2400" b="1" smtClean="0">
                <a:solidFill>
                  <a:srgbClr val="9A0075"/>
                </a:solidFill>
              </a:rPr>
              <a:t>expires</a:t>
            </a:r>
            <a:r>
              <a:rPr lang="en-US" sz="2400" smtClean="0">
                <a:solidFill>
                  <a:srgbClr val="9A0075"/>
                </a:solidFill>
              </a:rPr>
              <a:t> – the date the cookie expires</a:t>
            </a:r>
          </a:p>
          <a:p>
            <a:pPr eaLnBrk="1" hangingPunct="1"/>
            <a:r>
              <a:rPr lang="en-US" sz="2400" b="1" smtClean="0"/>
              <a:t>path</a:t>
            </a:r>
            <a:r>
              <a:rPr lang="en-US" sz="2400" smtClean="0"/>
              <a:t> – path in domain in which cookie is visible </a:t>
            </a:r>
          </a:p>
          <a:p>
            <a:pPr eaLnBrk="1" hangingPunct="1"/>
            <a:r>
              <a:rPr lang="en-US" sz="2400" b="1" smtClean="0"/>
              <a:t>domain</a:t>
            </a:r>
            <a:r>
              <a:rPr lang="en-US" sz="2400" smtClean="0"/>
              <a:t> – domain the cookie is visible to</a:t>
            </a:r>
          </a:p>
          <a:p>
            <a:pPr eaLnBrk="1" hangingPunct="1"/>
            <a:r>
              <a:rPr lang="en-US" sz="2400" b="1" smtClean="0"/>
              <a:t>secure</a:t>
            </a:r>
            <a:r>
              <a:rPr lang="en-US" sz="2400" smtClean="0"/>
              <a:t> – cookie is only available over secure connections</a:t>
            </a:r>
          </a:p>
          <a:p>
            <a:pPr eaLnBrk="1" hangingPunct="1"/>
            <a:r>
              <a:rPr lang="en-US" sz="2400" b="1" smtClean="0"/>
              <a:t>httponly</a:t>
            </a:r>
            <a:r>
              <a:rPr lang="en-US" sz="2400" smtClean="0"/>
              <a:t> – cookie is only available via HTTP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9FE96-81CE-42CD-BA84-3103D2DCC630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3FE25-25A8-4D7A-AAD6-08B141103A6F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500" smtClean="0"/>
              <a:t>On subsequent visits, the web server can retrieve the Cookies via the HTTP header</a:t>
            </a:r>
          </a:p>
        </p:txBody>
      </p:sp>
      <p:pic>
        <p:nvPicPr>
          <p:cNvPr id="14341" name="Picture 3" descr="j040415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487613"/>
            <a:ext cx="2181225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j039724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68613"/>
            <a:ext cx="18034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1295400" y="4545013"/>
            <a:ext cx="166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Browser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6308725" y="4967288"/>
            <a:ext cx="153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Web Server</a:t>
            </a:r>
          </a:p>
        </p:txBody>
      </p:sp>
      <p:sp>
        <p:nvSpPr>
          <p:cNvPr id="14345" name="Freeform 7"/>
          <p:cNvSpPr>
            <a:spLocks/>
          </p:cNvSpPr>
          <p:nvPr/>
        </p:nvSpPr>
        <p:spPr bwMode="auto">
          <a:xfrm>
            <a:off x="2895600" y="2349500"/>
            <a:ext cx="3200400" cy="927100"/>
          </a:xfrm>
          <a:custGeom>
            <a:avLst/>
            <a:gdLst>
              <a:gd name="T0" fmla="*/ 0 w 2016"/>
              <a:gd name="T1" fmla="*/ 2147483647 h 584"/>
              <a:gd name="T2" fmla="*/ 2147483647 w 2016"/>
              <a:gd name="T3" fmla="*/ 2147483647 h 584"/>
              <a:gd name="T4" fmla="*/ 2147483647 w 2016"/>
              <a:gd name="T5" fmla="*/ 2147483647 h 584"/>
              <a:gd name="T6" fmla="*/ 0 60000 65536"/>
              <a:gd name="T7" fmla="*/ 0 60000 65536"/>
              <a:gd name="T8" fmla="*/ 0 60000 65536"/>
              <a:gd name="T9" fmla="*/ 0 w 2016"/>
              <a:gd name="T10" fmla="*/ 0 h 584"/>
              <a:gd name="T11" fmla="*/ 2016 w 2016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584">
                <a:moveTo>
                  <a:pt x="0" y="536"/>
                </a:moveTo>
                <a:cubicBezTo>
                  <a:pt x="360" y="268"/>
                  <a:pt x="720" y="0"/>
                  <a:pt x="1056" y="8"/>
                </a:cubicBezTo>
                <a:cubicBezTo>
                  <a:pt x="1392" y="16"/>
                  <a:pt x="1704" y="300"/>
                  <a:pt x="2016" y="584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6" name="Freeform 8"/>
          <p:cNvSpPr>
            <a:spLocks/>
          </p:cNvSpPr>
          <p:nvPr/>
        </p:nvSpPr>
        <p:spPr bwMode="auto">
          <a:xfrm>
            <a:off x="3048000" y="4011613"/>
            <a:ext cx="2819400" cy="711200"/>
          </a:xfrm>
          <a:custGeom>
            <a:avLst/>
            <a:gdLst>
              <a:gd name="T0" fmla="*/ 2147483647 w 1776"/>
              <a:gd name="T1" fmla="*/ 2147483647 h 448"/>
              <a:gd name="T2" fmla="*/ 2147483647 w 1776"/>
              <a:gd name="T3" fmla="*/ 2147483647 h 448"/>
              <a:gd name="T4" fmla="*/ 0 w 1776"/>
              <a:gd name="T5" fmla="*/ 0 h 448"/>
              <a:gd name="T6" fmla="*/ 0 60000 65536"/>
              <a:gd name="T7" fmla="*/ 0 60000 65536"/>
              <a:gd name="T8" fmla="*/ 0 60000 65536"/>
              <a:gd name="T9" fmla="*/ 0 w 1776"/>
              <a:gd name="T10" fmla="*/ 0 h 448"/>
              <a:gd name="T11" fmla="*/ 1776 w 1776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448">
                <a:moveTo>
                  <a:pt x="1776" y="96"/>
                </a:moveTo>
                <a:cubicBezTo>
                  <a:pt x="1492" y="272"/>
                  <a:pt x="1208" y="448"/>
                  <a:pt x="912" y="432"/>
                </a:cubicBezTo>
                <a:cubicBezTo>
                  <a:pt x="616" y="416"/>
                  <a:pt x="308" y="208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3657600" y="1828800"/>
            <a:ext cx="477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HTTP </a:t>
            </a:r>
            <a:r>
              <a:rPr lang="en-US" b="1" dirty="0"/>
              <a:t>request: “give me that page again”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2514600" y="5181600"/>
            <a:ext cx="472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 </a:t>
            </a:r>
            <a:r>
              <a:rPr lang="en-US" b="1"/>
              <a:t>response: “OK, give me that</a:t>
            </a:r>
          </a:p>
          <a:p>
            <a:r>
              <a:rPr lang="en-US" b="1"/>
              <a:t>Cookie you stored last time so I can</a:t>
            </a:r>
          </a:p>
          <a:p>
            <a:r>
              <a:rPr lang="en-US" b="1"/>
              <a:t>customize the page”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61055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304800"/>
          </a:xfrm>
        </p:spPr>
        <p:txBody>
          <a:bodyPr/>
          <a:lstStyle/>
          <a:p>
            <a:r>
              <a:rPr lang="en-US" sz="1800" dirty="0" err="1" smtClean="0"/>
              <a:t>Servlet</a:t>
            </a:r>
            <a:r>
              <a:rPr lang="en-US" sz="1800" dirty="0" smtClean="0"/>
              <a:t> execution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5029200"/>
            <a:ext cx="609600" cy="6096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91200" y="5029200"/>
            <a:ext cx="381000" cy="152400"/>
          </a:xfrm>
          <a:prstGeom prst="rect">
            <a:avLst/>
          </a:prstGeom>
          <a:solidFill>
            <a:srgbClr val="FF000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715000" y="5638800"/>
            <a:ext cx="29017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What are some ramifications of 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running each </a:t>
            </a:r>
            <a:r>
              <a:rPr lang="en-US" sz="1400" dirty="0" err="1" smtClean="0">
                <a:solidFill>
                  <a:srgbClr val="FF0000"/>
                </a:solidFill>
              </a:rPr>
              <a:t>doGet</a:t>
            </a:r>
            <a:r>
              <a:rPr lang="en-US" sz="1400" dirty="0" smtClean="0">
                <a:solidFill>
                  <a:srgbClr val="FF0000"/>
                </a:solidFill>
              </a:rPr>
              <a:t>() or </a:t>
            </a:r>
            <a:r>
              <a:rPr lang="en-US" sz="1400" dirty="0" err="1" smtClean="0">
                <a:solidFill>
                  <a:srgbClr val="FF0000"/>
                </a:solidFill>
              </a:rPr>
              <a:t>doPost</a:t>
            </a:r>
            <a:r>
              <a:rPr lang="en-US" sz="1400" dirty="0" smtClean="0">
                <a:solidFill>
                  <a:srgbClr val="FF0000"/>
                </a:solidFill>
              </a:rPr>
              <a:t>()</a:t>
            </a:r>
            <a:br>
              <a:rPr lang="en-US" sz="1400" dirty="0" smtClean="0">
                <a:solidFill>
                  <a:srgbClr val="FF0000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on a separate thread??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9A2FB-DB74-4618-A1FD-31486F2C7105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mtClean="0"/>
              <a:t>Session Protocol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eaLnBrk="1" hangingPunct="1"/>
            <a:r>
              <a:rPr lang="en-US" sz="2600" dirty="0" smtClean="0"/>
              <a:t>User's browser is given a </a:t>
            </a:r>
            <a:r>
              <a:rPr lang="en-US" sz="2600" b="1" dirty="0" smtClean="0"/>
              <a:t>session ID</a:t>
            </a:r>
            <a:r>
              <a:rPr lang="en-US" sz="2600" dirty="0" smtClean="0"/>
              <a:t> by the server</a:t>
            </a:r>
          </a:p>
          <a:p>
            <a:pPr lvl="1" eaLnBrk="1" hangingPunct="1"/>
            <a:r>
              <a:rPr lang="en-US" sz="2200" dirty="0" smtClean="0"/>
              <a:t>Tomcat does this automatically</a:t>
            </a:r>
          </a:p>
          <a:p>
            <a:pPr lvl="2" eaLnBrk="1" hangingPunct="1"/>
            <a:r>
              <a:rPr lang="en-US" sz="1900" dirty="0" smtClean="0"/>
              <a:t>Cookie expiration is usually very short; sometimes longer</a:t>
            </a:r>
          </a:p>
          <a:p>
            <a:pPr eaLnBrk="1" hangingPunct="1"/>
            <a:r>
              <a:rPr lang="en-US" sz="2600" dirty="0" smtClean="0"/>
              <a:t>ID is included in subsequent HTTP exchanges with the server</a:t>
            </a:r>
          </a:p>
          <a:p>
            <a:pPr lvl="1" eaLnBrk="1" hangingPunct="1"/>
            <a:r>
              <a:rPr lang="en-US" sz="2200" dirty="0" smtClean="0"/>
              <a:t>“subsequent” can be even weeks later (usually not)</a:t>
            </a:r>
          </a:p>
          <a:p>
            <a:pPr eaLnBrk="1" hangingPunct="1"/>
            <a:r>
              <a:rPr lang="en-US" sz="2600" dirty="0" smtClean="0"/>
              <a:t>Server uses received session ID to locate/ retrieve corresponding </a:t>
            </a:r>
            <a:r>
              <a:rPr lang="en-US" sz="2600" dirty="0" smtClean="0">
                <a:solidFill>
                  <a:srgbClr val="FF0000"/>
                </a:solidFill>
              </a:rPr>
              <a:t>session data/variables</a:t>
            </a:r>
          </a:p>
          <a:p>
            <a:pPr eaLnBrk="1" hangingPunct="1"/>
            <a:r>
              <a:rPr lang="en-US" sz="2600" dirty="0" smtClean="0"/>
              <a:t>Session variables kept on server for efficiency and security</a:t>
            </a:r>
          </a:p>
          <a:p>
            <a:pPr lvl="1" eaLnBrk="1" hangingPunct="1"/>
            <a:r>
              <a:rPr lang="en-US" sz="2200" dirty="0" smtClean="0"/>
              <a:t>Persist somewhere on the server </a:t>
            </a:r>
            <a:r>
              <a:rPr lang="en-US" sz="2200" dirty="0" err="1" smtClean="0"/>
              <a:t>filesystem</a:t>
            </a:r>
            <a:r>
              <a:rPr lang="en-US" sz="2200" dirty="0" smtClean="0"/>
              <a:t> or server db</a:t>
            </a:r>
            <a:endParaRPr lang="en-US" sz="2600" dirty="0" smtClean="0"/>
          </a:p>
          <a:p>
            <a:pPr eaLnBrk="1" hangingPunct="1">
              <a:buFontTx/>
              <a:buNone/>
            </a:pPr>
            <a:endParaRPr lang="en-US" sz="2200" dirty="0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295400"/>
          </a:xfrm>
        </p:spPr>
        <p:txBody>
          <a:bodyPr/>
          <a:lstStyle/>
          <a:p>
            <a:r>
              <a:rPr lang="en-US" sz="3200" b="0" u="sng" dirty="0" smtClean="0"/>
              <a:t>Application </a:t>
            </a:r>
            <a:r>
              <a:rPr lang="en-US" sz="3200" dirty="0" smtClean="0"/>
              <a:t>Session lifetime </a:t>
            </a:r>
            <a:r>
              <a:rPr lang="en-US" sz="3200" b="0" dirty="0" smtClean="0"/>
              <a:t>can be adjusted</a:t>
            </a:r>
            <a:endParaRPr lang="en-US" sz="32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test.HelloWorldServlet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 Some other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servlet’s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defn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goes here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&lt;!– Session life in minutes; 0 means end w/ browser session --&gt;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 &lt;session-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u="sng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&lt;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session_timeout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session_timeout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 &lt;/session-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487362"/>
          </a:xfrm>
        </p:spPr>
        <p:txBody>
          <a:bodyPr/>
          <a:lstStyle/>
          <a:p>
            <a:r>
              <a:rPr lang="en-US" sz="2800" dirty="0" smtClean="0"/>
              <a:t>Tomcat handles session management for </a:t>
            </a:r>
            <a:r>
              <a:rPr lang="en-US" sz="2800" dirty="0" err="1" smtClean="0"/>
              <a:t>Servlets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5105400"/>
            <a:ext cx="2895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 reference to an </a:t>
            </a:r>
            <a:r>
              <a:rPr lang="en-US" sz="1100" dirty="0" err="1" smtClean="0"/>
              <a:t>HTTPServletRequest</a:t>
            </a:r>
            <a:r>
              <a:rPr lang="en-US" sz="1100" dirty="0" smtClean="0"/>
              <a:t> is created by the Container</a:t>
            </a:r>
            <a:br>
              <a:rPr lang="en-US" sz="1100" dirty="0" smtClean="0"/>
            </a:br>
            <a:r>
              <a:rPr lang="en-US" sz="1100" dirty="0" smtClean="0"/>
              <a:t>and passed to the </a:t>
            </a:r>
            <a:r>
              <a:rPr lang="en-US" sz="1100" dirty="0" err="1" smtClean="0"/>
              <a:t>doGet</a:t>
            </a:r>
            <a:r>
              <a:rPr lang="en-US" sz="1100" dirty="0" smtClean="0"/>
              <a:t>() and </a:t>
            </a:r>
            <a:r>
              <a:rPr lang="en-US" sz="1100" dirty="0" err="1" smtClean="0"/>
              <a:t>doPost</a:t>
            </a:r>
            <a:r>
              <a:rPr lang="en-US" sz="1100" dirty="0" smtClean="0"/>
              <a:t>() methods of an </a:t>
            </a:r>
            <a:r>
              <a:rPr lang="en-US" sz="1100" dirty="0" err="1" smtClean="0"/>
              <a:t>HTTPServlet</a:t>
            </a:r>
            <a:r>
              <a:rPr lang="en-US" sz="1100" dirty="0" smtClean="0"/>
              <a:t>. </a:t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>
                <a:solidFill>
                  <a:srgbClr val="FF0000"/>
                </a:solidFill>
              </a:rPr>
              <a:t>Session references are retrieved from the Request object.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752600"/>
            <a:ext cx="2305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56102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90800" y="3886200"/>
            <a:ext cx="2819400" cy="261610"/>
          </a:xfrm>
          <a:prstGeom prst="rect">
            <a:avLst/>
          </a:prstGeom>
          <a:solidFill>
            <a:srgbClr val="F19177">
              <a:alpha val="42000"/>
            </a:srgbClr>
          </a:solidFill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F1917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2362200"/>
            <a:ext cx="2514600" cy="261610"/>
          </a:xfrm>
          <a:prstGeom prst="rect">
            <a:avLst/>
          </a:prstGeom>
          <a:solidFill>
            <a:srgbClr val="F19177">
              <a:alpha val="42000"/>
            </a:srgbClr>
          </a:solidFill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F1917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4114800"/>
            <a:ext cx="2514600" cy="261610"/>
          </a:xfrm>
          <a:prstGeom prst="rect">
            <a:avLst/>
          </a:prstGeom>
          <a:solidFill>
            <a:srgbClr val="F19177">
              <a:alpha val="42000"/>
            </a:srgbClr>
          </a:solidFill>
        </p:spPr>
        <p:txBody>
          <a:bodyPr wrap="square" rtlCol="0">
            <a:spAutoFit/>
          </a:bodyPr>
          <a:lstStyle/>
          <a:p>
            <a:endParaRPr lang="en-US" sz="1100" dirty="0">
              <a:solidFill>
                <a:srgbClr val="F1917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744036"/>
            <a:ext cx="294022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Note: You can look at Cookie objects</a:t>
            </a:r>
            <a:br>
              <a:rPr lang="en-US" sz="1100" dirty="0" smtClean="0"/>
            </a:br>
            <a:r>
              <a:rPr lang="en-US" sz="1100" dirty="0" smtClean="0"/>
              <a:t>via </a:t>
            </a:r>
            <a:r>
              <a:rPr lang="en-US" sz="1100" dirty="0" err="1" smtClean="0"/>
              <a:t>request.getCookies</a:t>
            </a:r>
            <a:r>
              <a:rPr lang="en-US" sz="1100" dirty="0" smtClean="0"/>
              <a:t>(), and set your own</a:t>
            </a:r>
            <a:br>
              <a:rPr lang="en-US" sz="1100" dirty="0" smtClean="0"/>
            </a:br>
            <a:r>
              <a:rPr lang="en-US" sz="1100" dirty="0" smtClean="0"/>
              <a:t>Cookie objects via </a:t>
            </a:r>
            <a:r>
              <a:rPr lang="en-US" sz="1100" dirty="0" err="1" smtClean="0"/>
              <a:t>response.addCookie</a:t>
            </a:r>
            <a:r>
              <a:rPr lang="en-US" sz="1100" dirty="0" smtClean="0"/>
              <a:t>()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5181601" cy="349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This is what we really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" y="1295401"/>
            <a:ext cx="162610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Curved Connector 11"/>
          <p:cNvCxnSpPr>
            <a:stCxn id="1026" idx="3"/>
          </p:cNvCxnSpPr>
          <p:nvPr/>
        </p:nvCxnSpPr>
        <p:spPr bwMode="auto">
          <a:xfrm flipV="1">
            <a:off x="1854708" y="2209800"/>
            <a:ext cx="1345692" cy="3429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3429000"/>
            <a:ext cx="762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User 1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1447800"/>
            <a:ext cx="3124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User 1 hits Submit on a form page.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Flowchart: Data 19"/>
          <p:cNvSpPr/>
          <p:nvPr/>
        </p:nvSpPr>
        <p:spPr bwMode="auto">
          <a:xfrm>
            <a:off x="5715000" y="3048000"/>
            <a:ext cx="762000" cy="457200"/>
          </a:xfrm>
          <a:prstGeom prst="flowChartInputOutput">
            <a:avLst/>
          </a:prstGeom>
          <a:solidFill>
            <a:srgbClr val="A8C4C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Thread</a:t>
            </a:r>
            <a:br>
              <a:rPr lang="en-US" sz="1050" dirty="0" smtClean="0"/>
            </a:br>
            <a:r>
              <a:rPr lang="en-US" sz="1050" dirty="0" smtClean="0"/>
              <a:t> 19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3810000"/>
            <a:ext cx="1622044" cy="250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Curved Connector 25"/>
          <p:cNvCxnSpPr>
            <a:stCxn id="22" idx="3"/>
          </p:cNvCxnSpPr>
          <p:nvPr/>
        </p:nvCxnSpPr>
        <p:spPr bwMode="auto">
          <a:xfrm flipV="1">
            <a:off x="2384044" y="3048000"/>
            <a:ext cx="1273556" cy="2016158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43000" y="5943600"/>
            <a:ext cx="762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User 2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Flowchart: Data 36"/>
          <p:cNvSpPr/>
          <p:nvPr/>
        </p:nvSpPr>
        <p:spPr bwMode="auto">
          <a:xfrm>
            <a:off x="5257800" y="3810000"/>
            <a:ext cx="762000" cy="457200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Thread</a:t>
            </a:r>
            <a:br>
              <a:rPr lang="en-US" sz="1050" dirty="0" smtClean="0"/>
            </a:br>
            <a:r>
              <a:rPr lang="en-US" sz="1050" dirty="0" smtClean="0"/>
              <a:t> 20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Can 37"/>
          <p:cNvSpPr/>
          <p:nvPr/>
        </p:nvSpPr>
        <p:spPr bwMode="auto">
          <a:xfrm>
            <a:off x="8001000" y="4114800"/>
            <a:ext cx="762000" cy="685800"/>
          </a:xfrm>
          <a:prstGeom prst="can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Data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store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5562600"/>
            <a:ext cx="3124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User 2 hits Submit on the same form page at about the same time.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49" name="Curved Connector 48"/>
          <p:cNvCxnSpPr>
            <a:endCxn id="20" idx="0"/>
          </p:cNvCxnSpPr>
          <p:nvPr/>
        </p:nvCxnSpPr>
        <p:spPr bwMode="auto">
          <a:xfrm>
            <a:off x="3886200" y="2171700"/>
            <a:ext cx="2286000" cy="87630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1" name="Curved Connector 48"/>
          <p:cNvCxnSpPr>
            <a:endCxn id="37" idx="0"/>
          </p:cNvCxnSpPr>
          <p:nvPr/>
        </p:nvCxnSpPr>
        <p:spPr bwMode="auto">
          <a:xfrm>
            <a:off x="3505200" y="2438400"/>
            <a:ext cx="2209800" cy="137160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4343400" y="2057400"/>
            <a:ext cx="304800" cy="304800"/>
          </a:xfrm>
          <a:prstGeom prst="ellipse">
            <a:avLst/>
          </a:prstGeom>
          <a:solidFill>
            <a:srgbClr val="82AAA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105400" y="2286000"/>
            <a:ext cx="304800" cy="304800"/>
          </a:xfrm>
          <a:prstGeom prst="ellipse">
            <a:avLst/>
          </a:prstGeom>
          <a:solidFill>
            <a:srgbClr val="82AAA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267200" y="2438400"/>
            <a:ext cx="304800" cy="304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029200" y="2743200"/>
            <a:ext cx="304800" cy="304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3" name="Curved Connector 48"/>
          <p:cNvCxnSpPr>
            <a:stCxn id="20" idx="5"/>
            <a:endCxn id="31" idx="2"/>
          </p:cNvCxnSpPr>
          <p:nvPr/>
        </p:nvCxnSpPr>
        <p:spPr bwMode="auto">
          <a:xfrm flipV="1">
            <a:off x="6400800" y="3162300"/>
            <a:ext cx="1371600" cy="1143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Curved Connector 48"/>
          <p:cNvCxnSpPr>
            <a:stCxn id="37" idx="4"/>
            <a:endCxn id="38" idx="2"/>
          </p:cNvCxnSpPr>
          <p:nvPr/>
        </p:nvCxnSpPr>
        <p:spPr bwMode="auto">
          <a:xfrm rot="16200000" flipH="1">
            <a:off x="6724650" y="3181350"/>
            <a:ext cx="190500" cy="236220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828460">
            <a:off x="4422923" y="2025512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service(request, response)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828460">
            <a:off x="4041923" y="3016113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service(request, response)</a:t>
            </a:r>
            <a:endParaRPr lang="en-US" sz="9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86400" y="5029200"/>
            <a:ext cx="31242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Each user gets a separate session object which can be used to manage separate data stores.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Can 30"/>
          <p:cNvSpPr/>
          <p:nvPr/>
        </p:nvSpPr>
        <p:spPr bwMode="auto">
          <a:xfrm>
            <a:off x="7772400" y="2819400"/>
            <a:ext cx="762000" cy="685800"/>
          </a:xfrm>
          <a:prstGeom prst="can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Data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store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934200" y="3048000"/>
            <a:ext cx="304800" cy="304800"/>
          </a:xfrm>
          <a:prstGeom prst="ellipse">
            <a:avLst/>
          </a:prstGeom>
          <a:solidFill>
            <a:srgbClr val="82AAA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781800" y="4267200"/>
            <a:ext cx="304800" cy="304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34455" y="3451115"/>
            <a:ext cx="918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User1 session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00800" y="4724400"/>
            <a:ext cx="10634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User2 session</a:t>
            </a:r>
            <a:endParaRPr lang="en-US" sz="9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1524000"/>
            <a:ext cx="5181601" cy="349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What can happen here?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" y="1295401"/>
            <a:ext cx="162610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Curved Connector 11"/>
          <p:cNvCxnSpPr>
            <a:stCxn id="1026" idx="3"/>
          </p:cNvCxnSpPr>
          <p:nvPr/>
        </p:nvCxnSpPr>
        <p:spPr bwMode="auto">
          <a:xfrm flipV="1">
            <a:off x="1854708" y="2209800"/>
            <a:ext cx="1345692" cy="3429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3429000"/>
            <a:ext cx="762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User 1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1447800"/>
            <a:ext cx="3124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User 1 hits Submit on a form page.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0" name="Flowchart: Data 19"/>
          <p:cNvSpPr/>
          <p:nvPr/>
        </p:nvSpPr>
        <p:spPr bwMode="auto">
          <a:xfrm>
            <a:off x="5715000" y="3048000"/>
            <a:ext cx="762000" cy="457200"/>
          </a:xfrm>
          <a:prstGeom prst="flowChartInputOutput">
            <a:avLst/>
          </a:prstGeom>
          <a:solidFill>
            <a:srgbClr val="A8C4C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Thread</a:t>
            </a:r>
            <a:br>
              <a:rPr lang="en-US" sz="1050" dirty="0" smtClean="0"/>
            </a:br>
            <a:r>
              <a:rPr lang="en-US" sz="1050" dirty="0" smtClean="0"/>
              <a:t> 19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62000" y="3810000"/>
            <a:ext cx="1622044" cy="250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Curved Connector 25"/>
          <p:cNvCxnSpPr>
            <a:stCxn id="22" idx="3"/>
          </p:cNvCxnSpPr>
          <p:nvPr/>
        </p:nvCxnSpPr>
        <p:spPr bwMode="auto">
          <a:xfrm flipV="1">
            <a:off x="2384044" y="3048000"/>
            <a:ext cx="1273556" cy="2016158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143000" y="5943600"/>
            <a:ext cx="762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User 2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Flowchart: Data 36"/>
          <p:cNvSpPr/>
          <p:nvPr/>
        </p:nvSpPr>
        <p:spPr bwMode="auto">
          <a:xfrm>
            <a:off x="5486400" y="3886200"/>
            <a:ext cx="762000" cy="457200"/>
          </a:xfrm>
          <a:prstGeom prst="flowChartInputOutput">
            <a:avLst/>
          </a:prstGeom>
          <a:solidFill>
            <a:srgbClr val="F1917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Thread</a:t>
            </a:r>
            <a:br>
              <a:rPr lang="en-US" sz="1050" dirty="0" smtClean="0"/>
            </a:br>
            <a:r>
              <a:rPr lang="en-US" sz="1050" dirty="0" smtClean="0"/>
              <a:t> 20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Can 37"/>
          <p:cNvSpPr/>
          <p:nvPr/>
        </p:nvSpPr>
        <p:spPr bwMode="auto">
          <a:xfrm>
            <a:off x="6781800" y="3733800"/>
            <a:ext cx="762000" cy="685800"/>
          </a:xfrm>
          <a:prstGeom prst="can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Data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store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5562600"/>
            <a:ext cx="3124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User 2 hits Submit on the same form page at about the same time.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49" name="Curved Connector 48"/>
          <p:cNvCxnSpPr>
            <a:endCxn id="20" idx="0"/>
          </p:cNvCxnSpPr>
          <p:nvPr/>
        </p:nvCxnSpPr>
        <p:spPr bwMode="auto">
          <a:xfrm>
            <a:off x="3886200" y="2171700"/>
            <a:ext cx="2286000" cy="87630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1" name="Curved Connector 48"/>
          <p:cNvCxnSpPr>
            <a:endCxn id="37" idx="0"/>
          </p:cNvCxnSpPr>
          <p:nvPr/>
        </p:nvCxnSpPr>
        <p:spPr bwMode="auto">
          <a:xfrm>
            <a:off x="3733800" y="2514600"/>
            <a:ext cx="2209800" cy="137160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4343400" y="2057400"/>
            <a:ext cx="304800" cy="304800"/>
          </a:xfrm>
          <a:prstGeom prst="ellipse">
            <a:avLst/>
          </a:prstGeom>
          <a:solidFill>
            <a:srgbClr val="82AAA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105400" y="2286000"/>
            <a:ext cx="304800" cy="304800"/>
          </a:xfrm>
          <a:prstGeom prst="ellipse">
            <a:avLst/>
          </a:prstGeom>
          <a:solidFill>
            <a:srgbClr val="82AAA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267200" y="2438400"/>
            <a:ext cx="304800" cy="304800"/>
          </a:xfrm>
          <a:prstGeom prst="ellipse">
            <a:avLst/>
          </a:prstGeom>
          <a:solidFill>
            <a:srgbClr val="F1917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029200" y="2743200"/>
            <a:ext cx="304800" cy="304800"/>
          </a:xfrm>
          <a:prstGeom prst="ellipse">
            <a:avLst/>
          </a:prstGeom>
          <a:solidFill>
            <a:srgbClr val="F1917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3" name="Curved Connector 48"/>
          <p:cNvCxnSpPr>
            <a:endCxn id="38" idx="0"/>
          </p:cNvCxnSpPr>
          <p:nvPr/>
        </p:nvCxnSpPr>
        <p:spPr bwMode="auto">
          <a:xfrm>
            <a:off x="6400800" y="3276600"/>
            <a:ext cx="762000" cy="62865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Curved Connector 48"/>
          <p:cNvCxnSpPr>
            <a:stCxn id="37" idx="4"/>
            <a:endCxn id="38" idx="2"/>
          </p:cNvCxnSpPr>
          <p:nvPr/>
        </p:nvCxnSpPr>
        <p:spPr bwMode="auto">
          <a:xfrm rot="5400000" flipH="1" flipV="1">
            <a:off x="6191250" y="3752850"/>
            <a:ext cx="266700" cy="914400"/>
          </a:xfrm>
          <a:prstGeom prst="curvedConnector4">
            <a:avLst>
              <a:gd name="adj1" fmla="val -85714"/>
              <a:gd name="adj2" fmla="val 70833"/>
            </a:avLst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828460">
            <a:off x="4422923" y="2025512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service(request, response)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828460">
            <a:off x="4041923" y="3016113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service(request, response)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86400" y="5029200"/>
            <a:ext cx="3124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Assume the </a:t>
            </a:r>
            <a:r>
              <a:rPr lang="en-US" sz="1400" dirty="0" err="1" smtClean="0">
                <a:solidFill>
                  <a:srgbClr val="0000FF"/>
                </a:solidFill>
              </a:rPr>
              <a:t>Datastore</a:t>
            </a:r>
            <a:r>
              <a:rPr lang="en-US" sz="1400" dirty="0" smtClean="0">
                <a:solidFill>
                  <a:srgbClr val="0000FF"/>
                </a:solidFill>
              </a:rPr>
              <a:t> is managed via a </a:t>
            </a:r>
            <a:r>
              <a:rPr lang="en-US" sz="1400" dirty="0" err="1" smtClean="0">
                <a:solidFill>
                  <a:srgbClr val="0000FF"/>
                </a:solidFill>
              </a:rPr>
              <a:t>Servlet</a:t>
            </a:r>
            <a:r>
              <a:rPr lang="en-US" sz="1400" dirty="0" smtClean="0">
                <a:solidFill>
                  <a:srgbClr val="0000FF"/>
                </a:solidFill>
              </a:rPr>
              <a:t>-owned reference.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is a fact of a </a:t>
            </a:r>
            <a:r>
              <a:rPr lang="en-US" dirty="0" err="1" smtClean="0"/>
              <a:t>Servlet’s</a:t>
            </a:r>
            <a:r>
              <a:rPr lang="en-US" dirty="0" smtClean="0"/>
              <a:t>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only code objects that are thread-safe are the ones that are stack-based </a:t>
            </a:r>
            <a:r>
              <a:rPr lang="en-US" dirty="0" smtClean="0">
                <a:solidFill>
                  <a:srgbClr val="0070C0"/>
                </a:solidFill>
              </a:rPr>
              <a:t>(or </a:t>
            </a:r>
            <a:r>
              <a:rPr lang="en-US" dirty="0" err="1" smtClean="0">
                <a:solidFill>
                  <a:srgbClr val="0070C0"/>
                </a:solidFill>
              </a:rPr>
              <a:t>readonly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</a:p>
          <a:p>
            <a:pPr lvl="1"/>
            <a:r>
              <a:rPr lang="en-US" dirty="0" err="1" smtClean="0"/>
              <a:t>HttpServletRequest</a:t>
            </a:r>
            <a:r>
              <a:rPr lang="en-US" dirty="0" smtClean="0"/>
              <a:t> object </a:t>
            </a:r>
          </a:p>
          <a:p>
            <a:pPr lvl="1"/>
            <a:r>
              <a:rPr lang="en-US" dirty="0" err="1" smtClean="0"/>
              <a:t>HttpServletResponse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Local </a:t>
            </a:r>
            <a:r>
              <a:rPr lang="en-US" dirty="0" err="1" smtClean="0"/>
              <a:t>Servlet</a:t>
            </a:r>
            <a:r>
              <a:rPr lang="en-US" dirty="0" smtClean="0"/>
              <a:t> method variables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Servlet</a:t>
            </a:r>
            <a:r>
              <a:rPr lang="en-US" dirty="0" smtClean="0">
                <a:solidFill>
                  <a:srgbClr val="0070C0"/>
                </a:solidFill>
              </a:rPr>
              <a:t> class/instance constants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These are NOT thread-safe:</a:t>
            </a:r>
            <a:endParaRPr lang="en-US" dirty="0" smtClean="0"/>
          </a:p>
          <a:p>
            <a:pPr lvl="1"/>
            <a:r>
              <a:rPr lang="en-US" dirty="0" err="1" smtClean="0"/>
              <a:t>Servlet</a:t>
            </a:r>
            <a:r>
              <a:rPr lang="en-US" dirty="0" smtClean="0"/>
              <a:t> class attribute variables</a:t>
            </a:r>
          </a:p>
          <a:p>
            <a:pPr lvl="1"/>
            <a:r>
              <a:rPr lang="en-US" dirty="0" err="1" smtClean="0"/>
              <a:t>ServletConfig</a:t>
            </a:r>
            <a:r>
              <a:rPr lang="en-US" dirty="0" smtClean="0"/>
              <a:t> object</a:t>
            </a:r>
          </a:p>
          <a:p>
            <a:pPr lvl="1"/>
            <a:r>
              <a:rPr lang="en-US" dirty="0" err="1" smtClean="0"/>
              <a:t>ServletContext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943600" y="2667000"/>
            <a:ext cx="3246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These first three are unique to each</a:t>
            </a:r>
            <a:br>
              <a:rPr lang="en-US" sz="1400" dirty="0" smtClean="0">
                <a:solidFill>
                  <a:srgbClr val="00B0F0"/>
                </a:solidFill>
              </a:rPr>
            </a:br>
            <a:r>
              <a:rPr lang="en-US" sz="1400" dirty="0" smtClean="0">
                <a:solidFill>
                  <a:srgbClr val="00B0F0"/>
                </a:solidFill>
              </a:rPr>
              <a:t>thread.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172200" y="3886200"/>
            <a:ext cx="297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Reading is thread-safe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562600" y="54864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These are objects are shared among threads.</a:t>
            </a:r>
            <a:endParaRPr lang="en-US" sz="1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sz="3200" dirty="0" smtClean="0"/>
              <a:t>Are any of the following good approaches to avoid threading problems?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Synchronize a </a:t>
            </a:r>
            <a:r>
              <a:rPr lang="en-US" sz="2400" dirty="0" err="1" smtClean="0">
                <a:solidFill>
                  <a:srgbClr val="0000FF"/>
                </a:solidFill>
              </a:rPr>
              <a:t>Servlet’s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service methods</a:t>
            </a:r>
          </a:p>
          <a:p>
            <a:pPr lvl="1"/>
            <a:r>
              <a:rPr lang="en-US" sz="2000" dirty="0" smtClean="0"/>
              <a:t>Let only a single thread at a time execute </a:t>
            </a:r>
            <a:r>
              <a:rPr lang="en-US" sz="2000" b="1" dirty="0" err="1" smtClean="0"/>
              <a:t>doGet</a:t>
            </a:r>
            <a:r>
              <a:rPr lang="en-US" sz="2000" dirty="0" smtClean="0"/>
              <a:t>(), </a:t>
            </a:r>
            <a:r>
              <a:rPr lang="en-US" sz="2000" b="1" dirty="0" err="1" smtClean="0"/>
              <a:t>doPost</a:t>
            </a:r>
            <a:r>
              <a:rPr lang="en-US" sz="2000" dirty="0" smtClean="0"/>
              <a:t>(), etc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Synchronize a </a:t>
            </a:r>
            <a:r>
              <a:rPr lang="en-US" sz="2400" b="1" dirty="0" smtClean="0">
                <a:solidFill>
                  <a:srgbClr val="0000FF"/>
                </a:solidFill>
              </a:rPr>
              <a:t>block of code </a:t>
            </a:r>
            <a:r>
              <a:rPr lang="en-US" sz="2400" dirty="0" smtClean="0">
                <a:solidFill>
                  <a:srgbClr val="0000FF"/>
                </a:solidFill>
              </a:rPr>
              <a:t>within a method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/>
              <a:t>Let only a single thread at a time execute </a:t>
            </a:r>
            <a:r>
              <a:rPr lang="en-US" sz="2000" b="1" dirty="0" smtClean="0"/>
              <a:t>critical sections.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Synchronize on the </a:t>
            </a:r>
            <a:r>
              <a:rPr lang="en-US" sz="2400" b="1" dirty="0" err="1" smtClean="0">
                <a:solidFill>
                  <a:srgbClr val="0000FF"/>
                </a:solidFill>
              </a:rPr>
              <a:t>ServletConfig</a:t>
            </a:r>
            <a:r>
              <a:rPr lang="en-US" sz="2400" dirty="0" smtClean="0">
                <a:solidFill>
                  <a:srgbClr val="0000FF"/>
                </a:solidFill>
              </a:rPr>
              <a:t> object</a:t>
            </a:r>
          </a:p>
          <a:p>
            <a:pPr lvl="1"/>
            <a:r>
              <a:rPr lang="en-US" sz="2000" dirty="0" smtClean="0"/>
              <a:t>Let only a single thread at a time access any </a:t>
            </a:r>
            <a:r>
              <a:rPr lang="en-US" sz="2000" b="1" dirty="0" err="1" smtClean="0"/>
              <a:t>Servlet</a:t>
            </a:r>
            <a:r>
              <a:rPr lang="en-US" sz="2000" b="1" dirty="0" smtClean="0"/>
              <a:t>-specific</a:t>
            </a:r>
            <a:r>
              <a:rPr lang="en-US" sz="2000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Synchronize on the </a:t>
            </a:r>
            <a:r>
              <a:rPr lang="en-US" sz="2400" b="1" dirty="0" err="1" smtClean="0">
                <a:solidFill>
                  <a:srgbClr val="0000FF"/>
                </a:solidFill>
              </a:rPr>
              <a:t>ServletContext</a:t>
            </a:r>
            <a:r>
              <a:rPr lang="en-US" sz="2400" dirty="0" smtClean="0">
                <a:solidFill>
                  <a:srgbClr val="0000FF"/>
                </a:solidFill>
              </a:rPr>
              <a:t> object</a:t>
            </a:r>
          </a:p>
          <a:p>
            <a:pPr lvl="1"/>
            <a:r>
              <a:rPr lang="en-US" sz="2000" dirty="0" smtClean="0"/>
              <a:t>Let only a single thread at a time access any </a:t>
            </a:r>
            <a:r>
              <a:rPr lang="en-US" sz="2000" b="1" dirty="0" smtClean="0"/>
              <a:t>Context-specific</a:t>
            </a:r>
            <a:r>
              <a:rPr lang="en-US" sz="2000" dirty="0" smtClean="0"/>
              <a:t> (that is, </a:t>
            </a:r>
            <a:r>
              <a:rPr lang="en-US" sz="2000" b="1" dirty="0" smtClean="0"/>
              <a:t>web application-specific</a:t>
            </a:r>
            <a:r>
              <a:rPr lang="en-US" sz="2000" dirty="0" smtClean="0"/>
              <a:t>) data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28" name="Picture 4" descr="C:\Users\hornick\AppData\Local\Microsoft\Windows\Temporary Internet Files\Content.IE5\PS36C4AK\MC9004125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240448"/>
            <a:ext cx="2109457" cy="1617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1524000"/>
            <a:ext cx="5181601" cy="349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868362"/>
          </a:xfrm>
        </p:spPr>
        <p:txBody>
          <a:bodyPr/>
          <a:lstStyle/>
          <a:p>
            <a:r>
              <a:rPr lang="en-US" sz="3200" dirty="0" smtClean="0"/>
              <a:t>A related problem: If we use a Servlet’s attributes to store data, only that Servlet can access the data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0" name="Flowchart: Data 19"/>
          <p:cNvSpPr/>
          <p:nvPr/>
        </p:nvSpPr>
        <p:spPr bwMode="auto">
          <a:xfrm>
            <a:off x="5715000" y="3048000"/>
            <a:ext cx="762000" cy="457200"/>
          </a:xfrm>
          <a:prstGeom prst="flowChartInputOutput">
            <a:avLst/>
          </a:prstGeom>
          <a:solidFill>
            <a:srgbClr val="A8C4C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Thread</a:t>
            </a:r>
            <a:br>
              <a:rPr lang="en-US" sz="1050" dirty="0" smtClean="0"/>
            </a:br>
            <a:r>
              <a:rPr lang="en-US" sz="1050" dirty="0" smtClean="0"/>
              <a:t> 19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7" name="Flowchart: Data 36"/>
          <p:cNvSpPr/>
          <p:nvPr/>
        </p:nvSpPr>
        <p:spPr bwMode="auto">
          <a:xfrm>
            <a:off x="5486400" y="3886200"/>
            <a:ext cx="762000" cy="457200"/>
          </a:xfrm>
          <a:prstGeom prst="flowChartInputOutput">
            <a:avLst/>
          </a:prstGeom>
          <a:solidFill>
            <a:srgbClr val="F19177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Thread</a:t>
            </a:r>
            <a:br>
              <a:rPr lang="en-US" sz="1050" dirty="0" smtClean="0"/>
            </a:br>
            <a:r>
              <a:rPr lang="en-US" sz="1050" dirty="0" smtClean="0"/>
              <a:t> 20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Can 37"/>
          <p:cNvSpPr/>
          <p:nvPr/>
        </p:nvSpPr>
        <p:spPr bwMode="auto">
          <a:xfrm>
            <a:off x="6781800" y="3733800"/>
            <a:ext cx="762000" cy="685800"/>
          </a:xfrm>
          <a:prstGeom prst="can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Data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store</a:t>
            </a:r>
          </a:p>
        </p:txBody>
      </p:sp>
      <p:cxnSp>
        <p:nvCxnSpPr>
          <p:cNvPr id="49" name="Curved Connector 48"/>
          <p:cNvCxnSpPr>
            <a:endCxn id="20" idx="0"/>
          </p:cNvCxnSpPr>
          <p:nvPr/>
        </p:nvCxnSpPr>
        <p:spPr bwMode="auto">
          <a:xfrm>
            <a:off x="3886200" y="2171700"/>
            <a:ext cx="2286000" cy="87630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1" name="Curved Connector 48"/>
          <p:cNvCxnSpPr>
            <a:endCxn id="37" idx="0"/>
          </p:cNvCxnSpPr>
          <p:nvPr/>
        </p:nvCxnSpPr>
        <p:spPr bwMode="auto">
          <a:xfrm>
            <a:off x="3733800" y="2514600"/>
            <a:ext cx="2209800" cy="137160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4343400" y="2057400"/>
            <a:ext cx="304800" cy="304800"/>
          </a:xfrm>
          <a:prstGeom prst="ellipse">
            <a:avLst/>
          </a:prstGeom>
          <a:solidFill>
            <a:srgbClr val="82AAA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105400" y="2286000"/>
            <a:ext cx="304800" cy="304800"/>
          </a:xfrm>
          <a:prstGeom prst="ellipse">
            <a:avLst/>
          </a:prstGeom>
          <a:solidFill>
            <a:srgbClr val="82AAA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267200" y="2438400"/>
            <a:ext cx="304800" cy="304800"/>
          </a:xfrm>
          <a:prstGeom prst="ellipse">
            <a:avLst/>
          </a:prstGeom>
          <a:solidFill>
            <a:srgbClr val="F1917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029200" y="2743200"/>
            <a:ext cx="304800" cy="304800"/>
          </a:xfrm>
          <a:prstGeom prst="ellipse">
            <a:avLst/>
          </a:prstGeom>
          <a:solidFill>
            <a:srgbClr val="F1917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3" name="Curved Connector 48"/>
          <p:cNvCxnSpPr>
            <a:endCxn id="38" idx="0"/>
          </p:cNvCxnSpPr>
          <p:nvPr/>
        </p:nvCxnSpPr>
        <p:spPr bwMode="auto">
          <a:xfrm>
            <a:off x="6400800" y="3276600"/>
            <a:ext cx="762000" cy="628650"/>
          </a:xfrm>
          <a:prstGeom prst="curvedConnector2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Curved Connector 48"/>
          <p:cNvCxnSpPr>
            <a:stCxn id="37" idx="4"/>
            <a:endCxn id="38" idx="2"/>
          </p:cNvCxnSpPr>
          <p:nvPr/>
        </p:nvCxnSpPr>
        <p:spPr bwMode="auto">
          <a:xfrm rot="5400000" flipH="1" flipV="1">
            <a:off x="6191250" y="3752850"/>
            <a:ext cx="266700" cy="914400"/>
          </a:xfrm>
          <a:prstGeom prst="curvedConnector4">
            <a:avLst>
              <a:gd name="adj1" fmla="val -85714"/>
              <a:gd name="adj2" fmla="val 70833"/>
            </a:avLst>
          </a:prstGeom>
          <a:solidFill>
            <a:schemeClr val="accent1"/>
          </a:solidFill>
          <a:ln w="1587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828460">
            <a:off x="4422923" y="2025512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service(request, response)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828460">
            <a:off x="4041923" y="3016113"/>
            <a:ext cx="167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service(request, response)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4953000"/>
            <a:ext cx="571500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What if we wanted a different </a:t>
            </a:r>
            <a:r>
              <a:rPr lang="en-US" sz="1400" dirty="0" err="1" smtClean="0">
                <a:solidFill>
                  <a:srgbClr val="0000FF"/>
                </a:solidFill>
              </a:rPr>
              <a:t>Servlet</a:t>
            </a:r>
            <a:r>
              <a:rPr lang="en-US" sz="1400" dirty="0" smtClean="0">
                <a:solidFill>
                  <a:srgbClr val="0000FF"/>
                </a:solidFill>
              </a:rPr>
              <a:t> to generate the response, in order to separate class responsibilities and improve cohesion?</a:t>
            </a:r>
          </a:p>
          <a:p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And what happens if our </a:t>
            </a:r>
            <a:r>
              <a:rPr lang="en-US" sz="1400" dirty="0" err="1" smtClean="0">
                <a:solidFill>
                  <a:srgbClr val="FF0000"/>
                </a:solidFill>
              </a:rPr>
              <a:t>Servlet</a:t>
            </a:r>
            <a:r>
              <a:rPr lang="en-US" sz="1400" dirty="0" smtClean="0">
                <a:solidFill>
                  <a:srgbClr val="FF0000"/>
                </a:solidFill>
              </a:rPr>
              <a:t> is used in another web app on the same server???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sz="3600" dirty="0" smtClean="0"/>
              <a:t>Using </a:t>
            </a:r>
            <a:r>
              <a:rPr lang="en-US" sz="3600" dirty="0" err="1" smtClean="0">
                <a:solidFill>
                  <a:srgbClr val="9A0075"/>
                </a:solidFill>
              </a:rPr>
              <a:t>ServletContext</a:t>
            </a:r>
            <a:r>
              <a:rPr lang="en-US" sz="3600" dirty="0" smtClean="0"/>
              <a:t> to store data would make it accessible to all </a:t>
            </a:r>
            <a:r>
              <a:rPr lang="en-US" sz="3600" dirty="0" err="1" smtClean="0"/>
              <a:t>Servlets</a:t>
            </a:r>
            <a:r>
              <a:rPr lang="en-US" sz="3600" dirty="0" smtClean="0"/>
              <a:t> in the web app.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715000" y="5638800"/>
            <a:ext cx="2355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Note: This diagram can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be found in your textbook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549" y="1866900"/>
            <a:ext cx="5983326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724400" y="1981200"/>
            <a:ext cx="3741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ServletContext</a:t>
            </a:r>
            <a:r>
              <a:rPr lang="en-US" dirty="0" smtClean="0"/>
              <a:t> is initialized</a:t>
            </a:r>
            <a:br>
              <a:rPr lang="en-US" dirty="0" smtClean="0"/>
            </a:br>
            <a:r>
              <a:rPr lang="en-US" dirty="0" smtClean="0"/>
              <a:t>by Tomcat </a:t>
            </a:r>
            <a:r>
              <a:rPr lang="en-US" u="sng" dirty="0" smtClean="0"/>
              <a:t>before</a:t>
            </a:r>
            <a:r>
              <a:rPr lang="en-US" dirty="0" smtClean="0"/>
              <a:t> any </a:t>
            </a:r>
            <a:r>
              <a:rPr lang="en-US" dirty="0" err="1" smtClean="0"/>
              <a:t>Servlet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initialized.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295400"/>
          </a:xfrm>
        </p:spPr>
        <p:txBody>
          <a:bodyPr/>
          <a:lstStyle/>
          <a:p>
            <a:r>
              <a:rPr lang="en-US" sz="3200" dirty="0" smtClean="0"/>
              <a:t>We know we can use the DD to create </a:t>
            </a:r>
            <a:r>
              <a:rPr lang="en-US" sz="3200" dirty="0" err="1" smtClean="0"/>
              <a:t>ServletContext</a:t>
            </a:r>
            <a:r>
              <a:rPr lang="en-US" sz="3200" dirty="0" smtClean="0"/>
              <a:t> </a:t>
            </a:r>
            <a:r>
              <a:rPr lang="en-US" sz="3200" u="sng" dirty="0" smtClean="0"/>
              <a:t>String</a:t>
            </a:r>
            <a:r>
              <a:rPr lang="en-US" sz="3200" dirty="0" smtClean="0"/>
              <a:t> parameters…</a:t>
            </a:r>
            <a:endParaRPr lang="en-US" sz="32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&lt;?xml version=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"1.0" encoding="UTF-8"?&gt;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myPackage.MyServlet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-class&gt;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 Some other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servlet’s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defn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goes here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2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&lt;!-- Here is a context parameter that all </a:t>
            </a:r>
            <a:r>
              <a:rPr lang="en-US" sz="1200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Servlets</a:t>
            </a:r>
            <a:r>
              <a:rPr lang="en-US" sz="1200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in this web app can see --&gt;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&lt;context-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-name&gt;lab1_version&lt;/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-name&gt;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-value&gt;2.1&lt;/</a:t>
            </a:r>
            <a:r>
              <a:rPr lang="en-US" sz="1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-value&gt;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&lt;/context-</a:t>
            </a:r>
            <a:r>
              <a:rPr lang="en-US" sz="12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2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sz="1200" b="1" dirty="0" smtClean="0">
              <a:solidFill>
                <a:srgbClr val="9A0075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&lt;/web-app&gt;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 smtClean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5410200"/>
            <a:ext cx="6436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 what if we want to initialize something more complex?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ServletContext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Parameters vs.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Parameters</a:t>
            </a:r>
            <a:r>
              <a:rPr lang="en-US" sz="2400" dirty="0" smtClean="0">
                <a:solidFill>
                  <a:srgbClr val="00B050"/>
                </a:solidFill>
              </a:rPr>
              <a:t> are </a:t>
            </a:r>
            <a:r>
              <a:rPr lang="en-US" sz="2400" dirty="0" err="1" smtClean="0">
                <a:solidFill>
                  <a:srgbClr val="00B050"/>
                </a:solidFill>
              </a:rPr>
              <a:t>init’d</a:t>
            </a:r>
            <a:r>
              <a:rPr lang="en-US" sz="2400" dirty="0" smtClean="0">
                <a:solidFill>
                  <a:srgbClr val="00B050"/>
                </a:solidFill>
              </a:rPr>
              <a:t> in the </a:t>
            </a:r>
            <a:r>
              <a:rPr lang="en-US" sz="2400" u="sng" dirty="0" smtClean="0">
                <a:solidFill>
                  <a:srgbClr val="00B050"/>
                </a:solidFill>
              </a:rPr>
              <a:t>DD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Parameters</a:t>
            </a:r>
            <a:r>
              <a:rPr lang="en-US" sz="2400" dirty="0" smtClean="0">
                <a:solidFill>
                  <a:srgbClr val="00B050"/>
                </a:solidFill>
              </a:rPr>
              <a:t> are name/value pairs, where the value is a </a:t>
            </a:r>
            <a:r>
              <a:rPr lang="en-US" sz="2400" u="sng" dirty="0" smtClean="0">
                <a:solidFill>
                  <a:srgbClr val="00B050"/>
                </a:solidFill>
              </a:rPr>
              <a:t>String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Parameters</a:t>
            </a:r>
            <a:r>
              <a:rPr lang="en-US" sz="2400" dirty="0" smtClean="0">
                <a:solidFill>
                  <a:srgbClr val="00B050"/>
                </a:solidFill>
              </a:rPr>
              <a:t> are </a:t>
            </a:r>
            <a:r>
              <a:rPr lang="en-US" sz="2400" dirty="0" err="1" smtClean="0">
                <a:solidFill>
                  <a:srgbClr val="00B050"/>
                </a:solidFill>
              </a:rPr>
              <a:t>readonly</a:t>
            </a:r>
            <a:r>
              <a:rPr lang="en-US" sz="2400" dirty="0" smtClean="0">
                <a:solidFill>
                  <a:srgbClr val="00B050"/>
                </a:solidFill>
              </a:rPr>
              <a:t/>
            </a:r>
            <a:br>
              <a:rPr lang="en-US" sz="2400" dirty="0" smtClean="0">
                <a:solidFill>
                  <a:srgbClr val="00B050"/>
                </a:solidFill>
              </a:rPr>
            </a:b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F0"/>
                </a:solidFill>
              </a:rPr>
              <a:t>Attributes</a:t>
            </a:r>
            <a:r>
              <a:rPr lang="en-US" sz="2400" dirty="0" smtClean="0">
                <a:solidFill>
                  <a:srgbClr val="00B0F0"/>
                </a:solidFill>
              </a:rPr>
              <a:t> can be created/modified by </a:t>
            </a:r>
            <a:r>
              <a:rPr lang="en-US" sz="2400" u="sng" dirty="0" smtClean="0">
                <a:solidFill>
                  <a:srgbClr val="00B0F0"/>
                </a:solidFill>
              </a:rPr>
              <a:t>code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Attributes</a:t>
            </a:r>
            <a:r>
              <a:rPr lang="en-US" sz="2400" dirty="0" smtClean="0">
                <a:solidFill>
                  <a:srgbClr val="00B0F0"/>
                </a:solidFill>
              </a:rPr>
              <a:t> are name/value pairs, where the value is an </a:t>
            </a:r>
            <a:r>
              <a:rPr lang="en-US" sz="2400" u="sng" dirty="0" smtClean="0">
                <a:solidFill>
                  <a:srgbClr val="00B0F0"/>
                </a:solidFill>
              </a:rPr>
              <a:t>Object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Attributes</a:t>
            </a:r>
            <a:r>
              <a:rPr lang="en-US" sz="2400" dirty="0" smtClean="0">
                <a:solidFill>
                  <a:srgbClr val="00B0F0"/>
                </a:solidFill>
              </a:rPr>
              <a:t> are </a:t>
            </a:r>
            <a:r>
              <a:rPr lang="en-US" sz="2400" u="sng" dirty="0" smtClean="0">
                <a:solidFill>
                  <a:srgbClr val="00B0F0"/>
                </a:solidFill>
              </a:rPr>
              <a:t>read/write</a:t>
            </a:r>
            <a:endParaRPr lang="en-US" sz="2400" u="sng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EA000-14D6-49B3-8081-7F4783F22D3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371600"/>
            <a:ext cx="3352800" cy="493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 bwMode="auto">
          <a:xfrm>
            <a:off x="5867400" y="2743200"/>
            <a:ext cx="2667000" cy="304800"/>
          </a:xfrm>
          <a:prstGeom prst="rect">
            <a:avLst/>
          </a:prstGeom>
          <a:solidFill>
            <a:srgbClr val="00990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43600" y="2133600"/>
            <a:ext cx="2667000" cy="30480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867400" y="5715000"/>
            <a:ext cx="2667000" cy="304800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36960</TotalTime>
  <Words>1054</Words>
  <Application>Microsoft Office PowerPoint</Application>
  <PresentationFormat>On-screen Show (4:3)</PresentationFormat>
  <Paragraphs>237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2_Network</vt:lpstr>
      <vt:lpstr>Servlet Threads and Sessions</vt:lpstr>
      <vt:lpstr>Servlet execution</vt:lpstr>
      <vt:lpstr>What can happen here?</vt:lpstr>
      <vt:lpstr>Multithreading is a fact of a Servlet’s life</vt:lpstr>
      <vt:lpstr>Are any of the following good approaches to avoid threading problems?</vt:lpstr>
      <vt:lpstr>A related problem: If we use a Servlet’s attributes to store data, only that Servlet can access the data</vt:lpstr>
      <vt:lpstr>Using ServletContext to store data would make it accessible to all Servlets in the web app.</vt:lpstr>
      <vt:lpstr>We know we can use the DD to create ServletContext String parameters…</vt:lpstr>
      <vt:lpstr>ServletContext:  Parameters vs. Attributes</vt:lpstr>
      <vt:lpstr>We need a way to initialize a complex ServletContext attribute before any Servlets are initialized</vt:lpstr>
      <vt:lpstr>The contextInitialized() event handler is called by Tomcat at startup</vt:lpstr>
      <vt:lpstr>We need to register ServletContextListeners with Tomcat in the DD:</vt:lpstr>
      <vt:lpstr>Finally…thread-safe data accessed as a ServletContext attribute</vt:lpstr>
      <vt:lpstr>By default, Servlets have no memory of who makes a request</vt:lpstr>
      <vt:lpstr>Stateless Pro/Con</vt:lpstr>
      <vt:lpstr>A web server can ask a browser to set/read/send Cookies as part of the HTTP header</vt:lpstr>
      <vt:lpstr>A Cookie is a small amount of information that can be used to implement state</vt:lpstr>
      <vt:lpstr>A Cookie has various properties</vt:lpstr>
      <vt:lpstr>On subsequent visits, the web server can retrieve the Cookies via the HTTP header</vt:lpstr>
      <vt:lpstr>Session Protocol</vt:lpstr>
      <vt:lpstr>Application Session lifetime can be adjusted</vt:lpstr>
      <vt:lpstr>Tomcat handles session management for Servlets</vt:lpstr>
      <vt:lpstr>This is what we really want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Servlet Threads and Sessions</dc:subject>
  <dc:creator>Mark Hornick</dc:creator>
  <cp:lastModifiedBy>Administrator</cp:lastModifiedBy>
  <cp:revision>937</cp:revision>
  <cp:lastPrinted>1601-01-01T00:00:00Z</cp:lastPrinted>
  <dcterms:created xsi:type="dcterms:W3CDTF">1999-09-06T21:32:20Z</dcterms:created>
  <dcterms:modified xsi:type="dcterms:W3CDTF">2015-04-30T16:50:24Z</dcterms:modified>
</cp:coreProperties>
</file>