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handoutMasterIdLst>
    <p:handoutMasterId r:id="rId13"/>
  </p:handoutMasterIdLst>
  <p:sldIdLst>
    <p:sldId id="303" r:id="rId2"/>
    <p:sldId id="322" r:id="rId3"/>
    <p:sldId id="304" r:id="rId4"/>
    <p:sldId id="324" r:id="rId5"/>
    <p:sldId id="308" r:id="rId6"/>
    <p:sldId id="299" r:id="rId7"/>
    <p:sldId id="300" r:id="rId8"/>
    <p:sldId id="325" r:id="rId9"/>
    <p:sldId id="326" r:id="rId10"/>
    <p:sldId id="327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00AC"/>
    <a:srgbClr val="9A0075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4659" autoAdjust="0"/>
  </p:normalViewPr>
  <p:slideViewPr>
    <p:cSldViewPr>
      <p:cViewPr varScale="1">
        <p:scale>
          <a:sx n="81" d="100"/>
          <a:sy n="81" d="100"/>
        </p:scale>
        <p:origin x="177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488" y="2724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01F9686-2B8F-42DE-8B91-B3FC6E0EF10A}" type="datetime3">
              <a:rPr lang="en-US"/>
              <a:pPr>
                <a:defRPr/>
              </a:pPr>
              <a:t>2 December 2019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57F0AB47-5E5E-4183-9A90-46F7989F5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481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D6A1E20D-1C02-49F2-A7A9-753F735EF927}" type="datetime1">
              <a:rPr lang="en-US"/>
              <a:pPr>
                <a:defRPr/>
              </a:pPr>
              <a:t>12/2/2019</a:t>
            </a:fld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B8E5865-2DB8-4F8A-891A-7247DDE33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522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DA4C2-82E9-460D-B9FD-37A9396D0B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6ECA8-5819-45D9-B9A4-31FA0CB286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104D8-3889-4542-9EC7-1B02E7EF38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46AB6-44C8-4463-9A8C-7E0CF94B8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6F485-86AE-4733-8046-0E41580FFE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5D026-5AC8-48A0-A465-24FAD0BB85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AE294-A7F6-4D3B-9E1E-C2D8EDFC5A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3F3CF-3D64-48FD-B888-BDBB53121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9AA79-049E-4BF2-A791-7237E8C804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BEE18-CD04-4BB5-8691-A6B4B8A22C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57A69-711B-42E0-AAC6-AAB3055033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37DB152D-B021-4A9F-BDE6-D8F8F9BA12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-web.msoe.edu/hornick/Courses/index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Web application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And protocols of </a:t>
            </a:r>
            <a:r>
              <a:rPr lang="en-US" dirty="0"/>
              <a:t>the www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1DA4C2-82E9-460D-B9FD-37A9396D0B6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543800" cy="1295400"/>
          </a:xfrm>
        </p:spPr>
        <p:txBody>
          <a:bodyPr/>
          <a:lstStyle/>
          <a:p>
            <a:r>
              <a:rPr lang="en-US" sz="3600" dirty="0"/>
              <a:t>Browsers can use protocols other than http/https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229600" cy="4114800"/>
          </a:xfrm>
        </p:spPr>
        <p:txBody>
          <a:bodyPr/>
          <a:lstStyle/>
          <a:p>
            <a:pPr>
              <a:buNone/>
            </a:pPr>
            <a:r>
              <a:rPr lang="en-US" sz="2800" dirty="0">
                <a:solidFill>
                  <a:srgbClr val="FF0000"/>
                </a:solidFill>
              </a:rPr>
              <a:t>ftp://</a:t>
            </a:r>
            <a:r>
              <a:rPr lang="en-US" sz="2800" dirty="0">
                <a:solidFill>
                  <a:srgbClr val="0070C0"/>
                </a:solidFill>
              </a:rPr>
              <a:t>myfiles.msoe.edu</a:t>
            </a:r>
            <a:r>
              <a:rPr lang="en-US" sz="2800" dirty="0">
                <a:solidFill>
                  <a:srgbClr val="5600AC"/>
                </a:solidFill>
              </a:rPr>
              <a:t>/public/pictures/dog.jpg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ftp:// </a:t>
            </a:r>
            <a:r>
              <a:rPr lang="en-US" dirty="0"/>
              <a:t>specifies that the browser should use the ftp protocol to retrieve the specified resource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The default port for ftp is used unless specified explicitly</a:t>
            </a:r>
          </a:p>
          <a:p>
            <a:pPr>
              <a:buNone/>
            </a:pPr>
            <a:r>
              <a:rPr lang="en-US" sz="2800" dirty="0">
                <a:solidFill>
                  <a:srgbClr val="FF0000"/>
                </a:solidFill>
              </a:rPr>
              <a:t>file://</a:t>
            </a:r>
            <a:r>
              <a:rPr lang="en-US" sz="2800" dirty="0">
                <a:solidFill>
                  <a:srgbClr val="0070C0"/>
                </a:solidFill>
              </a:rPr>
              <a:t>/D:/MyDocs/SampleHTML/BasicHTML.htm</a:t>
            </a:r>
            <a:endParaRPr lang="en-US" sz="2800" dirty="0">
              <a:solidFill>
                <a:srgbClr val="5600AC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file:// </a:t>
            </a:r>
            <a:r>
              <a:rPr lang="en-US" dirty="0"/>
              <a:t>specifies that the browser should retrieve the specified resource directly from the </a:t>
            </a:r>
            <a:r>
              <a:rPr lang="en-US" dirty="0" err="1"/>
              <a:t>filesystem</a:t>
            </a:r>
            <a:endParaRPr lang="en-US" dirty="0"/>
          </a:p>
          <a:p>
            <a:pPr lvl="2"/>
            <a:r>
              <a:rPr lang="en-US" dirty="0">
                <a:solidFill>
                  <a:srgbClr val="00B050"/>
                </a:solidFill>
              </a:rPr>
              <a:t>The </a:t>
            </a:r>
            <a:r>
              <a:rPr lang="en-US" dirty="0" err="1">
                <a:solidFill>
                  <a:srgbClr val="00B050"/>
                </a:solidFill>
              </a:rPr>
              <a:t>filepath</a:t>
            </a:r>
            <a:r>
              <a:rPr lang="en-US" dirty="0">
                <a:solidFill>
                  <a:srgbClr val="00B050"/>
                </a:solidFill>
              </a:rPr>
              <a:t> syntax is specific to the operating system running the browser (Windows in this case)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46AB6-44C8-4463-9A8C-7E0CF94B8194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51F43E-31A7-4097-B3C7-52CDD42AFA27}" type="slidenum">
              <a:rPr lang="en-US" altLang="en-US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43800" cy="6858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Q: What does a Browser do?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24" name="Picture 23" descr="webap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1371600"/>
            <a:ext cx="3962400" cy="4809850"/>
          </a:xfrm>
          <a:prstGeom prst="rect">
            <a:avLst/>
          </a:prstGeom>
        </p:spPr>
      </p:pic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219200" y="3962400"/>
            <a:ext cx="17924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Web Browsers</a:t>
            </a:r>
            <a:br>
              <a:rPr lang="en-US" b="1" dirty="0"/>
            </a:b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webap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819550"/>
            <a:ext cx="3962400" cy="4809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 three-tier model (Client, Server, Database) is a common web application architecture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D2E90-F354-498F-B935-9B1444A541E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324600" y="4343400"/>
            <a:ext cx="19511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Databases are often </a:t>
            </a:r>
            <a:br>
              <a:rPr lang="en-US" sz="1400" dirty="0"/>
            </a:br>
            <a:r>
              <a:rPr lang="en-US" sz="1400" dirty="0"/>
              <a:t>on a separate server,</a:t>
            </a:r>
            <a:br>
              <a:rPr lang="en-US" sz="1400" dirty="0"/>
            </a:br>
            <a:r>
              <a:rPr lang="en-US" sz="1400" dirty="0"/>
              <a:t>but not always.</a:t>
            </a:r>
          </a:p>
        </p:txBody>
      </p:sp>
      <p:pic>
        <p:nvPicPr>
          <p:cNvPr id="9" name="Picture 4" descr="j040415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8105" y="2438400"/>
            <a:ext cx="1725683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507" name="Picture 3" descr="C:\Users\hornick\AppData\Local\Microsoft\Windows\Temporary Internet Files\Content.IE5\1WTZPAHB\MC900434845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2590800"/>
            <a:ext cx="1752600" cy="17526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5" name="Straight Arrow Connector 14"/>
          <p:cNvCxnSpPr/>
          <p:nvPr/>
        </p:nvCxnSpPr>
        <p:spPr bwMode="auto">
          <a:xfrm>
            <a:off x="5638800" y="3505200"/>
            <a:ext cx="10668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1" name="Can 20"/>
          <p:cNvSpPr/>
          <p:nvPr/>
        </p:nvSpPr>
        <p:spPr bwMode="auto">
          <a:xfrm>
            <a:off x="8001000" y="3276600"/>
            <a:ext cx="609600" cy="838200"/>
          </a:xfrm>
          <a:prstGeom prst="can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0" y="1447800"/>
            <a:ext cx="877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Client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91000" y="1752600"/>
            <a:ext cx="1691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Web Server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29400" y="1828800"/>
            <a:ext cx="2282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Database Server</a:t>
            </a: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2743200" y="4876800"/>
            <a:ext cx="1905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Q: What’s in the lightning bolts ??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51F43E-31A7-4097-B3C7-52CDD42AFA27}" type="slidenum">
              <a:rPr lang="en-US" altLang="en-US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43800" cy="1295400"/>
          </a:xfrm>
        </p:spPr>
        <p:txBody>
          <a:bodyPr/>
          <a:lstStyle/>
          <a:p>
            <a:pPr eaLnBrk="1" hangingPunct="1"/>
            <a:r>
              <a:rPr lang="en-US" dirty="0"/>
              <a:t>The www message model consists of </a:t>
            </a:r>
            <a:r>
              <a:rPr lang="en-US" u="sng" dirty="0"/>
              <a:t>Requests</a:t>
            </a:r>
            <a:r>
              <a:rPr lang="en-US" dirty="0"/>
              <a:t> and </a:t>
            </a:r>
            <a:r>
              <a:rPr lang="en-US" u="sng" dirty="0"/>
              <a:t>Responses</a:t>
            </a:r>
          </a:p>
        </p:txBody>
      </p:sp>
      <p:pic>
        <p:nvPicPr>
          <p:cNvPr id="2053" name="Picture 4" descr="j040415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819400"/>
            <a:ext cx="2181225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j039724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200400"/>
            <a:ext cx="18034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295400" y="4876800"/>
            <a:ext cx="16802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Web Browser</a:t>
            </a:r>
            <a:br>
              <a:rPr lang="en-US" b="1" dirty="0"/>
            </a:br>
            <a:r>
              <a:rPr lang="en-US" b="1" dirty="0"/>
              <a:t>(the client)</a:t>
            </a: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7010400" y="5181600"/>
            <a:ext cx="153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Web Server</a:t>
            </a:r>
          </a:p>
        </p:txBody>
      </p:sp>
      <p:sp>
        <p:nvSpPr>
          <p:cNvPr id="2057" name="Freeform 11"/>
          <p:cNvSpPr>
            <a:spLocks/>
          </p:cNvSpPr>
          <p:nvPr/>
        </p:nvSpPr>
        <p:spPr bwMode="auto">
          <a:xfrm>
            <a:off x="2743200" y="2273300"/>
            <a:ext cx="3200400" cy="927100"/>
          </a:xfrm>
          <a:custGeom>
            <a:avLst/>
            <a:gdLst>
              <a:gd name="T0" fmla="*/ 0 w 2016"/>
              <a:gd name="T1" fmla="*/ 2147483647 h 584"/>
              <a:gd name="T2" fmla="*/ 2147483647 w 2016"/>
              <a:gd name="T3" fmla="*/ 2147483647 h 584"/>
              <a:gd name="T4" fmla="*/ 2147483647 w 2016"/>
              <a:gd name="T5" fmla="*/ 2147483647 h 584"/>
              <a:gd name="T6" fmla="*/ 0 60000 65536"/>
              <a:gd name="T7" fmla="*/ 0 60000 65536"/>
              <a:gd name="T8" fmla="*/ 0 60000 65536"/>
              <a:gd name="T9" fmla="*/ 0 w 2016"/>
              <a:gd name="T10" fmla="*/ 0 h 584"/>
              <a:gd name="T11" fmla="*/ 2016 w 2016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6" h="584">
                <a:moveTo>
                  <a:pt x="0" y="536"/>
                </a:moveTo>
                <a:cubicBezTo>
                  <a:pt x="360" y="268"/>
                  <a:pt x="720" y="0"/>
                  <a:pt x="1056" y="8"/>
                </a:cubicBezTo>
                <a:cubicBezTo>
                  <a:pt x="1392" y="16"/>
                  <a:pt x="1704" y="300"/>
                  <a:pt x="2016" y="584"/>
                </a:cubicBezTo>
              </a:path>
            </a:pathLst>
          </a:custGeom>
          <a:noFill/>
          <a:ln w="50800">
            <a:solidFill>
              <a:srgbClr val="00B050"/>
            </a:solidFill>
            <a:miter lim="800000"/>
            <a:headEnd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8" name="Freeform 14"/>
          <p:cNvSpPr>
            <a:spLocks/>
          </p:cNvSpPr>
          <p:nvPr/>
        </p:nvSpPr>
        <p:spPr bwMode="auto">
          <a:xfrm>
            <a:off x="3048000" y="4343400"/>
            <a:ext cx="2819400" cy="711200"/>
          </a:xfrm>
          <a:custGeom>
            <a:avLst/>
            <a:gdLst>
              <a:gd name="T0" fmla="*/ 2147483647 w 1776"/>
              <a:gd name="T1" fmla="*/ 2147483647 h 448"/>
              <a:gd name="T2" fmla="*/ 2147483647 w 1776"/>
              <a:gd name="T3" fmla="*/ 2147483647 h 448"/>
              <a:gd name="T4" fmla="*/ 0 w 1776"/>
              <a:gd name="T5" fmla="*/ 0 h 448"/>
              <a:gd name="T6" fmla="*/ 0 60000 65536"/>
              <a:gd name="T7" fmla="*/ 0 60000 65536"/>
              <a:gd name="T8" fmla="*/ 0 60000 65536"/>
              <a:gd name="T9" fmla="*/ 0 w 1776"/>
              <a:gd name="T10" fmla="*/ 0 h 448"/>
              <a:gd name="T11" fmla="*/ 1776 w 1776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6" h="448">
                <a:moveTo>
                  <a:pt x="1776" y="96"/>
                </a:moveTo>
                <a:cubicBezTo>
                  <a:pt x="1492" y="272"/>
                  <a:pt x="1208" y="448"/>
                  <a:pt x="912" y="432"/>
                </a:cubicBezTo>
                <a:cubicBezTo>
                  <a:pt x="616" y="416"/>
                  <a:pt x="308" y="208"/>
                  <a:pt x="0" y="0"/>
                </a:cubicBezTo>
              </a:path>
            </a:pathLst>
          </a:custGeom>
          <a:noFill/>
          <a:ln w="63500">
            <a:solidFill>
              <a:srgbClr val="0070C0"/>
            </a:solidFill>
            <a:miter lim="800000"/>
            <a:headEnd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9" name="Text Box 15"/>
          <p:cNvSpPr txBox="1">
            <a:spLocks noChangeArrowheads="1"/>
          </p:cNvSpPr>
          <p:nvPr/>
        </p:nvSpPr>
        <p:spPr bwMode="auto">
          <a:xfrm>
            <a:off x="381000" y="1828800"/>
            <a:ext cx="8326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Client Request</a:t>
            </a:r>
            <a:r>
              <a:rPr lang="en-US" dirty="0">
                <a:solidFill>
                  <a:srgbClr val="00B050"/>
                </a:solidFill>
              </a:rPr>
              <a:t>: “I need a </a:t>
            </a:r>
            <a:r>
              <a:rPr lang="en-US" i="1" dirty="0">
                <a:solidFill>
                  <a:srgbClr val="00B050"/>
                </a:solidFill>
              </a:rPr>
              <a:t>resource</a:t>
            </a:r>
            <a:r>
              <a:rPr lang="en-US" dirty="0">
                <a:solidFill>
                  <a:srgbClr val="00B050"/>
                </a:solidFill>
              </a:rPr>
              <a:t> (html page, picture, </a:t>
            </a:r>
            <a:r>
              <a:rPr lang="en-US" dirty="0" err="1">
                <a:solidFill>
                  <a:srgbClr val="00B050"/>
                </a:solidFill>
              </a:rPr>
              <a:t>pdf</a:t>
            </a:r>
            <a:r>
              <a:rPr lang="en-US" dirty="0">
                <a:solidFill>
                  <a:srgbClr val="00B050"/>
                </a:solidFill>
              </a:rPr>
              <a:t> doc, mp3 file…)”</a:t>
            </a:r>
          </a:p>
        </p:txBody>
      </p:sp>
      <p:sp>
        <p:nvSpPr>
          <p:cNvPr id="2060" name="Text Box 16"/>
          <p:cNvSpPr txBox="1">
            <a:spLocks noChangeArrowheads="1"/>
          </p:cNvSpPr>
          <p:nvPr/>
        </p:nvSpPr>
        <p:spPr bwMode="auto">
          <a:xfrm>
            <a:off x="3048000" y="5105400"/>
            <a:ext cx="36952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Server Response</a:t>
            </a:r>
            <a:r>
              <a:rPr lang="en-US" dirty="0">
                <a:solidFill>
                  <a:srgbClr val="0070C0"/>
                </a:solidFill>
              </a:rPr>
              <a:t>: “Here you go!”</a:t>
            </a:r>
          </a:p>
        </p:txBody>
      </p:sp>
      <p:sp>
        <p:nvSpPr>
          <p:cNvPr id="2061" name="Infopage"/>
          <p:cNvSpPr>
            <a:spLocks noEditPoints="1" noChangeArrowheads="1"/>
          </p:cNvSpPr>
          <p:nvPr/>
        </p:nvSpPr>
        <p:spPr bwMode="auto">
          <a:xfrm>
            <a:off x="7924800" y="3581400"/>
            <a:ext cx="600075" cy="87153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Infopage"/>
          <p:cNvSpPr>
            <a:spLocks noEditPoints="1" noChangeArrowheads="1"/>
          </p:cNvSpPr>
          <p:nvPr/>
        </p:nvSpPr>
        <p:spPr bwMode="auto">
          <a:xfrm>
            <a:off x="8305800" y="3429000"/>
            <a:ext cx="600075" cy="87153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Infopage"/>
          <p:cNvSpPr>
            <a:spLocks noEditPoints="1" noChangeArrowheads="1"/>
          </p:cNvSpPr>
          <p:nvPr/>
        </p:nvSpPr>
        <p:spPr bwMode="auto">
          <a:xfrm>
            <a:off x="8229600" y="3886200"/>
            <a:ext cx="600075" cy="87153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64" name="Freeform 11"/>
          <p:cNvSpPr>
            <a:spLocks/>
          </p:cNvSpPr>
          <p:nvPr/>
        </p:nvSpPr>
        <p:spPr bwMode="auto">
          <a:xfrm>
            <a:off x="7315200" y="3124200"/>
            <a:ext cx="838200" cy="457200"/>
          </a:xfrm>
          <a:custGeom>
            <a:avLst/>
            <a:gdLst>
              <a:gd name="T0" fmla="*/ 0 w 2016"/>
              <a:gd name="T1" fmla="*/ 2147483647 h 584"/>
              <a:gd name="T2" fmla="*/ 2147483647 w 2016"/>
              <a:gd name="T3" fmla="*/ 2147483647 h 584"/>
              <a:gd name="T4" fmla="*/ 2147483647 w 2016"/>
              <a:gd name="T5" fmla="*/ 2147483647 h 584"/>
              <a:gd name="T6" fmla="*/ 0 60000 65536"/>
              <a:gd name="T7" fmla="*/ 0 60000 65536"/>
              <a:gd name="T8" fmla="*/ 0 60000 65536"/>
              <a:gd name="T9" fmla="*/ 0 w 2016"/>
              <a:gd name="T10" fmla="*/ 0 h 584"/>
              <a:gd name="T11" fmla="*/ 2016 w 2016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6" h="584">
                <a:moveTo>
                  <a:pt x="0" y="536"/>
                </a:moveTo>
                <a:cubicBezTo>
                  <a:pt x="360" y="268"/>
                  <a:pt x="720" y="0"/>
                  <a:pt x="1056" y="8"/>
                </a:cubicBezTo>
                <a:cubicBezTo>
                  <a:pt x="1392" y="16"/>
                  <a:pt x="1704" y="300"/>
                  <a:pt x="2016" y="584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" name="Infopage"/>
          <p:cNvSpPr>
            <a:spLocks noEditPoints="1" noChangeArrowheads="1"/>
          </p:cNvSpPr>
          <p:nvPr/>
        </p:nvSpPr>
        <p:spPr bwMode="auto">
          <a:xfrm>
            <a:off x="4343400" y="4572000"/>
            <a:ext cx="295275" cy="33813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7772400" y="2514600"/>
            <a:ext cx="121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/>
              <a:t>Resource access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52400" y="2362200"/>
            <a:ext cx="1905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Q: How does a user initiate a request?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/>
      <p:bldP spid="2058" grpId="0" animBg="1"/>
      <p:bldP spid="2059" grpId="0"/>
      <p:bldP spid="2060" grpId="0"/>
      <p:bldP spid="2064" grpId="0" animBg="1"/>
      <p:bldP spid="18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G_0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28" y="914399"/>
            <a:ext cx="8751017" cy="5638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868362"/>
          </a:xfrm>
        </p:spPr>
        <p:txBody>
          <a:bodyPr/>
          <a:lstStyle/>
          <a:p>
            <a:r>
              <a:rPr lang="en-US" sz="3200" dirty="0"/>
              <a:t>The sequence for retrieving a static web page (no db needed)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de-DE" altLang="en-US" dirty="0"/>
              <a:t>SE-2840 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6096000" y="609600"/>
            <a:ext cx="17395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</a:rPr>
              <a:t>Note: This diagram can</a:t>
            </a:r>
            <a:br>
              <a:rPr lang="en-US" sz="1000" dirty="0">
                <a:solidFill>
                  <a:srgbClr val="0070C0"/>
                </a:solidFill>
              </a:rPr>
            </a:br>
            <a:r>
              <a:rPr lang="en-US" sz="1000" dirty="0">
                <a:solidFill>
                  <a:srgbClr val="0070C0"/>
                </a:solidFill>
              </a:rPr>
              <a:t>be found in your textbook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3581400" y="1143000"/>
            <a:ext cx="1744388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Browser </a:t>
            </a:r>
            <a:r>
              <a:rPr lang="en-US" sz="1200" b="1" dirty="0">
                <a:solidFill>
                  <a:srgbClr val="9A0075"/>
                </a:solidFill>
              </a:rPr>
              <a:t>formats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the</a:t>
            </a:r>
            <a:b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request and sends it</a:t>
            </a:r>
            <a:b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the server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7391400" y="3124200"/>
            <a:ext cx="16995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HTML (and other)</a:t>
            </a:r>
            <a:b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files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91327" y="1905000"/>
            <a:ext cx="1042273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…or types a</a:t>
            </a:r>
            <a:b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url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into the</a:t>
            </a:r>
            <a:b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address bar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3886200" y="5715000"/>
            <a:ext cx="198120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Server </a:t>
            </a:r>
            <a:r>
              <a:rPr lang="en-US" sz="1200" b="1" dirty="0">
                <a:solidFill>
                  <a:srgbClr val="9A0075"/>
                </a:solidFill>
              </a:rPr>
              <a:t>formats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the</a:t>
            </a:r>
            <a:b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response and sends it</a:t>
            </a:r>
            <a:b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the client (browser)</a:t>
            </a:r>
          </a:p>
        </p:txBody>
      </p:sp>
      <p:sp>
        <p:nvSpPr>
          <p:cNvPr id="16" name="Form"/>
          <p:cNvSpPr>
            <a:spLocks noEditPoints="1" noChangeArrowheads="1"/>
          </p:cNvSpPr>
          <p:nvPr/>
        </p:nvSpPr>
        <p:spPr bwMode="auto">
          <a:xfrm>
            <a:off x="4572000" y="4572000"/>
            <a:ext cx="828675" cy="1109663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800600"/>
            <a:ext cx="447675" cy="60960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19" name="Form"/>
          <p:cNvSpPr>
            <a:spLocks noEditPoints="1" noChangeArrowheads="1"/>
          </p:cNvSpPr>
          <p:nvPr/>
        </p:nvSpPr>
        <p:spPr bwMode="auto">
          <a:xfrm>
            <a:off x="5181600" y="1524000"/>
            <a:ext cx="762000" cy="457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E0C71-EF33-464D-ADB2-71075F45EBD5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43800" cy="762000"/>
          </a:xfrm>
        </p:spPr>
        <p:txBody>
          <a:bodyPr/>
          <a:lstStyle/>
          <a:p>
            <a:pPr eaLnBrk="1" hangingPunct="1"/>
            <a:r>
              <a:rPr lang="en-US" sz="3600" dirty="0"/>
              <a:t>The HTTP </a:t>
            </a:r>
            <a:r>
              <a:rPr lang="en-US" sz="3600" dirty="0">
                <a:solidFill>
                  <a:srgbClr val="C00000"/>
                </a:solidFill>
              </a:rPr>
              <a:t>GET</a:t>
            </a:r>
            <a:r>
              <a:rPr lang="en-US" sz="3600" dirty="0"/>
              <a:t> Request is the most commonly issued message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43022"/>
            <a:ext cx="8839200" cy="45720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>
                <a:solidFill>
                  <a:srgbClr val="C00000"/>
                </a:solidFill>
              </a:rPr>
              <a:t>GET</a:t>
            </a:r>
            <a:r>
              <a:rPr lang="en-US" dirty="0"/>
              <a:t> requests the retrieval of a </a:t>
            </a:r>
            <a:r>
              <a:rPr lang="en-US" dirty="0">
                <a:solidFill>
                  <a:srgbClr val="0070C0"/>
                </a:solidFill>
              </a:rPr>
              <a:t>resource </a:t>
            </a:r>
            <a:r>
              <a:rPr lang="en-US" dirty="0"/>
              <a:t>specified via a URL</a:t>
            </a:r>
          </a:p>
          <a:p>
            <a:pPr eaLnBrk="1" hangingPunct="1">
              <a:buNone/>
            </a:pPr>
            <a:r>
              <a:rPr lang="en-US" sz="2000" dirty="0"/>
              <a:t>Example: </a:t>
            </a:r>
            <a:r>
              <a:rPr lang="en-US" sz="2000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http://faculty-web.msoe.edu/hornick/Courses/index.htm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</a:p>
          <a:p>
            <a:pPr eaLnBrk="1" hangingPunct="1">
              <a:buNone/>
            </a:pPr>
            <a:r>
              <a:rPr lang="en-US" sz="2800" dirty="0">
                <a:solidFill>
                  <a:srgbClr val="00B050"/>
                </a:solidFill>
              </a:rPr>
              <a:t>URLs you type into the address bar of a web browser are always formatted into </a:t>
            </a:r>
            <a:r>
              <a:rPr lang="en-US" sz="2800" dirty="0">
                <a:solidFill>
                  <a:srgbClr val="C00000"/>
                </a:solidFill>
              </a:rPr>
              <a:t>GET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50"/>
                </a:solidFill>
              </a:rPr>
              <a:t>Requests:</a:t>
            </a:r>
            <a:br>
              <a:rPr lang="en-US" dirty="0"/>
            </a:br>
            <a:endParaRPr lang="en-US" dirty="0"/>
          </a:p>
          <a:p>
            <a:pPr eaLnBrk="1" hangingPunct="1">
              <a:buNone/>
            </a:pPr>
            <a:r>
              <a:rPr lang="pt-BR" sz="2400" b="1" dirty="0">
                <a:latin typeface="Courier New" pitchFamily="49" charset="0"/>
              </a:rPr>
              <a:t>HEAD </a:t>
            </a:r>
            <a:r>
              <a:rPr lang="pt-BR" sz="2400" b="1" dirty="0">
                <a:solidFill>
                  <a:srgbClr val="0070C0"/>
                </a:solidFill>
                <a:latin typeface="Courier New" pitchFamily="49" charset="0"/>
              </a:rPr>
              <a:t>/hornick/index.html</a:t>
            </a:r>
            <a:r>
              <a:rPr lang="pt-BR" sz="2400" b="1" dirty="0">
                <a:latin typeface="Courier New" pitchFamily="49" charset="0"/>
              </a:rPr>
              <a:t> HTTP/1.1</a:t>
            </a:r>
          </a:p>
          <a:p>
            <a:pPr eaLnBrk="1" hangingPunct="1">
              <a:buNone/>
            </a:pPr>
            <a:r>
              <a:rPr lang="pt-BR" sz="2400" b="1" dirty="0">
                <a:latin typeface="Courier New" pitchFamily="49" charset="0"/>
              </a:rPr>
              <a:t>Host: </a:t>
            </a:r>
            <a:r>
              <a:rPr lang="pt-BR" sz="2400" b="1" dirty="0">
                <a:solidFill>
                  <a:srgbClr val="0070C0"/>
                </a:solidFill>
                <a:latin typeface="Courier New" pitchFamily="49" charset="0"/>
              </a:rPr>
              <a:t>faculty-web.msoe.edu</a:t>
            </a:r>
          </a:p>
          <a:p>
            <a:pPr eaLnBrk="1" hangingPunct="1">
              <a:buNone/>
            </a:pPr>
            <a:r>
              <a:rPr lang="pt-BR" sz="2400" b="1" dirty="0">
                <a:latin typeface="Courier New" pitchFamily="49" charset="0"/>
              </a:rPr>
              <a:t>Accept: */*</a:t>
            </a:r>
          </a:p>
          <a:p>
            <a:pPr eaLnBrk="1" hangingPunct="1">
              <a:buNone/>
            </a:pPr>
            <a:r>
              <a:rPr lang="pt-BR" sz="2400" b="1" dirty="0">
                <a:latin typeface="Courier New" pitchFamily="49" charset="0"/>
              </a:rPr>
              <a:t>...</a:t>
            </a:r>
          </a:p>
          <a:p>
            <a:pPr eaLnBrk="1" hangingPunct="1">
              <a:buNone/>
            </a:pP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E01596-33F5-4234-9280-AF721FC22EF3}"/>
              </a:ext>
            </a:extLst>
          </p:cNvPr>
          <p:cNvSpPr/>
          <p:nvPr/>
        </p:nvSpPr>
        <p:spPr>
          <a:xfrm>
            <a:off x="0" y="6211669"/>
            <a:ext cx="48958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Note: you can use curl -Iv GET </a:t>
            </a:r>
            <a:r>
              <a:rPr lang="en-US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url</a:t>
            </a:r>
            <a:b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 view the http request/response headers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A9A8F-BFA3-434B-B153-73CE7CB4309B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5126"/>
            <a:ext cx="7543800" cy="1295400"/>
          </a:xfrm>
        </p:spPr>
        <p:txBody>
          <a:bodyPr/>
          <a:lstStyle/>
          <a:p>
            <a:pPr eaLnBrk="1" hangingPunct="1"/>
            <a:r>
              <a:rPr lang="en-US" sz="3200" dirty="0"/>
              <a:t>Of all other HTTP requests, </a:t>
            </a:r>
            <a:r>
              <a:rPr lang="en-US" sz="3200" u="sng" dirty="0"/>
              <a:t>POST</a:t>
            </a:r>
            <a:r>
              <a:rPr lang="en-US" sz="3200" dirty="0"/>
              <a:t> is the only other one commonly used in this course</a:t>
            </a:r>
          </a:p>
        </p:txBody>
      </p:sp>
      <p:sp>
        <p:nvSpPr>
          <p:cNvPr id="110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700" b="1" dirty="0"/>
              <a:t>POST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b="1" dirty="0"/>
              <a:t>Submits data to be </a:t>
            </a:r>
            <a:r>
              <a:rPr lang="en-US" sz="1500" b="1" dirty="0">
                <a:solidFill>
                  <a:srgbClr val="FF0000"/>
                </a:solidFill>
              </a:rPr>
              <a:t>processed</a:t>
            </a:r>
            <a:r>
              <a:rPr lang="en-US" sz="1500" b="1" dirty="0"/>
              <a:t> (commonly from a HTML </a:t>
            </a:r>
            <a:r>
              <a:rPr lang="en-US" sz="1500" b="1" dirty="0">
                <a:solidFill>
                  <a:srgbClr val="00B0F0"/>
                </a:solidFill>
              </a:rPr>
              <a:t>form</a:t>
            </a:r>
            <a:r>
              <a:rPr lang="en-US" sz="1500" b="1" dirty="0"/>
              <a:t>) to the identified resource. The data is </a:t>
            </a:r>
            <a:r>
              <a:rPr lang="en-US" sz="1500" b="1" dirty="0">
                <a:solidFill>
                  <a:srgbClr val="00B0F0"/>
                </a:solidFill>
              </a:rPr>
              <a:t>included in the body </a:t>
            </a:r>
            <a:r>
              <a:rPr lang="en-US" sz="1500" b="1" dirty="0"/>
              <a:t>of the request. The data thus provided typically changes the </a:t>
            </a:r>
            <a:r>
              <a:rPr lang="en-US" sz="1500" b="1" dirty="0">
                <a:solidFill>
                  <a:srgbClr val="FF0000"/>
                </a:solidFill>
              </a:rPr>
              <a:t>state</a:t>
            </a:r>
            <a:r>
              <a:rPr lang="en-US" sz="1500" b="1" dirty="0"/>
              <a:t> of the web application. More on this later.</a:t>
            </a:r>
          </a:p>
          <a:p>
            <a:pPr eaLnBrk="1" hangingPunct="1">
              <a:lnSpc>
                <a:spcPct val="80000"/>
              </a:lnSpc>
            </a:pPr>
            <a:r>
              <a:rPr lang="en-US" sz="1700" dirty="0"/>
              <a:t>PUT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/>
              <a:t>Uploads a representation of the specified resource. </a:t>
            </a:r>
          </a:p>
          <a:p>
            <a:pPr eaLnBrk="1" hangingPunct="1">
              <a:lnSpc>
                <a:spcPct val="80000"/>
              </a:lnSpc>
            </a:pPr>
            <a:r>
              <a:rPr lang="en-US" sz="1700" dirty="0"/>
              <a:t>DELETE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/>
              <a:t>Deletes the specified resource. </a:t>
            </a:r>
          </a:p>
          <a:p>
            <a:pPr eaLnBrk="1" hangingPunct="1">
              <a:lnSpc>
                <a:spcPct val="80000"/>
              </a:lnSpc>
            </a:pPr>
            <a:r>
              <a:rPr lang="en-US" sz="1700" dirty="0"/>
              <a:t>TRACE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/>
              <a:t>Echoes back the received request, so that a client can see what intermediate servers are adding or changing in the request. </a:t>
            </a:r>
          </a:p>
          <a:p>
            <a:pPr eaLnBrk="1" hangingPunct="1">
              <a:lnSpc>
                <a:spcPct val="80000"/>
              </a:lnSpc>
            </a:pPr>
            <a:r>
              <a:rPr lang="en-US" sz="1700" dirty="0"/>
              <a:t>OPTIONS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/>
              <a:t>Returns the HTTP methods that the server supports. This can be used to check the functionality of a web server. </a:t>
            </a:r>
          </a:p>
          <a:p>
            <a:pPr eaLnBrk="1" hangingPunct="1">
              <a:lnSpc>
                <a:spcPct val="80000"/>
              </a:lnSpc>
            </a:pPr>
            <a:r>
              <a:rPr lang="en-US" sz="1700" dirty="0"/>
              <a:t>CONNECT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/>
              <a:t>For use with a proxy that can change to being an SSL tunnel. </a:t>
            </a:r>
          </a:p>
          <a:p>
            <a:pPr eaLnBrk="1" hangingPunct="1">
              <a:lnSpc>
                <a:spcPct val="80000"/>
              </a:lnSpc>
            </a:pPr>
            <a:r>
              <a:rPr lang="en-US" sz="1700" dirty="0"/>
              <a:t>HEAD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/>
              <a:t>Asks for the response identical to the one that would correspond to a GET request, but without the response body. This is useful for retrieving meta-information written in response headers, without having to transport the entire content. . </a:t>
            </a:r>
          </a:p>
          <a:p>
            <a:pPr lvl="1" eaLnBrk="1" hangingPunct="1">
              <a:lnSpc>
                <a:spcPct val="80000"/>
              </a:lnSpc>
            </a:pP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08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r>
              <a:rPr lang="en-US" sz="3600" dirty="0"/>
              <a:t>How a browser initiates a request: anatomy of a </a:t>
            </a:r>
            <a:r>
              <a:rPr lang="en-US" sz="3600" dirty="0" err="1"/>
              <a:t>url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4495800"/>
          </a:xfrm>
        </p:spPr>
        <p:txBody>
          <a:bodyPr/>
          <a:lstStyle/>
          <a:p>
            <a:pPr>
              <a:buNone/>
            </a:pPr>
            <a:r>
              <a:rPr lang="en-US" sz="2800" dirty="0"/>
              <a:t>The most commonly used form:</a:t>
            </a:r>
          </a:p>
          <a:p>
            <a:pPr>
              <a:buNone/>
            </a:pPr>
            <a:r>
              <a:rPr lang="en-US" sz="2800" dirty="0">
                <a:solidFill>
                  <a:srgbClr val="0070C0"/>
                </a:solidFill>
              </a:rPr>
              <a:t>www.msoe.edu</a:t>
            </a:r>
            <a:endParaRPr lang="en-US" sz="2800" dirty="0">
              <a:solidFill>
                <a:srgbClr val="5600AC"/>
              </a:solidFill>
            </a:endParaRPr>
          </a:p>
          <a:p>
            <a:pPr lvl="1"/>
            <a:r>
              <a:rPr lang="en-US" sz="2400" dirty="0"/>
              <a:t>Represents the DNS name of the server which listens for HTTP requests on port 80</a:t>
            </a:r>
          </a:p>
          <a:p>
            <a:pPr lvl="1"/>
            <a:r>
              <a:rPr lang="en-US" sz="2400" dirty="0"/>
              <a:t>The complete </a:t>
            </a:r>
            <a:r>
              <a:rPr lang="en-US" sz="2400" dirty="0" err="1"/>
              <a:t>url</a:t>
            </a:r>
            <a:r>
              <a:rPr lang="en-US" sz="2400" dirty="0"/>
              <a:t> is really: </a:t>
            </a:r>
            <a:r>
              <a:rPr lang="en-US" sz="2400" dirty="0">
                <a:solidFill>
                  <a:srgbClr val="FF0000"/>
                </a:solidFill>
              </a:rPr>
              <a:t>http://</a:t>
            </a:r>
            <a:r>
              <a:rPr lang="en-US" sz="2400" dirty="0">
                <a:solidFill>
                  <a:srgbClr val="0070C0"/>
                </a:solidFill>
              </a:rPr>
              <a:t>www.msoe.edu</a:t>
            </a:r>
            <a:r>
              <a:rPr lang="en-US" sz="2400" dirty="0">
                <a:solidFill>
                  <a:srgbClr val="00B050"/>
                </a:solidFill>
              </a:rPr>
              <a:t>:80</a:t>
            </a:r>
            <a:r>
              <a:rPr lang="en-US" sz="2400" dirty="0">
                <a:solidFill>
                  <a:srgbClr val="5600AC"/>
                </a:solidFill>
              </a:rPr>
              <a:t>/index.html</a:t>
            </a:r>
            <a:r>
              <a:rPr lang="en-US" sz="2400" dirty="0"/>
              <a:t>, where the </a:t>
            </a:r>
            <a:r>
              <a:rPr lang="en-US" sz="2400" dirty="0">
                <a:solidFill>
                  <a:srgbClr val="FF0000"/>
                </a:solidFill>
              </a:rPr>
              <a:t>http:// </a:t>
            </a:r>
            <a:r>
              <a:rPr lang="en-US" sz="2400" dirty="0"/>
              <a:t>prefix explicitly instructs the browser to communicate using the </a:t>
            </a:r>
            <a:r>
              <a:rPr lang="en-US" sz="2400" b="1" dirty="0"/>
              <a:t>http</a:t>
            </a:r>
            <a:r>
              <a:rPr lang="en-US" sz="2400" dirty="0"/>
              <a:t> protocol, and the </a:t>
            </a:r>
            <a:r>
              <a:rPr lang="en-US" sz="2400" dirty="0">
                <a:solidFill>
                  <a:srgbClr val="00B050"/>
                </a:solidFill>
              </a:rPr>
              <a:t>:80 </a:t>
            </a:r>
            <a:r>
              <a:rPr lang="en-US" sz="2400" dirty="0"/>
              <a:t>suffix instructs the browser which port to use, and </a:t>
            </a:r>
            <a:r>
              <a:rPr lang="en-US" sz="2400" dirty="0">
                <a:solidFill>
                  <a:srgbClr val="5600AC"/>
                </a:solidFill>
              </a:rPr>
              <a:t>/index.html </a:t>
            </a:r>
            <a:r>
              <a:rPr lang="en-US" sz="2400" dirty="0"/>
              <a:t>is the path of the resource to be retrieved.</a:t>
            </a:r>
          </a:p>
          <a:p>
            <a:pPr lvl="2"/>
            <a:r>
              <a:rPr lang="en-US" sz="2000" dirty="0">
                <a:solidFill>
                  <a:srgbClr val="0070C0"/>
                </a:solidFill>
              </a:rPr>
              <a:t>When the protocol and port are omitted, the browser assumes http and 80</a:t>
            </a:r>
          </a:p>
          <a:p>
            <a:pPr lvl="2"/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index.html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is one of several default files the server looks for when none is specified by the browser (another is welcome.html)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46AB6-44C8-4463-9A8C-7E0CF94B8194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543800" cy="1295400"/>
          </a:xfrm>
        </p:spPr>
        <p:txBody>
          <a:bodyPr/>
          <a:lstStyle/>
          <a:p>
            <a:r>
              <a:rPr lang="en-US" sz="3600" dirty="0"/>
              <a:t>Other protocols and ports can also be specified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229600" cy="4114800"/>
          </a:xfrm>
        </p:spPr>
        <p:txBody>
          <a:bodyPr/>
          <a:lstStyle/>
          <a:p>
            <a:pPr>
              <a:buNone/>
            </a:pPr>
            <a:r>
              <a:rPr lang="en-US" sz="2800" dirty="0">
                <a:solidFill>
                  <a:srgbClr val="FF0000"/>
                </a:solidFill>
              </a:rPr>
              <a:t>https://</a:t>
            </a:r>
            <a:r>
              <a:rPr lang="en-US" sz="2800" dirty="0">
                <a:solidFill>
                  <a:srgbClr val="0070C0"/>
                </a:solidFill>
              </a:rPr>
              <a:t>sapphire.msoe.edu</a:t>
            </a:r>
            <a:r>
              <a:rPr lang="en-US" sz="2800" dirty="0">
                <a:solidFill>
                  <a:srgbClr val="00B050"/>
                </a:solidFill>
              </a:rPr>
              <a:t>:8080</a:t>
            </a:r>
            <a:r>
              <a:rPr lang="en-US" sz="2800" dirty="0">
                <a:solidFill>
                  <a:srgbClr val="5600AC"/>
                </a:solidFill>
              </a:rPr>
              <a:t>/OpComp/login.jsp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https:// </a:t>
            </a:r>
            <a:r>
              <a:rPr lang="en-US" dirty="0"/>
              <a:t>specifies that a secure version of HTTP (using SSL) should be used (recall from CS2911)</a:t>
            </a:r>
          </a:p>
          <a:p>
            <a:pPr lvl="1"/>
            <a:r>
              <a:rPr lang="en-US">
                <a:solidFill>
                  <a:srgbClr val="00B050"/>
                </a:solidFill>
              </a:rPr>
              <a:t>:8080 </a:t>
            </a:r>
            <a:r>
              <a:rPr lang="en-US" dirty="0"/>
              <a:t>is a commonly-selected port that servers use for https.</a:t>
            </a:r>
          </a:p>
          <a:p>
            <a:pPr lvl="1"/>
            <a:r>
              <a:rPr lang="en-US" sz="2400" dirty="0">
                <a:solidFill>
                  <a:srgbClr val="5600AC"/>
                </a:solidFill>
              </a:rPr>
              <a:t>/</a:t>
            </a:r>
            <a:r>
              <a:rPr lang="en-US" sz="2400" dirty="0" err="1">
                <a:solidFill>
                  <a:srgbClr val="5600AC"/>
                </a:solidFill>
              </a:rPr>
              <a:t>OpComp</a:t>
            </a:r>
            <a:r>
              <a:rPr lang="en-US" sz="2400" dirty="0">
                <a:solidFill>
                  <a:srgbClr val="5600AC"/>
                </a:solidFill>
              </a:rPr>
              <a:t>/login.jsp</a:t>
            </a:r>
            <a:r>
              <a:rPr lang="en-US" dirty="0"/>
              <a:t> is the path to a web page being requested by the browser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46AB6-44C8-4463-9A8C-7E0CF94B8194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16484</TotalTime>
  <Words>709</Words>
  <Application>Microsoft Office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Comic Sans MS</vt:lpstr>
      <vt:lpstr>Courier New</vt:lpstr>
      <vt:lpstr>Tahoma</vt:lpstr>
      <vt:lpstr>Times New Roman</vt:lpstr>
      <vt:lpstr>Wingdings</vt:lpstr>
      <vt:lpstr>2_Network</vt:lpstr>
      <vt:lpstr>Web application architecture</vt:lpstr>
      <vt:lpstr>Q: What does a Browser do?</vt:lpstr>
      <vt:lpstr>A three-tier model (Client, Server, Database) is a common web application architecture</vt:lpstr>
      <vt:lpstr>The www message model consists of Requests and Responses</vt:lpstr>
      <vt:lpstr>The sequence for retrieving a static web page (no db needed) </vt:lpstr>
      <vt:lpstr>The HTTP GET Request is the most commonly issued message</vt:lpstr>
      <vt:lpstr>Of all other HTTP requests, POST is the only other one commonly used in this course</vt:lpstr>
      <vt:lpstr>How a browser initiates a request: anatomy of a url</vt:lpstr>
      <vt:lpstr>Other protocols and ports can also be specified</vt:lpstr>
      <vt:lpstr>Browsers can use protocols other than http/https 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CS4220 Lecture</dc:title>
  <dc:subject>Web application fundamentals</dc:subject>
  <dc:creator>Mark Hornick</dc:creator>
  <cp:lastModifiedBy>Hornick, Mark</cp:lastModifiedBy>
  <cp:revision>866</cp:revision>
  <cp:lastPrinted>1601-01-01T00:00:00Z</cp:lastPrinted>
  <dcterms:created xsi:type="dcterms:W3CDTF">1999-09-06T21:32:20Z</dcterms:created>
  <dcterms:modified xsi:type="dcterms:W3CDTF">2019-12-03T15:15:45Z</dcterms:modified>
</cp:coreProperties>
</file>