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  <p:sldMasterId id="2147483913" r:id="rId2"/>
  </p:sldMasterIdLst>
  <p:notesMasterIdLst>
    <p:notesMasterId r:id="rId42"/>
  </p:notesMasterIdLst>
  <p:handoutMasterIdLst>
    <p:handoutMasterId r:id="rId43"/>
  </p:handoutMasterIdLst>
  <p:sldIdLst>
    <p:sldId id="313" r:id="rId3"/>
    <p:sldId id="314" r:id="rId4"/>
    <p:sldId id="323" r:id="rId5"/>
    <p:sldId id="326" r:id="rId6"/>
    <p:sldId id="325" r:id="rId7"/>
    <p:sldId id="344" r:id="rId8"/>
    <p:sldId id="315" r:id="rId9"/>
    <p:sldId id="316" r:id="rId10"/>
    <p:sldId id="317" r:id="rId11"/>
    <p:sldId id="318" r:id="rId12"/>
    <p:sldId id="345" r:id="rId13"/>
    <p:sldId id="319" r:id="rId14"/>
    <p:sldId id="338" r:id="rId15"/>
    <p:sldId id="351" r:id="rId16"/>
    <p:sldId id="352" r:id="rId17"/>
    <p:sldId id="353" r:id="rId18"/>
    <p:sldId id="354" r:id="rId19"/>
    <p:sldId id="356" r:id="rId20"/>
    <p:sldId id="355" r:id="rId21"/>
    <p:sldId id="339" r:id="rId22"/>
    <p:sldId id="350" r:id="rId23"/>
    <p:sldId id="369" r:id="rId24"/>
    <p:sldId id="331" r:id="rId25"/>
    <p:sldId id="346" r:id="rId26"/>
    <p:sldId id="332" r:id="rId27"/>
    <p:sldId id="335" r:id="rId28"/>
    <p:sldId id="333" r:id="rId29"/>
    <p:sldId id="343" r:id="rId30"/>
    <p:sldId id="347" r:id="rId31"/>
    <p:sldId id="340" r:id="rId32"/>
    <p:sldId id="349" r:id="rId33"/>
    <p:sldId id="348" r:id="rId34"/>
    <p:sldId id="334" r:id="rId35"/>
    <p:sldId id="336" r:id="rId36"/>
    <p:sldId id="370" r:id="rId37"/>
    <p:sldId id="359" r:id="rId38"/>
    <p:sldId id="360" r:id="rId39"/>
    <p:sldId id="368" r:id="rId40"/>
    <p:sldId id="357" r:id="rId4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FF0000"/>
    <a:srgbClr val="009900"/>
    <a:srgbClr val="0000FF"/>
    <a:srgbClr val="009999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374" y="1074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t" anchorCtr="0" compatLnSpc="1">
            <a:prstTxWarp prst="textNoShape">
              <a:avLst/>
            </a:prstTxWarp>
          </a:bodyPr>
          <a:lstStyle>
            <a:lvl1pPr defTabSz="966788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CS-4220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479033-6C78-469D-B614-010FE3C5ED08}" type="datetime3">
              <a:rPr lang="en-US"/>
              <a:pPr>
                <a:defRPr/>
              </a:pPr>
              <a:t>6 January 2020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28E90810-4575-4F2E-AA3B-91823DD367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5444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>
            <a:lvl1pPr>
              <a:defRPr sz="1200" b="1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CS-4220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9B73FFAE-01D5-4C83-9B04-43DD8784723C}" type="datetime1">
              <a:rPr lang="en-US"/>
              <a:pPr>
                <a:defRPr/>
              </a:pPr>
              <a:t>1/6/2020</a:t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9AB7D73-2FA2-4F44-8FD2-36D0C44508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73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CS-4220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9B73FFAE-01D5-4C83-9B04-43DD8784723C}" type="datetime1">
              <a:rPr lang="en-US" smtClean="0"/>
              <a:pPr>
                <a:defRPr/>
              </a:pPr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AB7D73-2FA2-4F44-8FD2-36D0C44508F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406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45C91-3077-4C3A-8D7E-A6FD2F9F5F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DC524-9D7F-46C9-BB76-DC79229776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8333C-EA7F-4898-B21D-5F295C3B0B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1B141-6482-4F74-821A-4E74024393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6B8A31-6648-4D96-BC76-0EFC95072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604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CD408-C075-4421-A804-24FA24D41B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31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E69CC-03BF-4470-98FF-0652575E7D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1756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C1B8E6-579C-44CC-BC51-71410ABC71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792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8D40A1-BA39-4973-8536-071A081F3C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925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04D44A-9513-474D-9562-25A54D9310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8243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B2C364-168A-41A5-ADCD-50F32182E4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426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66753-C2CB-4303-B987-CF3CF27675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352644-2DD0-4A7F-84FD-B2DEF09A60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1782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4D421-0C1F-4A6B-AD9E-5132E221AE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1679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8A7C65-73B8-4611-BB72-E596D4A50C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6662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F1625C-C86A-4445-81A3-4448BCB166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561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B0F9E-D752-49D7-B8C9-7B5D5D2916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4D0CE-C2F5-442D-9D23-1498F65E05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527B9-B907-4839-B87C-A9A268F8B8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B6186-4B53-40D6-9B0F-FBD54F3D94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31703-E944-4A65-B927-F385A81519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F2952-634B-45E1-8064-4B4ED8C16A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9D2D6-BC95-4FE0-B9A8-BEF59A7C86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+mn-lt"/>
              </a:defRPr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77798124-87DD-47A8-B46B-B196D0C273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8F1625C-C86A-4445-81A3-4448BCB166D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397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w3schools.com/jquery/jquery_ref_effects.asp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query.com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api.jquery.com/category/selectors/?rdfrom=http://docs.jquery.com/mw/index.php?title=Selectors&amp;redirect=no" TargetMode="External"/><Relationship Id="rId2" Type="http://schemas.openxmlformats.org/officeDocument/2006/relationships/hyperlink" Target="http://api.jquery.com/category/core/?rdfrom=http://docs.jquery.com/mw/index.php?title=Core&amp;redirect=no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ocs.jquery.com/DOM/Traversing/Selectors" TargetMode="External"/><Relationship Id="rId4" Type="http://schemas.openxmlformats.org/officeDocument/2006/relationships/hyperlink" Target="http://api.jquery.com/category/events/?rdfrom=http://docs.jquery.com/mw/index.php?title=Events&amp;redirect=no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query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EBF537-0452-4654-A68C-D9158C71C7F3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jQuery</a:t>
            </a:r>
            <a:endParaRPr lang="en-US" dirty="0"/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 JavaScript library that makes DOM manipulation easier and more consistent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7543800" cy="715962"/>
          </a:xfrm>
        </p:spPr>
        <p:txBody>
          <a:bodyPr/>
          <a:lstStyle/>
          <a:p>
            <a:r>
              <a:rPr lang="en-US" sz="2800" dirty="0" err="1"/>
              <a:t>jQuery</a:t>
            </a:r>
            <a:r>
              <a:rPr lang="en-US" sz="2800" dirty="0"/>
              <a:t> CSS </a:t>
            </a:r>
            <a:r>
              <a:rPr lang="en-US" sz="2800" dirty="0">
                <a:solidFill>
                  <a:srgbClr val="C00000"/>
                </a:solidFill>
              </a:rPr>
              <a:t>selector</a:t>
            </a:r>
            <a:r>
              <a:rPr lang="en-US" sz="2800" dirty="0"/>
              <a:t> syntax is more general and powerful than JavaScript selector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534400" cy="4411662"/>
          </a:xfrm>
        </p:spPr>
        <p:txBody>
          <a:bodyPr/>
          <a:lstStyle/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$(“#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goButton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”)	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~</a:t>
            </a:r>
            <a:r>
              <a:rPr lang="en-US" sz="1800" b="1" dirty="0" err="1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getElementById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1800" b="1" dirty="0" err="1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goButton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”)</a:t>
            </a:r>
            <a:endParaRPr lang="en-US" sz="2400" b="1" dirty="0">
              <a:solidFill>
                <a:srgbClr val="0099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$(“.index”)	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~</a:t>
            </a:r>
            <a:r>
              <a:rPr lang="en-US" sz="1800" b="1" dirty="0" err="1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getElementsByClassName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(“index”)</a:t>
            </a:r>
            <a:endParaRPr lang="en-US" sz="2400" b="1" dirty="0">
              <a:solidFill>
                <a:srgbClr val="0099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$(“p”	)		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~</a:t>
            </a:r>
            <a:r>
              <a:rPr lang="en-US" sz="1800" b="1" dirty="0" err="1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getElementsByTagName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(“p”)</a:t>
            </a:r>
            <a:b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</a:br>
            <a:endParaRPr lang="en-US" sz="1800" b="1" dirty="0">
              <a:solidFill>
                <a:srgbClr val="0099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$(“p.abc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em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”)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// gets ALL &lt;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&gt;’s in &lt;p&gt;’s of class </a:t>
            </a:r>
            <a:r>
              <a:rPr lang="en-US" sz="1800" b="1" i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abc</a:t>
            </a:r>
            <a:endParaRPr lang="en-US" sz="2400" b="1" i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$(“p, h1”)	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// gets ALL &lt;p&gt; and &lt;h1&gt; elements</a:t>
            </a:r>
          </a:p>
          <a:p>
            <a:pPr>
              <a:buNone/>
            </a:pPr>
            <a:endParaRPr lang="en-US" sz="18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$(“:button”)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// gets ALL &lt;input&gt;’s of type “button”</a:t>
            </a:r>
            <a:b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</a:br>
            <a:endParaRPr lang="en-US" sz="2400" b="1" i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$(“:contains(‘hi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’)”)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// all elements containing text “hi”</a:t>
            </a:r>
            <a:endParaRPr lang="en-US" sz="18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$(“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p:contains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(‘hi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’)”)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// all &lt;p&gt; elements containing “hi”</a:t>
            </a:r>
            <a:endParaRPr lang="en-US" sz="18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800" b="1" dirty="0">
              <a:solidFill>
                <a:srgbClr val="0099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b="1" dirty="0">
              <a:solidFill>
                <a:srgbClr val="0099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800" b="1" dirty="0">
              <a:solidFill>
                <a:srgbClr val="0099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457200" y="1295400"/>
            <a:ext cx="7467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9999"/>
                </a:solidFill>
              </a:rPr>
              <a:t>Ref: http://www.w3schools.com/jquery/jquery_ref_selectors.asp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r>
              <a:rPr lang="en-US" sz="3200" dirty="0"/>
              <a:t>More examples of jQuery Selectors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CD408-C075-4421-A804-24FA24D41B8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914400"/>
            <a:ext cx="6324599" cy="5173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16249" y="6068469"/>
            <a:ext cx="5235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9A0075"/>
                </a:solidFill>
              </a:rPr>
              <a:t>See http://api.jquery.com/category/selectors/</a:t>
            </a:r>
          </a:p>
        </p:txBody>
      </p:sp>
    </p:spTree>
    <p:extLst>
      <p:ext uri="{BB962C8B-B14F-4D97-AF65-F5344CB8AC3E}">
        <p14:creationId xmlns:p14="http://schemas.microsoft.com/office/powerpoint/2010/main" val="2747492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$(selector).</a:t>
            </a:r>
            <a:r>
              <a:rPr lang="en-US" dirty="0">
                <a:solidFill>
                  <a:srgbClr val="C00000"/>
                </a:solidFill>
              </a:rPr>
              <a:t>&lt;action&gt;()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An </a:t>
            </a:r>
            <a:r>
              <a:rPr lang="en-US" dirty="0">
                <a:solidFill>
                  <a:srgbClr val="C00000"/>
                </a:solidFill>
              </a:rPr>
              <a:t>&lt;action&gt;() method </a:t>
            </a:r>
            <a:r>
              <a:rPr lang="en-US" dirty="0"/>
              <a:t>typically follows the </a:t>
            </a:r>
            <a:r>
              <a:rPr lang="en-US" dirty="0" err="1"/>
              <a:t>jQuery</a:t>
            </a:r>
            <a:r>
              <a:rPr lang="en-US" dirty="0"/>
              <a:t> selector, specifying what operation to perform on the selected element(s)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Examples:</a:t>
            </a:r>
          </a:p>
          <a:p>
            <a:pPr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$(“p”).hide(); 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hides ALL p’s (implied iteration)</a:t>
            </a:r>
          </a:p>
          <a:p>
            <a:pPr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$(“#p1”).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fadeOut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fades element with id of #p1</a:t>
            </a:r>
          </a:p>
          <a:p>
            <a:pPr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$(“.xyz”).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css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({“color”:”blue”}); 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changes CSS on all elements of class “xyz” (implied iteration)</a:t>
            </a:r>
          </a:p>
          <a:p>
            <a:pPr>
              <a:buNone/>
            </a:pPr>
            <a:endParaRPr lang="en-US" sz="20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066800" y="5791200"/>
            <a:ext cx="6768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Note the CSS-like syntax – although items have to be quoted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2590800" y="5334000"/>
            <a:ext cx="762000" cy="381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9" name="Rounded Rectangle 8"/>
          <p:cNvSpPr/>
          <p:nvPr/>
        </p:nvSpPr>
        <p:spPr bwMode="auto">
          <a:xfrm>
            <a:off x="2667000" y="5105400"/>
            <a:ext cx="2438400" cy="381000"/>
          </a:xfrm>
          <a:prstGeom prst="roundRect">
            <a:avLst/>
          </a:prstGeom>
          <a:solidFill>
            <a:srgbClr val="C00000">
              <a:alpha val="15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563562"/>
          </a:xfrm>
        </p:spPr>
        <p:txBody>
          <a:bodyPr/>
          <a:lstStyle/>
          <a:p>
            <a:r>
              <a:rPr lang="en-US" dirty="0"/>
              <a:t>Implied Iteration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pPr>
              <a:buNone/>
            </a:pPr>
            <a:r>
              <a:rPr lang="en-US" dirty="0"/>
              <a:t>A selector such as $(“p”) that select more </a:t>
            </a:r>
            <a:br>
              <a:rPr lang="en-US" dirty="0"/>
            </a:br>
            <a:r>
              <a:rPr lang="en-US" dirty="0"/>
              <a:t>than one element automatically invokes the action for each element:</a:t>
            </a:r>
          </a:p>
          <a:p>
            <a:pPr>
              <a:buNone/>
            </a:pPr>
            <a:r>
              <a:rPr lang="en-US" sz="20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Hide ALL &lt;p&gt; elements on the page</a:t>
            </a:r>
          </a:p>
          <a:p>
            <a:pPr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$(“p”).hide();</a:t>
            </a:r>
            <a:b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US" sz="20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Change the color on ALL elements of class “xyz”</a:t>
            </a:r>
          </a:p>
          <a:p>
            <a:pPr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$(“.xyz”).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css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({“color”:”blue”});</a:t>
            </a:r>
            <a:b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endParaRPr lang="en-US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Change font size on ALL &lt;input&gt; button elements</a:t>
            </a:r>
          </a:p>
          <a:p>
            <a:pPr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$(“:button”).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css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({“font-size”:”36px”});</a:t>
            </a:r>
            <a:b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endParaRPr lang="en-US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hide all &lt;input&gt; button elements of class “xyz”</a:t>
            </a:r>
          </a:p>
          <a:p>
            <a:pPr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$(“.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xyz:button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”).hide();</a:t>
            </a:r>
          </a:p>
          <a:p>
            <a:pPr>
              <a:buNone/>
            </a:pPr>
            <a:endParaRPr lang="en-US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90800"/>
            <a:ext cx="7543800" cy="1295400"/>
          </a:xfrm>
        </p:spPr>
        <p:txBody>
          <a:bodyPr/>
          <a:lstStyle/>
          <a:p>
            <a:r>
              <a:rPr lang="en-US" dirty="0"/>
              <a:t>Actions for simple effects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066800" y="4495800"/>
            <a:ext cx="6994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See http://www.w3schools.com/jquery/jquery_ref_effects.asp</a:t>
            </a:r>
          </a:p>
        </p:txBody>
      </p:sp>
    </p:spTree>
    <p:extLst>
      <p:ext uri="{BB962C8B-B14F-4D97-AF65-F5344CB8AC3E}">
        <p14:creationId xmlns:p14="http://schemas.microsoft.com/office/powerpoint/2010/main" val="2025297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Hiding and showing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$(“h1”).hide();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immediately hides ALL h1</a:t>
            </a:r>
          </a:p>
          <a:p>
            <a:pPr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$(“#p1”).hide(“slow”);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slowly hides #p1</a:t>
            </a:r>
          </a:p>
          <a:p>
            <a:pPr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$(“.xyz”).hide(“fast”); </a:t>
            </a:r>
          </a:p>
          <a:p>
            <a:pPr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$(“p”).hide(5000);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user-specified rate</a:t>
            </a:r>
          </a:p>
          <a:p>
            <a:pPr>
              <a:buNone/>
            </a:pP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$(“h1:first”).show();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immediately show FIRST h1</a:t>
            </a:r>
          </a:p>
          <a:p>
            <a:pPr>
              <a:buNone/>
            </a:pPr>
            <a:endParaRPr lang="en-US" sz="2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$(“h1:first”).toggle();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show or hide</a:t>
            </a:r>
          </a:p>
          <a:p>
            <a:pPr>
              <a:buNone/>
            </a:pPr>
            <a:endParaRPr lang="en-US" sz="2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312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Sliding: another way of hiding and showing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$(“h1”).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slideUp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hide at a default rate</a:t>
            </a:r>
          </a:p>
          <a:p>
            <a:pPr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$(“#p1”).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slideUp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(“slow”); </a:t>
            </a:r>
            <a:endParaRPr lang="en-US" sz="2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$(“.xyz”).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slideUp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(“fast”); </a:t>
            </a:r>
          </a:p>
          <a:p>
            <a:pPr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$(“p”).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slideUp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(5000); </a:t>
            </a:r>
            <a:endParaRPr lang="en-US" sz="2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$(“h1:first”).</a:t>
            </a:r>
            <a:r>
              <a:rPr lang="en-US" sz="2400" b="1" dirty="0" err="1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slideDown</a:t>
            </a:r>
            <a:r>
              <a:rPr lang="en-US" sz="2400" b="1" dirty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show</a:t>
            </a:r>
          </a:p>
          <a:p>
            <a:pPr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$(“h1:first”).</a:t>
            </a:r>
            <a:r>
              <a:rPr lang="en-US" sz="24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slideToggle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show or hide</a:t>
            </a:r>
          </a:p>
          <a:p>
            <a:pPr>
              <a:buNone/>
            </a:pPr>
            <a:r>
              <a:rPr lang="en-US" sz="2400" b="1" dirty="0">
                <a:solidFill>
                  <a:srgbClr val="002060"/>
                </a:solidFill>
                <a:latin typeface="+mn-lt"/>
                <a:ea typeface="+mn-ea"/>
                <a:cs typeface="Courier New" pitchFamily="49" charset="0"/>
              </a:rPr>
              <a:t>hide</a:t>
            </a:r>
            <a:r>
              <a:rPr lang="en-US" sz="2400" dirty="0">
                <a:solidFill>
                  <a:srgbClr val="002060"/>
                </a:solidFill>
                <a:latin typeface="+mn-lt"/>
                <a:ea typeface="+mn-ea"/>
                <a:cs typeface="Courier New" pitchFamily="49" charset="0"/>
              </a:rPr>
              <a:t>(), </a:t>
            </a:r>
            <a:r>
              <a:rPr lang="en-US" sz="2400" b="1" dirty="0">
                <a:solidFill>
                  <a:srgbClr val="002060"/>
                </a:solidFill>
                <a:latin typeface="+mn-lt"/>
                <a:ea typeface="+mn-ea"/>
                <a:cs typeface="Courier New" pitchFamily="49" charset="0"/>
              </a:rPr>
              <a:t>show</a:t>
            </a:r>
            <a:r>
              <a:rPr lang="en-US" sz="2400" dirty="0">
                <a:solidFill>
                  <a:srgbClr val="002060"/>
                </a:solidFill>
                <a:latin typeface="+mn-lt"/>
                <a:ea typeface="+mn-ea"/>
                <a:cs typeface="Courier New" pitchFamily="49" charset="0"/>
              </a:rPr>
              <a:t>() with no arguments change the visibility immediately – no animation is provided</a:t>
            </a:r>
          </a:p>
          <a:p>
            <a:pPr>
              <a:buNone/>
            </a:pPr>
            <a:r>
              <a:rPr lang="en-US" sz="2400" b="1" dirty="0" err="1">
                <a:solidFill>
                  <a:srgbClr val="002060"/>
                </a:solidFill>
                <a:latin typeface="+mn-lt"/>
                <a:ea typeface="+mn-ea"/>
                <a:cs typeface="Courier New" pitchFamily="49" charset="0"/>
              </a:rPr>
              <a:t>slideUp</a:t>
            </a:r>
            <a:r>
              <a:rPr lang="en-US" sz="2400" dirty="0">
                <a:solidFill>
                  <a:srgbClr val="002060"/>
                </a:solidFill>
                <a:latin typeface="+mn-lt"/>
                <a:ea typeface="+mn-ea"/>
                <a:cs typeface="Courier New" pitchFamily="49" charset="0"/>
              </a:rPr>
              <a:t>() and </a:t>
            </a:r>
            <a:r>
              <a:rPr lang="en-US" sz="2400" b="1" dirty="0" err="1">
                <a:solidFill>
                  <a:srgbClr val="002060"/>
                </a:solidFill>
                <a:latin typeface="+mn-lt"/>
                <a:ea typeface="+mn-ea"/>
                <a:cs typeface="Courier New" pitchFamily="49" charset="0"/>
              </a:rPr>
              <a:t>slideDown</a:t>
            </a:r>
            <a:r>
              <a:rPr lang="en-US" sz="2400" dirty="0">
                <a:solidFill>
                  <a:srgbClr val="002060"/>
                </a:solidFill>
                <a:latin typeface="+mn-lt"/>
                <a:ea typeface="+mn-ea"/>
                <a:cs typeface="Courier New" pitchFamily="49" charset="0"/>
              </a:rPr>
              <a:t>() even with no arguments provide default animation</a:t>
            </a:r>
          </a:p>
          <a:p>
            <a:pPr>
              <a:buNone/>
            </a:pPr>
            <a:endParaRPr lang="en-US" sz="2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4616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Fading elements in and 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458200" cy="4411662"/>
          </a:xfrm>
        </p:spPr>
        <p:txBody>
          <a:bodyPr/>
          <a:lstStyle/>
          <a:p>
            <a:pPr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$(“h1”).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fadeOut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h1 fades at default rate (400ms)</a:t>
            </a:r>
          </a:p>
          <a:p>
            <a:pPr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$(“#p1”).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fadeOut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(“slow”); 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slowly fades out</a:t>
            </a:r>
          </a:p>
          <a:p>
            <a:pPr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$(“p”).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fadeOut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(5000); 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user-specified fade rate</a:t>
            </a:r>
          </a:p>
          <a:p>
            <a:pPr>
              <a:buNone/>
            </a:pPr>
            <a:endParaRPr lang="en-US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$(“h1:first”).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fadeIn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fadesIn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at default rate</a:t>
            </a:r>
          </a:p>
          <a:p>
            <a:pPr>
              <a:buNone/>
            </a:pPr>
            <a:endParaRPr lang="en-US" sz="20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hide</a:t>
            </a:r>
            <a:r>
              <a:rPr lang="en-US" sz="24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(), </a:t>
            </a:r>
            <a:r>
              <a:rPr lang="en-US" sz="2400" b="1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show</a:t>
            </a:r>
            <a:r>
              <a:rPr lang="en-US" sz="24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(), and </a:t>
            </a:r>
            <a:r>
              <a:rPr lang="en-US" sz="2400" b="1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toggle</a:t>
            </a:r>
            <a:r>
              <a:rPr lang="en-US" sz="24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() work by shrinking and expanding the </a:t>
            </a:r>
            <a:r>
              <a:rPr lang="en-US" sz="2400" i="1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height</a:t>
            </a:r>
            <a:r>
              <a:rPr lang="en-US" sz="24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of the selected element(s)</a:t>
            </a:r>
          </a:p>
          <a:p>
            <a:pPr>
              <a:buNone/>
            </a:pPr>
            <a:endParaRPr lang="en-US" sz="2400" dirty="0">
              <a:solidFill>
                <a:srgbClr val="002060"/>
              </a:solidFill>
              <a:latin typeface="+mj-lt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err="1">
                <a:solidFill>
                  <a:srgbClr val="002060"/>
                </a:solidFill>
                <a:latin typeface="+mj-lt"/>
                <a:cs typeface="Courier New" pitchFamily="49" charset="0"/>
              </a:rPr>
              <a:t>fadeIn</a:t>
            </a:r>
            <a:r>
              <a:rPr lang="en-US" sz="24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() and </a:t>
            </a:r>
            <a:r>
              <a:rPr lang="en-US" sz="2400" b="1" dirty="0" err="1">
                <a:solidFill>
                  <a:srgbClr val="002060"/>
                </a:solidFill>
                <a:latin typeface="+mj-lt"/>
                <a:cs typeface="Courier New" pitchFamily="49" charset="0"/>
              </a:rPr>
              <a:t>fadeOut</a:t>
            </a:r>
            <a:r>
              <a:rPr lang="en-US" sz="24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() operate by varying the </a:t>
            </a:r>
            <a:r>
              <a:rPr lang="en-US" sz="2400" i="1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opacity</a:t>
            </a:r>
            <a:r>
              <a:rPr lang="en-US" sz="24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of the selected element(s)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04580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z="2000" dirty="0" err="1"/>
              <a:t>jQuery</a:t>
            </a:r>
            <a:r>
              <a:rPr lang="en-US" sz="2000" dirty="0"/>
              <a:t> Effect Methods Reference:</a:t>
            </a:r>
            <a:br>
              <a:rPr lang="en-US" sz="2000" dirty="0"/>
            </a:br>
            <a:r>
              <a:rPr lang="en-US" sz="2000" dirty="0">
                <a:hlinkClick r:id="rId2"/>
              </a:rPr>
              <a:t>http://www.w3schools.com/jquery/jquery_ref_effects.asp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CD408-C075-4421-A804-24FA24D41B8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72464"/>
            <a:ext cx="7391400" cy="566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83651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chaining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$(“h1”).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fadeOut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fadeIn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 </a:t>
            </a:r>
            <a:endParaRPr lang="en-US" sz="20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err="1">
                <a:solidFill>
                  <a:srgbClr val="002060"/>
                </a:solidFill>
                <a:latin typeface="+mn-lt"/>
                <a:ea typeface="+mn-ea"/>
                <a:cs typeface="Courier New" pitchFamily="49" charset="0"/>
              </a:rPr>
              <a:t>fadeIn</a:t>
            </a:r>
            <a:r>
              <a:rPr lang="en-US" sz="2400" dirty="0">
                <a:solidFill>
                  <a:srgbClr val="002060"/>
                </a:solidFill>
                <a:latin typeface="+mn-lt"/>
                <a:ea typeface="+mn-ea"/>
                <a:cs typeface="Courier New" pitchFamily="49" charset="0"/>
              </a:rPr>
              <a:t>() executes </a:t>
            </a:r>
            <a:r>
              <a:rPr lang="en-US" sz="2400" u="sng" dirty="0">
                <a:solidFill>
                  <a:srgbClr val="002060"/>
                </a:solidFill>
                <a:latin typeface="+mn-lt"/>
                <a:ea typeface="+mn-ea"/>
                <a:cs typeface="Courier New" pitchFamily="49" charset="0"/>
              </a:rPr>
              <a:t>after</a:t>
            </a:r>
            <a:r>
              <a:rPr lang="en-US" sz="2400" dirty="0">
                <a:solidFill>
                  <a:srgbClr val="002060"/>
                </a:solidFill>
                <a:latin typeface="+mn-lt"/>
                <a:ea typeface="+mn-ea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+mn-lt"/>
                <a:ea typeface="+mn-ea"/>
                <a:cs typeface="Courier New" pitchFamily="49" charset="0"/>
              </a:rPr>
              <a:t>fadeOut</a:t>
            </a:r>
            <a:r>
              <a:rPr lang="en-US" sz="2400" dirty="0">
                <a:solidFill>
                  <a:srgbClr val="002060"/>
                </a:solidFill>
                <a:latin typeface="+mn-lt"/>
                <a:ea typeface="+mn-ea"/>
                <a:cs typeface="Courier New" pitchFamily="49" charset="0"/>
              </a:rPr>
              <a:t>() completes.</a:t>
            </a:r>
          </a:p>
          <a:p>
            <a:pPr>
              <a:buNone/>
            </a:pPr>
            <a:endParaRPr lang="en-US" sz="2400" dirty="0">
              <a:solidFill>
                <a:srgbClr val="002060"/>
              </a:solidFill>
              <a:cs typeface="Courier New" pitchFamily="49" charset="0"/>
            </a:endParaRPr>
          </a:p>
          <a:p>
            <a:pPr>
              <a:buNone/>
            </a:pPr>
            <a:r>
              <a:rPr lang="en-US" sz="2400" dirty="0" err="1">
                <a:solidFill>
                  <a:srgbClr val="002060"/>
                </a:solidFill>
                <a:latin typeface="+mn-lt"/>
                <a:ea typeface="+mn-ea"/>
                <a:cs typeface="Courier New" pitchFamily="49" charset="0"/>
              </a:rPr>
              <a:t>fadeOut</a:t>
            </a:r>
            <a:r>
              <a:rPr lang="en-US" sz="2400" dirty="0">
                <a:solidFill>
                  <a:srgbClr val="002060"/>
                </a:solidFill>
                <a:latin typeface="+mn-lt"/>
                <a:ea typeface="+mn-ea"/>
                <a:cs typeface="Courier New" pitchFamily="49" charset="0"/>
              </a:rPr>
              <a:t>() and </a:t>
            </a:r>
            <a:r>
              <a:rPr lang="en-US" sz="2400" dirty="0" err="1">
                <a:solidFill>
                  <a:srgbClr val="002060"/>
                </a:solidFill>
                <a:latin typeface="+mn-lt"/>
                <a:ea typeface="+mn-ea"/>
                <a:cs typeface="Courier New" pitchFamily="49" charset="0"/>
              </a:rPr>
              <a:t>fadeIn</a:t>
            </a:r>
            <a:r>
              <a:rPr lang="en-US" sz="2400" dirty="0">
                <a:solidFill>
                  <a:srgbClr val="002060"/>
                </a:solidFill>
                <a:latin typeface="+mn-lt"/>
                <a:ea typeface="+mn-ea"/>
                <a:cs typeface="Courier New" pitchFamily="49" charset="0"/>
              </a:rPr>
              <a:t>() are placed in </a:t>
            </a:r>
            <a:r>
              <a:rPr lang="en-US" sz="2400" dirty="0" err="1">
                <a:solidFill>
                  <a:srgbClr val="002060"/>
                </a:solidFill>
                <a:latin typeface="+mn-lt"/>
                <a:ea typeface="+mn-ea"/>
                <a:cs typeface="Courier New" pitchFamily="49" charset="0"/>
              </a:rPr>
              <a:t>jQuery’s</a:t>
            </a:r>
            <a:r>
              <a:rPr lang="en-US" sz="2400" dirty="0">
                <a:solidFill>
                  <a:srgbClr val="002060"/>
                </a:solidFill>
                <a:latin typeface="+mn-lt"/>
                <a:ea typeface="+mn-ea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+mn-lt"/>
                <a:ea typeface="+mn-ea"/>
                <a:cs typeface="Courier New" pitchFamily="49" charset="0"/>
              </a:rPr>
              <a:t>animation queue</a:t>
            </a:r>
            <a:r>
              <a:rPr lang="en-US" sz="2400" dirty="0">
                <a:solidFill>
                  <a:srgbClr val="002060"/>
                </a:solidFill>
                <a:latin typeface="+mn-lt"/>
                <a:ea typeface="+mn-ea"/>
                <a:cs typeface="Courier New" pitchFamily="49" charset="0"/>
              </a:rPr>
              <a:t>, which processes actions in sequence.</a:t>
            </a:r>
          </a:p>
          <a:p>
            <a:pPr>
              <a:buNone/>
            </a:pPr>
            <a:endParaRPr lang="en-US" sz="2400" dirty="0">
              <a:solidFill>
                <a:srgbClr val="002060"/>
              </a:solidFill>
              <a:cs typeface="Courier New" pitchFamily="49" charset="0"/>
            </a:endParaRPr>
          </a:p>
          <a:p>
            <a:pPr>
              <a:buNone/>
            </a:pPr>
            <a:r>
              <a:rPr lang="en-US" sz="2400" dirty="0">
                <a:solidFill>
                  <a:srgbClr val="9A0075"/>
                </a:solidFill>
                <a:latin typeface="+mn-lt"/>
                <a:ea typeface="+mn-ea"/>
                <a:cs typeface="Courier New" pitchFamily="49" charset="0"/>
              </a:rPr>
              <a:t>	Note: This is similar to using Java’s </a:t>
            </a:r>
            <a:r>
              <a:rPr lang="en-US" sz="2400" b="1" dirty="0" err="1">
                <a:solidFill>
                  <a:srgbClr val="9A0075"/>
                </a:solidFill>
                <a:latin typeface="+mn-lt"/>
                <a:ea typeface="+mn-ea"/>
                <a:cs typeface="Courier New" pitchFamily="49" charset="0"/>
              </a:rPr>
              <a:t>invokeLater</a:t>
            </a:r>
            <a:r>
              <a:rPr lang="en-US" sz="2400" dirty="0">
                <a:solidFill>
                  <a:srgbClr val="9A0075"/>
                </a:solidFill>
                <a:latin typeface="+mn-lt"/>
                <a:ea typeface="+mn-ea"/>
                <a:cs typeface="Courier New" pitchFamily="49" charset="0"/>
              </a:rPr>
              <a:t>() method to execute operations in sequence on the Event Dispatch Thread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1940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jQuery</a:t>
            </a:r>
            <a:r>
              <a:rPr lang="en-US" sz="3600" dirty="0"/>
              <a:t> is a library of JavaScript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4876800"/>
          </a:xfrm>
        </p:spPr>
        <p:txBody>
          <a:bodyPr/>
          <a:lstStyle/>
          <a:p>
            <a:pPr>
              <a:buNone/>
            </a:pPr>
            <a:r>
              <a:rPr lang="en-US" dirty="0"/>
              <a:t>Helps minimize the amount of JavaScript you</a:t>
            </a:r>
          </a:p>
          <a:p>
            <a:pPr>
              <a:buNone/>
            </a:pPr>
            <a:r>
              <a:rPr lang="en-US" dirty="0"/>
              <a:t>have to write in order to: 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</a:rPr>
              <a:t>Access DOM elements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</a:rPr>
              <a:t>Modify the appearance of a web page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</a:rPr>
              <a:t>Provide sophisticated animation effects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</a:rPr>
              <a:t>Alter the content of a document</a:t>
            </a:r>
          </a:p>
          <a:p>
            <a:pPr lvl="1"/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Retrieve information from a web server without refreshing the page (using Ajax) </a:t>
            </a:r>
          </a:p>
          <a:p>
            <a:pPr>
              <a:buNone/>
            </a:pPr>
            <a:r>
              <a:rPr lang="en-US" dirty="0"/>
              <a:t>Hides DOM differences between browsers</a:t>
            </a:r>
          </a:p>
          <a:p>
            <a:pPr marL="638175" lvl="2" indent="-342900">
              <a:buClr>
                <a:schemeClr val="tx2"/>
              </a:buClr>
            </a:pPr>
            <a:r>
              <a:rPr lang="en-US" sz="2100" dirty="0">
                <a:solidFill>
                  <a:srgbClr val="009900"/>
                </a:solidFill>
              </a:rPr>
              <a:t>Allows you to write browser-independent JavaScript!</a:t>
            </a:r>
          </a:p>
          <a:p>
            <a:pPr lvl="2"/>
            <a:r>
              <a:rPr lang="en-US" sz="2000" dirty="0">
                <a:solidFill>
                  <a:srgbClr val="FF0000"/>
                </a:solidFill>
              </a:rPr>
              <a:t>This was a big deal a few years ago when DOM differences between browsers existed.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pic>
        <p:nvPicPr>
          <p:cNvPr id="18434" name="Picture 2" descr="http://ts4.mm.bing.net/th?id=H.4542817927692631&amp;pid=1.7&amp;w=220&amp;h=135&amp;c=7&amp;rs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2209800"/>
            <a:ext cx="2826456" cy="17344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7543800" cy="563562"/>
          </a:xfrm>
        </p:spPr>
        <p:txBody>
          <a:bodyPr/>
          <a:lstStyle/>
          <a:p>
            <a:r>
              <a:rPr lang="en-US" sz="2800" dirty="0"/>
              <a:t>Iteration </a:t>
            </a:r>
            <a:r>
              <a:rPr lang="en-US" sz="2800" u="sng" dirty="0"/>
              <a:t>filters</a:t>
            </a:r>
            <a:r>
              <a:rPr lang="en-US" sz="2800" dirty="0"/>
              <a:t> let you specify exactly which elements in a selector are affected: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7925"/>
          </a:xfrm>
        </p:spPr>
        <p:txBody>
          <a:bodyPr/>
          <a:lstStyle/>
          <a:p>
            <a:pPr>
              <a:buNone/>
            </a:pP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Hide only the first &lt;p&gt; element on the page</a:t>
            </a:r>
          </a:p>
          <a:p>
            <a:pPr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$(“p:first”).hide(); </a:t>
            </a:r>
          </a:p>
          <a:p>
            <a:pPr>
              <a:buNone/>
            </a:pP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Hide only the last &lt;p&gt; element on the page</a:t>
            </a:r>
          </a:p>
          <a:p>
            <a:pPr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$(“p:last”).hide();</a:t>
            </a:r>
          </a:p>
          <a:p>
            <a:pPr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Hide the 2</a:t>
            </a:r>
            <a:r>
              <a:rPr lang="en-US" sz="1800" b="1" baseline="300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nd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 &lt;p&gt; element on the page</a:t>
            </a:r>
          </a:p>
          <a:p>
            <a:pPr>
              <a:buNone/>
            </a:pP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Note: 0-based indexing</a:t>
            </a:r>
          </a:p>
          <a:p>
            <a:pPr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$(“p:eq(1)”).hide(); </a:t>
            </a:r>
          </a:p>
          <a:p>
            <a:pPr>
              <a:buNone/>
            </a:pPr>
            <a:endParaRPr lang="en-US" sz="1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Change the color on all elements of class “.xyz”</a:t>
            </a:r>
          </a:p>
          <a:p>
            <a:pPr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$(“.xyz”).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css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({“color”:”blue”});</a:t>
            </a:r>
          </a:p>
          <a:p>
            <a:pPr>
              <a:buNone/>
            </a:pPr>
            <a:endParaRPr lang="en-US" sz="1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Change the color only on the even rows of a table</a:t>
            </a:r>
          </a:p>
          <a:p>
            <a:pPr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$(“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tr:even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”).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css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({“color”:”blue”});</a:t>
            </a:r>
          </a:p>
          <a:p>
            <a:pPr>
              <a:buNone/>
            </a:pPr>
            <a:endParaRPr lang="en-US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09800" y="5867400"/>
            <a:ext cx="5235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See http://api.jquery.com/category/selectors/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 sz="3200" dirty="0"/>
              <a:t>Iterating through multiple elements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en-US" sz="2000" dirty="0">
                <a:solidFill>
                  <a:srgbClr val="9A0075"/>
                </a:solidFill>
              </a:rPr>
              <a:t>&lt;par id=“p1&gt;This is paragraph 1.&lt;/p&gt;</a:t>
            </a:r>
          </a:p>
          <a:p>
            <a:pPr>
              <a:buNone/>
            </a:pPr>
            <a:r>
              <a:rPr lang="en-US" sz="2000" dirty="0">
                <a:solidFill>
                  <a:srgbClr val="9A0075"/>
                </a:solidFill>
              </a:rPr>
              <a:t>&lt;par id=“p2&gt;This is paragraph 2.&lt;/p&gt;</a:t>
            </a:r>
          </a:p>
          <a:p>
            <a:pPr>
              <a:buNone/>
            </a:pPr>
            <a:endParaRPr lang="en-US" sz="2000" dirty="0">
              <a:solidFill>
                <a:srgbClr val="009900"/>
              </a:solidFill>
            </a:endParaRPr>
          </a:p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In </a:t>
            </a:r>
            <a:r>
              <a:rPr lang="en-US" sz="2000" dirty="0" err="1">
                <a:solidFill>
                  <a:srgbClr val="0000FF"/>
                </a:solidFill>
              </a:rPr>
              <a:t>jQuery</a:t>
            </a:r>
            <a:r>
              <a:rPr lang="en-US" sz="2000" dirty="0">
                <a:solidFill>
                  <a:srgbClr val="0000FF"/>
                </a:solidFill>
              </a:rPr>
              <a:t>: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$(“p”).each( function(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the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is automatically incremented by</a:t>
            </a:r>
          </a:p>
          <a:p>
            <a:pPr>
              <a:buNone/>
            </a:pP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	// </a:t>
            </a:r>
            <a:r>
              <a:rPr lang="en-US" sz="16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jQuery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with each iteration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if( index == 0 ) {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US" sz="16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code for 1</a:t>
            </a:r>
            <a:r>
              <a:rPr lang="en-US" sz="1600" b="1" baseline="300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st</a:t>
            </a:r>
            <a:r>
              <a:rPr lang="en-US" sz="16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 &lt;p&gt; goes here…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$(this) is the current jQuery object in the iteration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if( $(this).text().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indexOf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(“2”) !== -1 ) { //contains “2”?</a:t>
            </a:r>
          </a:p>
          <a:p>
            <a:pPr>
              <a:buNone/>
            </a:pPr>
            <a:r>
              <a:rPr lang="en-US" sz="16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		  // code for 2</a:t>
            </a:r>
            <a:r>
              <a:rPr lang="en-US" sz="1600" b="1" baseline="300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nd</a:t>
            </a:r>
            <a:r>
              <a:rPr lang="en-US" sz="16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 &lt;p&gt; goes here…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     if( $(this).is(“#p2”) ) { // is current element #p2?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…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}</a:t>
            </a:r>
            <a:br>
              <a:rPr lang="en-US" sz="1600" b="1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3242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$(this) </a:t>
            </a:r>
            <a:r>
              <a:rPr lang="en-US" dirty="0"/>
              <a:t>vs.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$(this) </a:t>
            </a:r>
            <a:r>
              <a:rPr lang="en-US" dirty="0"/>
              <a:t>is a jQuery object</a:t>
            </a:r>
          </a:p>
          <a:p>
            <a:pPr lvl="1"/>
            <a:r>
              <a:rPr lang="en-US" dirty="0"/>
              <a:t>You call </a:t>
            </a:r>
            <a:r>
              <a:rPr lang="en-US" u="sng" dirty="0"/>
              <a:t>jQuery</a:t>
            </a:r>
            <a:r>
              <a:rPr lang="en-US" dirty="0"/>
              <a:t> methods on it</a:t>
            </a:r>
          </a:p>
          <a:p>
            <a:pPr marL="693737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$(this).html(“hello”); 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is the underlying DOM object	</a:t>
            </a:r>
          </a:p>
          <a:p>
            <a:pPr lvl="1"/>
            <a:r>
              <a:rPr lang="en-US" dirty="0"/>
              <a:t>You call </a:t>
            </a:r>
            <a:r>
              <a:rPr lang="en-US" u="sng" dirty="0"/>
              <a:t>DOM</a:t>
            </a:r>
            <a:r>
              <a:rPr lang="en-US" dirty="0"/>
              <a:t> methods on it</a:t>
            </a:r>
          </a:p>
          <a:p>
            <a:pPr marL="693737" lvl="2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this.innerHTML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“hello”;</a:t>
            </a:r>
          </a:p>
          <a:p>
            <a:pPr marL="693737" lvl="2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93737" lvl="2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$(this)[0] == this; </a:t>
            </a:r>
          </a:p>
          <a:p>
            <a:pPr marL="693737" lvl="2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$(“#p2”)[0] == </a:t>
            </a:r>
            <a:r>
              <a:rPr lang="en-US" sz="2000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(“p2);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23277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667000"/>
            <a:ext cx="7543800" cy="1295400"/>
          </a:xfrm>
        </p:spPr>
        <p:txBody>
          <a:bodyPr/>
          <a:lstStyle/>
          <a:p>
            <a:r>
              <a:rPr lang="en-US" dirty="0"/>
              <a:t>Event Handling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jQuery</a:t>
            </a:r>
            <a:r>
              <a:rPr lang="en-US" dirty="0"/>
              <a:t> Event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sz="2400" dirty="0"/>
              <a:t>User actions that a web page can respond to are called events:</a:t>
            </a:r>
          </a:p>
          <a:p>
            <a:pPr lvl="1"/>
            <a:r>
              <a:rPr lang="en-US" sz="2000" dirty="0"/>
              <a:t>moving a mouse over an element</a:t>
            </a:r>
          </a:p>
          <a:p>
            <a:pPr lvl="1"/>
            <a:r>
              <a:rPr lang="en-US" sz="2000" dirty="0"/>
              <a:t>selecting a radio button</a:t>
            </a:r>
          </a:p>
          <a:p>
            <a:pPr lvl="1"/>
            <a:r>
              <a:rPr lang="en-US" sz="2000" dirty="0"/>
              <a:t>clicking on an element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CD408-C075-4421-A804-24FA24D41B80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475717"/>
            <a:ext cx="7924800" cy="1705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62000" y="5410200"/>
            <a:ext cx="6922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See http://www.w3schools.com/jquery/jquery_ref_events.asp</a:t>
            </a:r>
          </a:p>
        </p:txBody>
      </p:sp>
    </p:spTree>
    <p:extLst>
      <p:ext uri="{BB962C8B-B14F-4D97-AF65-F5344CB8AC3E}">
        <p14:creationId xmlns:p14="http://schemas.microsoft.com/office/powerpoint/2010/main" val="32821786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 sz="2800" dirty="0" err="1"/>
              <a:t>window.onload</a:t>
            </a:r>
            <a:r>
              <a:rPr lang="en-US" sz="2800" dirty="0"/>
              <a:t> event handling</a:t>
            </a:r>
            <a:br>
              <a:rPr lang="en-US" sz="2800" dirty="0"/>
            </a:br>
            <a:r>
              <a:rPr lang="en-US" sz="2800" dirty="0"/>
              <a:t> – the jQuery equivalent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411662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</a:rPr>
              <a:t>In regular JavaScript:</a:t>
            </a:r>
          </a:p>
          <a:p>
            <a:pPr>
              <a:buNone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window.onload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// 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window.document.body.onload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function init() {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	// init code here…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}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</a:rPr>
              <a:t>In </a:t>
            </a:r>
            <a:r>
              <a:rPr lang="en-US" dirty="0" err="1">
                <a:solidFill>
                  <a:srgbClr val="0000FF"/>
                </a:solidFill>
              </a:rPr>
              <a:t>jQuery</a:t>
            </a:r>
            <a:r>
              <a:rPr lang="en-US" dirty="0">
                <a:solidFill>
                  <a:srgbClr val="0000FF"/>
                </a:solidFill>
              </a:rPr>
              <a:t>:</a:t>
            </a:r>
          </a:p>
          <a:p>
            <a:pPr>
              <a:buNone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$(window).load(init);</a:t>
            </a:r>
            <a:br>
              <a:rPr lang="en-US" sz="2800" b="1" dirty="0">
                <a:latin typeface="Courier New" pitchFamily="49" charset="0"/>
                <a:cs typeface="Courier New" pitchFamily="49" charset="0"/>
              </a:rPr>
            </a:b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          or</a:t>
            </a:r>
            <a:br>
              <a:rPr lang="en-US" sz="2800" b="1" dirty="0">
                <a:latin typeface="Courier New" pitchFamily="49" charset="0"/>
                <a:cs typeface="Courier New" pitchFamily="49" charset="0"/>
              </a:rPr>
            </a:b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$(document).ready(init);</a:t>
            </a:r>
            <a:r>
              <a:rPr lang="en-US" sz="2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//preferred!</a:t>
            </a:r>
          </a:p>
          <a:p>
            <a:pPr>
              <a:buNone/>
            </a:pPr>
            <a:r>
              <a:rPr lang="en-US" sz="2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$().ready( function() {…}); // alt</a:t>
            </a:r>
            <a:br>
              <a:rPr lang="en-US" sz="2800" b="1" dirty="0">
                <a:latin typeface="Courier New" pitchFamily="49" charset="0"/>
                <a:cs typeface="Courier New" pitchFamily="49" charset="0"/>
              </a:rPr>
            </a:br>
            <a:endParaRPr lang="en-US" sz="32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2417618" y="4869873"/>
            <a:ext cx="2438400" cy="381000"/>
          </a:xfrm>
          <a:prstGeom prst="roundRect">
            <a:avLst/>
          </a:prstGeom>
          <a:solidFill>
            <a:srgbClr val="009900">
              <a:alpha val="15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 sz="2800" dirty="0"/>
              <a:t>$(document).ready </a:t>
            </a:r>
            <a:r>
              <a:rPr lang="en-US" sz="2800" dirty="0" err="1"/>
              <a:t>vs</a:t>
            </a:r>
            <a:r>
              <a:rPr lang="en-US" sz="2800" dirty="0"/>
              <a:t> $(window).load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411662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</a:rPr>
              <a:t>    </a:t>
            </a:r>
            <a:r>
              <a:rPr lang="en-US" sz="2800" dirty="0">
                <a:solidFill>
                  <a:srgbClr val="0000FF"/>
                </a:solidFill>
              </a:rPr>
              <a:t>$(window).load </a:t>
            </a:r>
            <a:r>
              <a:rPr lang="en-US" sz="2800" dirty="0">
                <a:solidFill>
                  <a:srgbClr val="0070C0"/>
                </a:solidFill>
              </a:rPr>
              <a:t>executes after your pages loads, including any images your page may display. </a:t>
            </a:r>
          </a:p>
          <a:p>
            <a:pPr>
              <a:buNone/>
            </a:pPr>
            <a:r>
              <a:rPr lang="en-US" sz="2800" dirty="0">
                <a:solidFill>
                  <a:srgbClr val="0000FF"/>
                </a:solidFill>
              </a:rPr>
              <a:t>	</a:t>
            </a:r>
            <a:r>
              <a:rPr lang="en-US" sz="2000" dirty="0">
                <a:solidFill>
                  <a:srgbClr val="9A0075"/>
                </a:solidFill>
              </a:rPr>
              <a:t>Browsers load images on separate threads, since image loading can take a long time.</a:t>
            </a:r>
            <a:endParaRPr lang="en-US" sz="2800" dirty="0">
              <a:solidFill>
                <a:srgbClr val="9A0075"/>
              </a:solidFill>
            </a:endParaRP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>
                <a:solidFill>
                  <a:srgbClr val="0000FF"/>
                </a:solidFill>
              </a:rPr>
              <a:t>$(document).ready </a:t>
            </a:r>
            <a:r>
              <a:rPr lang="en-US" sz="2800" dirty="0">
                <a:solidFill>
                  <a:srgbClr val="0070C0"/>
                </a:solidFill>
              </a:rPr>
              <a:t>executes as soon as the browser completes DOM creation, which occurs (typically) before all of the images are loaded.</a:t>
            </a: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sz="2400" dirty="0">
                <a:solidFill>
                  <a:srgbClr val="009900"/>
                </a:solidFill>
              </a:rPr>
              <a:t>Your jQuery script can thus start executing more quickly after a user browses to your page.</a:t>
            </a:r>
          </a:p>
          <a:p>
            <a:pPr>
              <a:buNone/>
            </a:pP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USE $(document).ready!!!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	</a:t>
            </a:r>
            <a:br>
              <a:rPr lang="en-US" sz="2800" b="1" dirty="0">
                <a:latin typeface="Courier New" pitchFamily="49" charset="0"/>
                <a:cs typeface="Courier New" pitchFamily="49" charset="0"/>
              </a:rPr>
            </a:br>
            <a:endParaRPr lang="en-US" sz="32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Handling events from input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411662"/>
          </a:xfrm>
        </p:spPr>
        <p:txBody>
          <a:bodyPr/>
          <a:lstStyle/>
          <a:p>
            <a:pPr>
              <a:buNone/>
            </a:pPr>
            <a:r>
              <a:rPr lang="en-US" sz="2000" dirty="0">
                <a:solidFill>
                  <a:srgbClr val="9A0075"/>
                </a:solidFill>
              </a:rPr>
              <a:t>&lt;input id=“</a:t>
            </a:r>
            <a:r>
              <a:rPr lang="en-US" sz="2000" dirty="0" err="1">
                <a:solidFill>
                  <a:srgbClr val="9A0075"/>
                </a:solidFill>
              </a:rPr>
              <a:t>okButton</a:t>
            </a:r>
            <a:r>
              <a:rPr lang="en-US" sz="2000" dirty="0">
                <a:solidFill>
                  <a:srgbClr val="9A0075"/>
                </a:solidFill>
              </a:rPr>
              <a:t>” type=“button” value=“OK” /&gt;</a:t>
            </a:r>
          </a:p>
          <a:p>
            <a:pPr>
              <a:buNone/>
            </a:pPr>
            <a:endParaRPr lang="en-US" sz="2000" dirty="0">
              <a:solidFill>
                <a:srgbClr val="9A0075"/>
              </a:solidFill>
            </a:endParaRPr>
          </a:p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In regular JavaScript: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button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document.getElementById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okButton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”);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button.onclick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function() {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button code here…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In </a:t>
            </a:r>
            <a:r>
              <a:rPr lang="en-US" sz="2000" dirty="0" err="1">
                <a:solidFill>
                  <a:srgbClr val="0000FF"/>
                </a:solidFill>
              </a:rPr>
              <a:t>jQuery</a:t>
            </a:r>
            <a:r>
              <a:rPr lang="en-US" sz="2000" dirty="0">
                <a:solidFill>
                  <a:srgbClr val="0000FF"/>
                </a:solidFill>
              </a:rPr>
              <a:t>: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$(“#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okButton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”).click( function() {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button code here…</a:t>
            </a:r>
            <a:br>
              <a:rPr lang="en-US" sz="20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}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9066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$(“p”) – select all &lt;p&gt; elements on a page: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900" dirty="0"/>
              <a:t> &lt;script&gt;</a:t>
            </a:r>
          </a:p>
          <a:p>
            <a:pPr marL="0" indent="0">
              <a:buNone/>
            </a:pPr>
            <a:r>
              <a:rPr lang="en-US" sz="2900" dirty="0"/>
              <a:t>        $().ready(function(){</a:t>
            </a:r>
          </a:p>
          <a:p>
            <a:pPr marL="0" indent="0">
              <a:buNone/>
            </a:pPr>
            <a:r>
              <a:rPr lang="en-US" sz="2900" dirty="0"/>
              <a:t>            $("button").click(function(){</a:t>
            </a:r>
          </a:p>
          <a:p>
            <a:pPr marL="0" indent="0">
              <a:buNone/>
            </a:pPr>
            <a:r>
              <a:rPr lang="en-US" sz="2900" b="1" dirty="0">
                <a:solidFill>
                  <a:srgbClr val="7030A0"/>
                </a:solidFill>
              </a:rPr>
              <a:t>                $("p").hide(); // hides all &lt;p&gt; elements on button press</a:t>
            </a:r>
          </a:p>
          <a:p>
            <a:pPr marL="0" indent="0">
              <a:buNone/>
            </a:pPr>
            <a:r>
              <a:rPr lang="en-US" sz="2900" dirty="0"/>
              <a:t>            });</a:t>
            </a:r>
          </a:p>
          <a:p>
            <a:pPr marL="0" indent="0">
              <a:buNone/>
            </a:pPr>
            <a:r>
              <a:rPr lang="en-US" sz="2900" dirty="0"/>
              <a:t>        });</a:t>
            </a:r>
          </a:p>
          <a:p>
            <a:pPr marL="0" indent="0">
              <a:buNone/>
            </a:pPr>
            <a:r>
              <a:rPr lang="en-US" sz="2900" dirty="0"/>
              <a:t>    &lt;/script&gt;</a:t>
            </a:r>
          </a:p>
          <a:p>
            <a:pPr marL="0" indent="0">
              <a:buNone/>
            </a:pPr>
            <a:r>
              <a:rPr lang="en-US" sz="2900" dirty="0"/>
              <a:t>&lt;/head&gt;</a:t>
            </a:r>
          </a:p>
          <a:p>
            <a:pPr marL="0" indent="0">
              <a:buNone/>
            </a:pPr>
            <a:endParaRPr lang="en-US" sz="2900" dirty="0"/>
          </a:p>
          <a:p>
            <a:pPr marL="0" indent="0">
              <a:buNone/>
            </a:pPr>
            <a:r>
              <a:rPr lang="en-US" sz="2900" dirty="0"/>
              <a:t>&lt;body&gt;</a:t>
            </a:r>
          </a:p>
          <a:p>
            <a:pPr marL="0" indent="0">
              <a:buNone/>
            </a:pPr>
            <a:r>
              <a:rPr lang="en-US" sz="2900" dirty="0"/>
              <a:t>&lt;h2&gt;This is a heading&lt;/h2&gt;</a:t>
            </a:r>
          </a:p>
          <a:p>
            <a:pPr marL="0" indent="0">
              <a:buNone/>
            </a:pPr>
            <a:r>
              <a:rPr lang="en-US" sz="2900" b="1" dirty="0">
                <a:solidFill>
                  <a:srgbClr val="7030A0"/>
                </a:solidFill>
              </a:rPr>
              <a:t>&lt;p&gt;This is a paragraph.&lt;/p&gt;</a:t>
            </a:r>
          </a:p>
          <a:p>
            <a:pPr marL="0" indent="0">
              <a:buNone/>
            </a:pPr>
            <a:r>
              <a:rPr lang="en-US" sz="2900" b="1" dirty="0">
                <a:solidFill>
                  <a:srgbClr val="7030A0"/>
                </a:solidFill>
              </a:rPr>
              <a:t>&lt;p&gt;This is another paragraph.&lt;/p&gt;</a:t>
            </a:r>
          </a:p>
          <a:p>
            <a:pPr marL="0" indent="0">
              <a:buNone/>
            </a:pPr>
            <a:r>
              <a:rPr lang="en-US" sz="2900" dirty="0"/>
              <a:t>&lt;button&gt;Click me&lt;/button&gt;</a:t>
            </a:r>
          </a:p>
          <a:p>
            <a:pPr marL="0" indent="0">
              <a:buNone/>
            </a:pPr>
            <a:r>
              <a:rPr lang="en-US" sz="2900" dirty="0"/>
              <a:t>&lt;/body&gt;</a:t>
            </a:r>
          </a:p>
          <a:p>
            <a:pPr marL="0" indent="0">
              <a:buNone/>
            </a:pPr>
            <a:r>
              <a:rPr lang="en-US" sz="2900" dirty="0"/>
              <a:t>&lt;/html&gt;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CD408-C075-4421-A804-24FA24D41B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400" y="1981200"/>
            <a:ext cx="2289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charset="0"/>
                <a:cs typeface="Arial" charset="0"/>
              </a:rPr>
              <a:t>Anonymous function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505200" y="2362200"/>
            <a:ext cx="11430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93543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 &lt;script&gt;</a:t>
            </a:r>
          </a:p>
          <a:p>
            <a:pPr marL="0" indent="0">
              <a:buNone/>
            </a:pPr>
            <a:r>
              <a:rPr lang="en-US" sz="1600" dirty="0"/>
              <a:t>        $(document).</a:t>
            </a:r>
            <a:r>
              <a:rPr lang="en-US" sz="1600" dirty="0">
                <a:solidFill>
                  <a:srgbClr val="7030A0"/>
                </a:solidFill>
              </a:rPr>
              <a:t>ready</a:t>
            </a:r>
            <a:r>
              <a:rPr lang="en-US" sz="1600" dirty="0"/>
              <a:t>(function(){  // ready event</a:t>
            </a:r>
          </a:p>
          <a:p>
            <a:pPr marL="0" indent="0">
              <a:buNone/>
            </a:pPr>
            <a:r>
              <a:rPr lang="en-US" sz="1600" dirty="0"/>
              <a:t>            $("button").</a:t>
            </a:r>
            <a:r>
              <a:rPr lang="en-US" sz="1600" dirty="0">
                <a:solidFill>
                  <a:srgbClr val="7030A0"/>
                </a:solidFill>
              </a:rPr>
              <a:t>click</a:t>
            </a:r>
            <a:r>
              <a:rPr lang="en-US" sz="1600" dirty="0"/>
              <a:t>(function(){   // click event</a:t>
            </a:r>
          </a:p>
          <a:p>
            <a:pPr marL="0" indent="0">
              <a:buNone/>
            </a:pPr>
            <a:r>
              <a:rPr lang="en-US" sz="1600" dirty="0"/>
              <a:t>                $("p").hide();</a:t>
            </a:r>
          </a:p>
          <a:p>
            <a:pPr marL="0" indent="0">
              <a:buNone/>
            </a:pPr>
            <a:r>
              <a:rPr lang="en-US" sz="1600" dirty="0"/>
              <a:t>            });</a:t>
            </a:r>
          </a:p>
          <a:p>
            <a:pPr marL="0" indent="0">
              <a:buNone/>
            </a:pPr>
            <a:r>
              <a:rPr lang="en-US" sz="1600" dirty="0"/>
              <a:t>            $("#p1").</a:t>
            </a:r>
            <a:r>
              <a:rPr lang="en-US" sz="1600" dirty="0" err="1">
                <a:solidFill>
                  <a:srgbClr val="7030A0"/>
                </a:solidFill>
              </a:rPr>
              <a:t>mouseenter</a:t>
            </a:r>
            <a:r>
              <a:rPr lang="en-US" sz="1600" dirty="0">
                <a:solidFill>
                  <a:srgbClr val="7030A0"/>
                </a:solidFill>
              </a:rPr>
              <a:t>(function</a:t>
            </a:r>
            <a:r>
              <a:rPr lang="en-US" sz="1600" dirty="0"/>
              <a:t>(){// mouse enter event</a:t>
            </a:r>
            <a:br>
              <a:rPr lang="en-US" sz="1600" dirty="0"/>
            </a:br>
            <a:r>
              <a:rPr lang="en-US" sz="1600" dirty="0"/>
              <a:t>                  alert("You entered p1!");</a:t>
            </a:r>
            <a:br>
              <a:rPr lang="en-US" sz="1600" dirty="0"/>
            </a:br>
            <a:r>
              <a:rPr lang="en-US" sz="1600" dirty="0"/>
              <a:t>             });</a:t>
            </a:r>
          </a:p>
          <a:p>
            <a:pPr marL="0" indent="0">
              <a:buNone/>
            </a:pPr>
            <a:r>
              <a:rPr lang="en-US" sz="1600" dirty="0"/>
              <a:t>               $("#p1").</a:t>
            </a:r>
            <a:r>
              <a:rPr lang="en-US" sz="1600" dirty="0" err="1">
                <a:solidFill>
                  <a:srgbClr val="7030A0"/>
                </a:solidFill>
              </a:rPr>
              <a:t>mouseup</a:t>
            </a:r>
            <a:r>
              <a:rPr lang="en-US" sz="1600" dirty="0">
                <a:solidFill>
                  <a:srgbClr val="7030A0"/>
                </a:solidFill>
              </a:rPr>
              <a:t>(function</a:t>
            </a:r>
            <a:r>
              <a:rPr lang="en-US" sz="1600" dirty="0"/>
              <a:t>(){// mouse up event</a:t>
            </a:r>
            <a:br>
              <a:rPr lang="en-US" sz="1600" dirty="0"/>
            </a:br>
            <a:r>
              <a:rPr lang="en-US" sz="1600" dirty="0"/>
              <a:t>                     alert("Mouse up over p1!");</a:t>
            </a:r>
            <a:br>
              <a:rPr lang="en-US" sz="1600" dirty="0"/>
            </a:br>
            <a:r>
              <a:rPr lang="en-US" sz="1600" dirty="0"/>
              <a:t>               });</a:t>
            </a:r>
          </a:p>
          <a:p>
            <a:pPr marL="0" indent="0">
              <a:buNone/>
            </a:pPr>
            <a:r>
              <a:rPr lang="en-US" sz="1600" dirty="0"/>
              <a:t>               $("#p1").</a:t>
            </a:r>
            <a:r>
              <a:rPr lang="en-US" sz="1600" dirty="0">
                <a:solidFill>
                  <a:srgbClr val="7030A0"/>
                </a:solidFill>
              </a:rPr>
              <a:t>hover(function</a:t>
            </a:r>
            <a:r>
              <a:rPr lang="en-US" sz="1600" dirty="0"/>
              <a:t>(){// hover event</a:t>
            </a:r>
            <a:br>
              <a:rPr lang="en-US" sz="1600" dirty="0"/>
            </a:br>
            <a:r>
              <a:rPr lang="en-US" sz="1600" dirty="0"/>
              <a:t>                     alert("You entered p1!");</a:t>
            </a:r>
            <a:br>
              <a:rPr lang="en-US" sz="1600" dirty="0"/>
            </a:br>
            <a:r>
              <a:rPr lang="en-US" sz="1600" dirty="0"/>
              <a:t>               },</a:t>
            </a:r>
            <a:br>
              <a:rPr lang="en-US" sz="1600" dirty="0"/>
            </a:br>
            <a:r>
              <a:rPr lang="en-US" sz="1600" dirty="0"/>
              <a:t>                function(){</a:t>
            </a:r>
            <a:br>
              <a:rPr lang="en-US" sz="1600" dirty="0"/>
            </a:br>
            <a:r>
              <a:rPr lang="en-US" sz="1600" dirty="0"/>
              <a:t>                       alert("You left p1!");</a:t>
            </a:r>
            <a:br>
              <a:rPr lang="en-US" sz="1600" dirty="0"/>
            </a:br>
            <a:r>
              <a:rPr lang="en-US" sz="1600" dirty="0"/>
              <a:t>                });</a:t>
            </a:r>
          </a:p>
          <a:p>
            <a:pPr marL="0" indent="0">
              <a:buNone/>
            </a:pPr>
            <a:r>
              <a:rPr lang="en-US" sz="1600" dirty="0"/>
              <a:t>          });</a:t>
            </a:r>
          </a:p>
          <a:p>
            <a:pPr marL="0" indent="0">
              <a:buNone/>
            </a:pPr>
            <a:r>
              <a:rPr lang="en-US" sz="1600" dirty="0"/>
              <a:t>    &lt;/script&gt;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CD408-C075-4421-A804-24FA24D41B80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19800" y="2362200"/>
            <a:ext cx="187102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Useful events: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rgbClr val="7030A0"/>
                </a:solidFill>
              </a:rPr>
              <a:t>click()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>
                <a:solidFill>
                  <a:srgbClr val="7030A0"/>
                </a:solidFill>
              </a:rPr>
              <a:t>dblclick</a:t>
            </a:r>
            <a:r>
              <a:rPr lang="en-US" dirty="0">
                <a:solidFill>
                  <a:srgbClr val="7030A0"/>
                </a:solidFill>
              </a:rPr>
              <a:t>()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>
                <a:solidFill>
                  <a:srgbClr val="7030A0"/>
                </a:solidFill>
              </a:rPr>
              <a:t>mouseenter</a:t>
            </a:r>
            <a:r>
              <a:rPr lang="en-US" dirty="0">
                <a:solidFill>
                  <a:srgbClr val="7030A0"/>
                </a:solidFill>
              </a:rPr>
              <a:t>()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>
                <a:solidFill>
                  <a:srgbClr val="7030A0"/>
                </a:solidFill>
              </a:rPr>
              <a:t>mouseleave</a:t>
            </a:r>
            <a:r>
              <a:rPr lang="en-US" dirty="0">
                <a:solidFill>
                  <a:srgbClr val="7030A0"/>
                </a:solidFill>
              </a:rPr>
              <a:t>()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>
                <a:solidFill>
                  <a:srgbClr val="7030A0"/>
                </a:solidFill>
              </a:rPr>
              <a:t>mousedown</a:t>
            </a:r>
            <a:r>
              <a:rPr lang="en-US" dirty="0">
                <a:solidFill>
                  <a:srgbClr val="7030A0"/>
                </a:solidFill>
              </a:rPr>
              <a:t>()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>
                <a:solidFill>
                  <a:srgbClr val="7030A0"/>
                </a:solidFill>
              </a:rPr>
              <a:t>mouseup</a:t>
            </a:r>
            <a:r>
              <a:rPr lang="en-US" dirty="0">
                <a:solidFill>
                  <a:srgbClr val="7030A0"/>
                </a:solidFill>
              </a:rPr>
              <a:t>()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rgbClr val="7030A0"/>
                </a:solidFill>
              </a:rPr>
              <a:t>hover()</a:t>
            </a:r>
          </a:p>
          <a:p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250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pPr lvl="1"/>
            <a:r>
              <a:rPr lang="en-US" dirty="0">
                <a:solidFill>
                  <a:srgbClr val="002060"/>
                </a:solidFill>
              </a:rPr>
              <a:t>jQuery is open source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sz="2800" dirty="0"/>
              <a:t>See </a:t>
            </a:r>
            <a:r>
              <a:rPr lang="en-US" sz="2800" dirty="0">
                <a:hlinkClick r:id="rId2"/>
              </a:rPr>
              <a:t>www.jquery.com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785" y="1295400"/>
            <a:ext cx="8915400" cy="4411662"/>
          </a:xfrm>
        </p:spPr>
        <p:txBody>
          <a:bodyPr/>
          <a:lstStyle/>
          <a:p>
            <a:pPr marL="47625" lvl="1" indent="-342900">
              <a:buClr>
                <a:schemeClr val="tx2"/>
              </a:buClr>
              <a:buNone/>
            </a:pPr>
            <a:r>
              <a:rPr lang="en-US" sz="2800" dirty="0"/>
              <a:t>Note: multiple versions are available:</a:t>
            </a:r>
          </a:p>
          <a:p>
            <a:pPr marL="342900" lvl="2" indent="-342900"/>
            <a:r>
              <a:rPr lang="en-US" sz="2400" dirty="0">
                <a:solidFill>
                  <a:srgbClr val="0070C0"/>
                </a:solidFill>
              </a:rPr>
              <a:t>jquery-x.y.z.min.js</a:t>
            </a:r>
            <a:r>
              <a:rPr lang="en-US" sz="2400" dirty="0"/>
              <a:t> – release version</a:t>
            </a:r>
          </a:p>
          <a:p>
            <a:pPr marL="636588" lvl="3" indent="-342900"/>
            <a:r>
              <a:rPr lang="en-US" sz="2400" dirty="0"/>
              <a:t>“minified” (whitespace removed) - smaller, more compact</a:t>
            </a:r>
          </a:p>
          <a:p>
            <a:pPr marL="636588" lvl="3" indent="-342900"/>
            <a:r>
              <a:rPr lang="en-US" sz="2400" dirty="0"/>
              <a:t>Takes less time to load your web page</a:t>
            </a:r>
          </a:p>
          <a:p>
            <a:pPr marL="342900" lvl="2" indent="-342900"/>
            <a:r>
              <a:rPr lang="en-US" sz="2400" dirty="0">
                <a:solidFill>
                  <a:srgbClr val="0070C0"/>
                </a:solidFill>
              </a:rPr>
              <a:t>jquery-x.y.z.js</a:t>
            </a:r>
            <a:r>
              <a:rPr lang="en-US" sz="2400" dirty="0"/>
              <a:t> – development version</a:t>
            </a:r>
          </a:p>
          <a:p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</a:rPr>
              <a:t>NO NEED TO DOWNLOAD</a:t>
            </a:r>
            <a:r>
              <a:rPr lang="en-US" sz="2400" dirty="0">
                <a:solidFill>
                  <a:srgbClr val="FF0000"/>
                </a:solidFill>
              </a:rPr>
              <a:t>; just include the </a:t>
            </a:r>
            <a:r>
              <a:rPr lang="en-US" sz="2400" dirty="0" err="1">
                <a:solidFill>
                  <a:srgbClr val="FF0000"/>
                </a:solidFill>
              </a:rPr>
              <a:t>url</a:t>
            </a:r>
            <a:r>
              <a:rPr lang="en-US" sz="2400" dirty="0">
                <a:solidFill>
                  <a:srgbClr val="FF0000"/>
                </a:solidFill>
              </a:rPr>
              <a:t> to a CDN in your .html files:</a:t>
            </a:r>
          </a:p>
          <a:p>
            <a:pPr lvl="1">
              <a:buNone/>
            </a:pPr>
            <a:r>
              <a:rPr lang="en-US" sz="1600" dirty="0">
                <a:solidFill>
                  <a:srgbClr val="009900"/>
                </a:solidFill>
              </a:rPr>
              <a:t>&lt;script </a:t>
            </a:r>
            <a:r>
              <a:rPr lang="en-US" sz="1600" dirty="0" err="1">
                <a:solidFill>
                  <a:srgbClr val="009900"/>
                </a:solidFill>
              </a:rPr>
              <a:t>src</a:t>
            </a:r>
            <a:r>
              <a:rPr lang="en-US" sz="1600" dirty="0">
                <a:solidFill>
                  <a:srgbClr val="009900"/>
                </a:solidFill>
              </a:rPr>
              <a:t>="https://code.jquery.com/jquery-3.4.1.min.js"</a:t>
            </a:r>
          </a:p>
          <a:p>
            <a:pPr lvl="1">
              <a:buNone/>
            </a:pPr>
            <a:r>
              <a:rPr lang="en-US" sz="1600" dirty="0">
                <a:solidFill>
                  <a:srgbClr val="009900"/>
                </a:solidFill>
              </a:rPr>
              <a:t>            integrity="sha256-CSXorXvZcTkaix6Yvo6HppcZGetbYMGWSFlBw8HfCJo=" </a:t>
            </a:r>
            <a:r>
              <a:rPr lang="en-US" sz="1600" dirty="0" err="1">
                <a:solidFill>
                  <a:srgbClr val="009900"/>
                </a:solidFill>
              </a:rPr>
              <a:t>crossorigin</a:t>
            </a:r>
            <a:r>
              <a:rPr lang="en-US" sz="1600" dirty="0">
                <a:solidFill>
                  <a:srgbClr val="009900"/>
                </a:solidFill>
              </a:rPr>
              <a:t>="anonymous"&gt;&lt;/script&gt;</a:t>
            </a:r>
            <a:endParaRPr lang="en-US" sz="2000" b="1" dirty="0">
              <a:solidFill>
                <a:srgbClr val="0099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7745" y="5196998"/>
            <a:ext cx="8763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Note: Many users already have downloaded jQuery from Google or Microsoft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when visiting another site. As a result, it will be loaded from cache when they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visit your site, which leads to faster loading time. Also, most CDN's will make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sure that once a user requests a file from it, it will be served from the server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closest to them, which also leads to faster loading time.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Handling events from multiple elements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30</a:t>
            </a:fld>
            <a:endParaRPr lang="en-US" alt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52400" y="1719263"/>
            <a:ext cx="8839200" cy="4411662"/>
          </a:xfrm>
        </p:spPr>
        <p:txBody>
          <a:bodyPr/>
          <a:lstStyle/>
          <a:p>
            <a:pPr>
              <a:buNone/>
            </a:pPr>
            <a:r>
              <a:rPr lang="en-US" sz="2000" dirty="0">
                <a:solidFill>
                  <a:srgbClr val="9A0075"/>
                </a:solidFill>
              </a:rPr>
              <a:t>&lt;input id=“</a:t>
            </a:r>
            <a:r>
              <a:rPr lang="en-US" sz="2000" dirty="0" err="1">
                <a:solidFill>
                  <a:srgbClr val="9A0075"/>
                </a:solidFill>
              </a:rPr>
              <a:t>okButton</a:t>
            </a:r>
            <a:r>
              <a:rPr lang="en-US" sz="2000" dirty="0">
                <a:solidFill>
                  <a:srgbClr val="9A0075"/>
                </a:solidFill>
              </a:rPr>
              <a:t>” type=“button” value=“OK” /&gt;</a:t>
            </a:r>
          </a:p>
          <a:p>
            <a:pPr>
              <a:buNone/>
            </a:pPr>
            <a:r>
              <a:rPr lang="en-US" sz="2000" dirty="0">
                <a:solidFill>
                  <a:srgbClr val="9A0075"/>
                </a:solidFill>
              </a:rPr>
              <a:t>&lt;input id=“</a:t>
            </a:r>
            <a:r>
              <a:rPr lang="en-US" sz="2000" dirty="0" err="1">
                <a:solidFill>
                  <a:srgbClr val="9A0075"/>
                </a:solidFill>
              </a:rPr>
              <a:t>quitButton</a:t>
            </a:r>
            <a:r>
              <a:rPr lang="en-US" sz="2000" dirty="0">
                <a:solidFill>
                  <a:srgbClr val="9A0075"/>
                </a:solidFill>
              </a:rPr>
              <a:t>” type=“button” value=“OK” /&gt;</a:t>
            </a:r>
          </a:p>
          <a:p>
            <a:pPr>
              <a:buNone/>
            </a:pPr>
            <a:endParaRPr lang="en-US" sz="2000" dirty="0">
              <a:solidFill>
                <a:srgbClr val="009900"/>
              </a:solidFill>
            </a:endParaRPr>
          </a:p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In </a:t>
            </a:r>
            <a:r>
              <a:rPr lang="en-US" sz="2000" dirty="0" err="1">
                <a:solidFill>
                  <a:srgbClr val="0000FF"/>
                </a:solidFill>
              </a:rPr>
              <a:t>jQuery</a:t>
            </a:r>
            <a:r>
              <a:rPr lang="en-US" sz="2000" dirty="0">
                <a:solidFill>
                  <a:srgbClr val="0000FF"/>
                </a:solidFill>
              </a:rPr>
              <a:t>: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$(“:button”).click( function() { // handle ALL button clicks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	if( $(this).is(“#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okButton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”) {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// $(this) is current element</a:t>
            </a:r>
            <a:endParaRPr lang="en-US" sz="18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	   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code for handling </a:t>
            </a:r>
            <a:r>
              <a:rPr lang="en-US" sz="1800" b="1" dirty="0" err="1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okButton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 goes here…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	if( $(this).is(“#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quitButton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”) {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	   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code for handling </a:t>
            </a:r>
            <a:r>
              <a:rPr lang="en-US" sz="1800" b="1" dirty="0" err="1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quitButton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 goes here…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} 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667000"/>
            <a:ext cx="7543800" cy="1295400"/>
          </a:xfrm>
        </p:spPr>
        <p:txBody>
          <a:bodyPr/>
          <a:lstStyle/>
          <a:p>
            <a:r>
              <a:rPr lang="en-US" dirty="0"/>
              <a:t>Callbacks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63067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u="sng" dirty="0"/>
              <a:t>Callback functions </a:t>
            </a:r>
            <a:r>
              <a:rPr lang="en-US" sz="3200" dirty="0"/>
              <a:t>can be supplied to execute after the action takes place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doIt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 {alert(“hid it!”);}</a:t>
            </a:r>
          </a:p>
          <a:p>
            <a:pPr>
              <a:buNone/>
            </a:pP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4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doIt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executes after each hide() completes</a:t>
            </a:r>
          </a:p>
          <a:p>
            <a:pPr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$(“h1”).hide(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doIt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 </a:t>
            </a:r>
            <a:endParaRPr lang="en-US" sz="2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$(“#p1”).hide(“slow”,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doIt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en-US" sz="2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Anonymous function executes after </a:t>
            </a:r>
          </a:p>
          <a:p>
            <a:pPr>
              <a:buNone/>
            </a:pP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 show() completes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$(“.xyz”).show(“fast”, function(){alert(“made it visible!”);} ); </a:t>
            </a:r>
          </a:p>
          <a:p>
            <a:pPr>
              <a:buNone/>
            </a:pP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None/>
            </a:pPr>
            <a:endParaRPr lang="en-US" sz="2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1148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667000"/>
            <a:ext cx="7543800" cy="1295400"/>
          </a:xfrm>
        </p:spPr>
        <p:txBody>
          <a:bodyPr/>
          <a:lstStyle/>
          <a:p>
            <a:r>
              <a:rPr lang="en-US" dirty="0"/>
              <a:t>Custom animations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33</a:t>
            </a:fld>
            <a:endParaRPr lang="en-US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jQuery</a:t>
            </a:r>
            <a:r>
              <a:rPr lang="en-US" dirty="0"/>
              <a:t> can automatically handle animations of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2547937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</a:rPr>
              <a:t>Note: Elements to be animated have to be positioned either </a:t>
            </a:r>
            <a:r>
              <a:rPr lang="en-US" b="1" dirty="0">
                <a:solidFill>
                  <a:srgbClr val="0000FF"/>
                </a:solidFill>
              </a:rPr>
              <a:t>fixed</a:t>
            </a:r>
            <a:r>
              <a:rPr lang="en-US" dirty="0">
                <a:solidFill>
                  <a:srgbClr val="0000FF"/>
                </a:solidFill>
              </a:rPr>
              <a:t>, </a:t>
            </a:r>
            <a:r>
              <a:rPr lang="en-US" b="1" dirty="0">
                <a:solidFill>
                  <a:srgbClr val="0000FF"/>
                </a:solidFill>
              </a:rPr>
              <a:t>absolute</a:t>
            </a:r>
            <a:r>
              <a:rPr lang="en-US" dirty="0">
                <a:solidFill>
                  <a:srgbClr val="0000FF"/>
                </a:solidFill>
              </a:rPr>
              <a:t>, or </a:t>
            </a:r>
            <a:r>
              <a:rPr lang="en-US" b="1" dirty="0">
                <a:solidFill>
                  <a:srgbClr val="0000FF"/>
                </a:solidFill>
              </a:rPr>
              <a:t>relative</a:t>
            </a:r>
            <a:r>
              <a:rPr lang="en-US" dirty="0">
                <a:solidFill>
                  <a:srgbClr val="0000FF"/>
                </a:solidFill>
              </a:rPr>
              <a:t>.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		Static</a:t>
            </a:r>
            <a:r>
              <a:rPr lang="en-US" dirty="0">
                <a:solidFill>
                  <a:srgbClr val="FF0000"/>
                </a:solidFill>
              </a:rPr>
              <a:t> elements cannot be animated!</a:t>
            </a:r>
          </a:p>
          <a:p>
            <a:pPr>
              <a:buNone/>
            </a:pPr>
            <a:r>
              <a:rPr lang="en-US" dirty="0"/>
              <a:t>Format of the </a:t>
            </a:r>
            <a:r>
              <a:rPr lang="en-US" i="1" dirty="0"/>
              <a:t>animate</a:t>
            </a:r>
            <a:r>
              <a:rPr lang="en-US" dirty="0"/>
              <a:t> method:</a:t>
            </a:r>
          </a:p>
          <a:p>
            <a:pPr>
              <a:buNone/>
            </a:pPr>
            <a:r>
              <a:rPr lang="en-US" sz="2800" b="1" dirty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$(“#p2”).animate(</a:t>
            </a:r>
            <a:r>
              <a:rPr lang="en-US" sz="2800" b="1" dirty="0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{left:”100px”}</a:t>
            </a:r>
            <a:r>
              <a:rPr lang="en-US" sz="2800" b="1" dirty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500</a:t>
            </a:r>
            <a:r>
              <a:rPr lang="en-US" sz="2800" b="1" dirty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3200" b="1" dirty="0">
                <a:latin typeface="Courier New" pitchFamily="49" charset="0"/>
                <a:cs typeface="Courier New" pitchFamily="49" charset="0"/>
              </a:rPr>
            </a:br>
            <a:endParaRPr lang="en-US" sz="36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34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4800600"/>
            <a:ext cx="3847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9999"/>
                </a:solidFill>
              </a:rPr>
              <a:t>The first parameter specifies the</a:t>
            </a:r>
            <a:br>
              <a:rPr lang="en-US" dirty="0">
                <a:solidFill>
                  <a:srgbClr val="009999"/>
                </a:solidFill>
              </a:rPr>
            </a:br>
            <a:r>
              <a:rPr lang="en-US" dirty="0">
                <a:solidFill>
                  <a:srgbClr val="009999"/>
                </a:solidFill>
              </a:rPr>
              <a:t>CSS property you want to animate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3000" y="4953000"/>
            <a:ext cx="4070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The second parameter specifies the</a:t>
            </a:r>
            <a:br>
              <a:rPr lang="en-US" dirty="0">
                <a:solidFill>
                  <a:srgbClr val="00B0F0"/>
                </a:solidFill>
              </a:rPr>
            </a:br>
            <a:r>
              <a:rPr lang="en-US" dirty="0">
                <a:solidFill>
                  <a:srgbClr val="00B0F0"/>
                </a:solidFill>
              </a:rPr>
              <a:t>duration in milliseconds</a:t>
            </a:r>
          </a:p>
        </p:txBody>
      </p:sp>
      <p:cxnSp>
        <p:nvCxnSpPr>
          <p:cNvPr id="9" name="Straight Arrow Connector 8"/>
          <p:cNvCxnSpPr>
            <a:endCxn id="3" idx="2"/>
          </p:cNvCxnSpPr>
          <p:nvPr/>
        </p:nvCxnSpPr>
        <p:spPr bwMode="auto">
          <a:xfrm flipV="1">
            <a:off x="2743200" y="4267200"/>
            <a:ext cx="18288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stCxn id="7" idx="0"/>
          </p:cNvCxnSpPr>
          <p:nvPr/>
        </p:nvCxnSpPr>
        <p:spPr bwMode="auto">
          <a:xfrm flipV="1">
            <a:off x="6988173" y="4191000"/>
            <a:ext cx="631827" cy="7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sz="4000" dirty="0"/>
              <a:t>Stopping an animation or effect before it is finished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Syntax: </a:t>
            </a:r>
          </a:p>
          <a:p>
            <a:pPr marL="0" indent="0">
              <a:buNone/>
            </a:pPr>
            <a:r>
              <a:rPr lang="en-US" sz="1800" dirty="0"/>
              <a:t>$(</a:t>
            </a:r>
            <a:r>
              <a:rPr lang="en-US" sz="1800" i="1" dirty="0"/>
              <a:t>selector</a:t>
            </a:r>
            <a:r>
              <a:rPr lang="en-US" sz="1800" dirty="0"/>
              <a:t>).stop(</a:t>
            </a:r>
            <a:r>
              <a:rPr lang="en-US" sz="1800" i="1" dirty="0"/>
              <a:t>[</a:t>
            </a:r>
            <a:r>
              <a:rPr lang="en-US" sz="1800" i="1" dirty="0" err="1"/>
              <a:t>clearQueue</a:t>
            </a:r>
            <a:r>
              <a:rPr lang="en-US" sz="1800" i="1" dirty="0"/>
              <a:t>],[</a:t>
            </a:r>
            <a:r>
              <a:rPr lang="en-US" sz="1800" i="1" dirty="0" err="1"/>
              <a:t>jumpToEnd</a:t>
            </a:r>
            <a:r>
              <a:rPr lang="en-US" sz="1800" i="1" dirty="0"/>
              <a:t>]</a:t>
            </a:r>
            <a:r>
              <a:rPr lang="en-US" sz="1800" dirty="0"/>
              <a:t>);</a:t>
            </a:r>
          </a:p>
          <a:p>
            <a:pPr marL="0" indent="0">
              <a:buNone/>
            </a:pPr>
            <a:r>
              <a:rPr lang="en-US" sz="1800" dirty="0"/>
              <a:t>Immediately stops the currently-running animation.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err="1"/>
              <a:t>clearQueue</a:t>
            </a:r>
            <a:r>
              <a:rPr lang="en-US" sz="1800" dirty="0"/>
              <a:t> – if false, the next animation in the chain begins; if true, all subsequent animations are cancelled.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err="1"/>
              <a:t>jumpToEnd</a:t>
            </a:r>
            <a:r>
              <a:rPr lang="en-US" sz="1800" dirty="0"/>
              <a:t> – if true, the end result of the animation being stopped is applied 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Example with chaining</a:t>
            </a:r>
            <a:r>
              <a:rPr lang="en-US" sz="1800" dirty="0"/>
              <a:t>:</a:t>
            </a:r>
          </a:p>
          <a:p>
            <a:r>
              <a:rPr lang="en-US" sz="1800" dirty="0"/>
              <a:t>$("#p1").</a:t>
            </a:r>
            <a:r>
              <a:rPr lang="en-US" sz="1800" dirty="0" err="1"/>
              <a:t>slideUp</a:t>
            </a:r>
            <a:r>
              <a:rPr lang="en-US" sz="1800" dirty="0"/>
              <a:t>(2000).</a:t>
            </a:r>
            <a:r>
              <a:rPr lang="en-US" sz="1800" dirty="0" err="1"/>
              <a:t>slideDown</a:t>
            </a:r>
            <a:r>
              <a:rPr lang="en-US" sz="1800" dirty="0"/>
              <a:t>(2000);</a:t>
            </a:r>
          </a:p>
          <a:p>
            <a:pPr marL="344487" lvl="1" indent="0">
              <a:buNone/>
            </a:pPr>
            <a:r>
              <a:rPr lang="en-US" sz="1400" dirty="0"/>
              <a:t>If the </a:t>
            </a:r>
            <a:r>
              <a:rPr lang="en-US" sz="1400" dirty="0" err="1"/>
              <a:t>slideUp</a:t>
            </a:r>
            <a:r>
              <a:rPr lang="en-US" sz="1400" dirty="0"/>
              <a:t> animation is executing when stop(false, false) is called, the </a:t>
            </a:r>
            <a:r>
              <a:rPr lang="en-US" sz="1400" dirty="0" err="1"/>
              <a:t>slideUp</a:t>
            </a:r>
            <a:r>
              <a:rPr lang="en-US" sz="1400" dirty="0"/>
              <a:t> animation stops immediately, and the </a:t>
            </a:r>
            <a:r>
              <a:rPr lang="en-US" sz="1400" dirty="0" err="1"/>
              <a:t>slideDown</a:t>
            </a:r>
            <a:r>
              <a:rPr lang="en-US" sz="1400" dirty="0"/>
              <a:t> animation begins executing.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CD408-C075-4421-A804-24FA24D41B80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8473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Selectors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CD408-C075-4421-A804-24FA24D41B80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83935"/>
            <a:ext cx="6096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17596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To select an input by type: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To select a text input (selects all if &gt;1)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7030A0"/>
                </a:solidFill>
              </a:rPr>
              <a:t>$('</a:t>
            </a:r>
            <a:r>
              <a:rPr lang="en-US" sz="2400" dirty="0" err="1">
                <a:solidFill>
                  <a:srgbClr val="7030A0"/>
                </a:solidFill>
              </a:rPr>
              <a:t>input:text</a:t>
            </a:r>
            <a:r>
              <a:rPr lang="en-US" sz="2400" dirty="0">
                <a:solidFill>
                  <a:srgbClr val="7030A0"/>
                </a:solidFill>
              </a:rPr>
              <a:t>'); </a:t>
            </a:r>
          </a:p>
          <a:p>
            <a:r>
              <a:rPr lang="en-US" sz="2400" dirty="0"/>
              <a:t>To get the textbox value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7030A0"/>
                </a:solidFill>
              </a:rPr>
              <a:t>$('</a:t>
            </a:r>
            <a:r>
              <a:rPr lang="en-US" sz="2400" dirty="0" err="1">
                <a:solidFill>
                  <a:srgbClr val="7030A0"/>
                </a:solidFill>
              </a:rPr>
              <a:t>input:text</a:t>
            </a:r>
            <a:r>
              <a:rPr lang="en-US" sz="2400" dirty="0">
                <a:solidFill>
                  <a:srgbClr val="7030A0"/>
                </a:solidFill>
              </a:rPr>
              <a:t>').</a:t>
            </a:r>
            <a:r>
              <a:rPr lang="en-US" sz="2400" dirty="0" err="1">
                <a:solidFill>
                  <a:srgbClr val="7030A0"/>
                </a:solidFill>
              </a:rPr>
              <a:t>val</a:t>
            </a:r>
            <a:r>
              <a:rPr lang="en-US" sz="2400" dirty="0">
                <a:solidFill>
                  <a:srgbClr val="7030A0"/>
                </a:solidFill>
              </a:rPr>
              <a:t>(); // alternate: $(“#t1).</a:t>
            </a:r>
            <a:r>
              <a:rPr lang="en-US" sz="2400" dirty="0" err="1">
                <a:solidFill>
                  <a:srgbClr val="7030A0"/>
                </a:solidFill>
              </a:rPr>
              <a:t>val</a:t>
            </a:r>
            <a:r>
              <a:rPr lang="en-US" sz="2400" dirty="0">
                <a:solidFill>
                  <a:srgbClr val="7030A0"/>
                </a:solidFill>
              </a:rPr>
              <a:t>()</a:t>
            </a:r>
          </a:p>
          <a:p>
            <a:r>
              <a:rPr lang="en-US" sz="2400" dirty="0"/>
              <a:t>To set the textbox value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7030A0"/>
                </a:solidFill>
              </a:rPr>
              <a:t>$('</a:t>
            </a:r>
            <a:r>
              <a:rPr lang="en-US" sz="2400" dirty="0" err="1">
                <a:solidFill>
                  <a:srgbClr val="7030A0"/>
                </a:solidFill>
              </a:rPr>
              <a:t>input:text</a:t>
            </a:r>
            <a:r>
              <a:rPr lang="en-US" sz="2400" dirty="0">
                <a:solidFill>
                  <a:srgbClr val="7030A0"/>
                </a:solidFill>
              </a:rPr>
              <a:t>').</a:t>
            </a:r>
            <a:r>
              <a:rPr lang="en-US" sz="2400" dirty="0" err="1">
                <a:solidFill>
                  <a:srgbClr val="7030A0"/>
                </a:solidFill>
              </a:rPr>
              <a:t>val</a:t>
            </a:r>
            <a:r>
              <a:rPr lang="en-US" sz="2400" dirty="0">
                <a:solidFill>
                  <a:srgbClr val="7030A0"/>
                </a:solidFill>
              </a:rPr>
              <a:t>("New Text");</a:t>
            </a:r>
          </a:p>
          <a:p>
            <a:pPr marL="0" indent="0">
              <a:buNone/>
            </a:pPr>
            <a:endParaRPr lang="en-US" sz="24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7030A0"/>
                </a:solidFill>
              </a:rPr>
              <a:t>&lt;input id = “t1” type="text" value="This is some text"&gt;</a:t>
            </a:r>
          </a:p>
          <a:p>
            <a:pPr marL="0" indent="0">
              <a:buNone/>
            </a:pPr>
            <a:endParaRPr lang="en-US" sz="2400" dirty="0">
              <a:solidFill>
                <a:srgbClr val="7030A0"/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CD408-C075-4421-A804-24FA24D41B80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5715000"/>
            <a:ext cx="70278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Other types are :</a:t>
            </a:r>
            <a:r>
              <a:rPr lang="en-US" dirty="0" err="1"/>
              <a:t>textarea</a:t>
            </a:r>
            <a:r>
              <a:rPr lang="en-US" dirty="0"/>
              <a:t>, :radio, :checkbox, :password, …</a:t>
            </a:r>
          </a:p>
          <a:p>
            <a:r>
              <a:rPr lang="en-US" dirty="0"/>
              <a:t>See http://api.jquery.com/category/selectors/form-selectors/</a:t>
            </a:r>
          </a:p>
        </p:txBody>
      </p:sp>
    </p:spTree>
    <p:extLst>
      <p:ext uri="{BB962C8B-B14F-4D97-AF65-F5344CB8AC3E}">
        <p14:creationId xmlns:p14="http://schemas.microsoft.com/office/powerpoint/2010/main" val="10764845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Button selection by button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To select a submit button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7030A0"/>
                </a:solidFill>
              </a:rPr>
              <a:t>$('</a:t>
            </a:r>
            <a:r>
              <a:rPr lang="en-US" sz="2400" dirty="0" err="1">
                <a:solidFill>
                  <a:srgbClr val="7030A0"/>
                </a:solidFill>
              </a:rPr>
              <a:t>input:submit</a:t>
            </a:r>
            <a:r>
              <a:rPr lang="en-US" sz="2400" dirty="0">
                <a:solidFill>
                  <a:srgbClr val="7030A0"/>
                </a:solidFill>
              </a:rPr>
              <a:t>');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To select a reset button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7030A0"/>
                </a:solidFill>
              </a:rPr>
              <a:t>$('</a:t>
            </a:r>
            <a:r>
              <a:rPr lang="en-US" sz="2400" dirty="0" err="1">
                <a:solidFill>
                  <a:srgbClr val="7030A0"/>
                </a:solidFill>
              </a:rPr>
              <a:t>input:reset</a:t>
            </a:r>
            <a:r>
              <a:rPr lang="en-US" sz="2400" dirty="0">
                <a:solidFill>
                  <a:srgbClr val="7030A0"/>
                </a:solidFill>
              </a:rPr>
              <a:t>');</a:t>
            </a:r>
          </a:p>
          <a:p>
            <a:pPr marL="0" indent="0">
              <a:buNone/>
            </a:pPr>
            <a:endParaRPr lang="en-US" sz="24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2400" b="1" dirty="0"/>
              <a:t>To select a checked radio button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7030A0"/>
                </a:solidFill>
              </a:rPr>
              <a:t>$("input[type='radio']:checked");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CD408-C075-4421-A804-24FA24D41B80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6929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Additional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>
                <a:hlinkClick r:id="rId2"/>
              </a:rPr>
              <a:t>jQuery</a:t>
            </a:r>
            <a:r>
              <a:rPr lang="en-US" dirty="0">
                <a:hlinkClick r:id="" action="ppaction://noaction"/>
              </a:rPr>
              <a:t> Base</a:t>
            </a:r>
          </a:p>
          <a:p>
            <a:r>
              <a:rPr lang="en-US" dirty="0">
                <a:hlinkClick r:id="" action="ppaction://noaction"/>
              </a:rPr>
              <a:t>http</a:t>
            </a:r>
            <a:r>
              <a:rPr lang="en-US" dirty="0">
                <a:hlinkClick r:id="rId2"/>
              </a:rPr>
              <a:t>://api.jquery.com/category/core/?rdfrom=http%3A%2F%2Fdocs.jquery.com%2Fmw%2Findex.php%3Ftitle%3DCore%26redirect%3Dno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err="1">
                <a:hlinkClick r:id="rId3"/>
              </a:rPr>
              <a:t>jQuery</a:t>
            </a:r>
            <a:r>
              <a:rPr lang="en-US" dirty="0">
                <a:hlinkClick r:id="" action="ppaction://noaction"/>
              </a:rPr>
              <a:t> Selectors</a:t>
            </a:r>
          </a:p>
          <a:p>
            <a:r>
              <a:rPr lang="en-US" dirty="0">
                <a:hlinkClick r:id="" action="ppaction://noaction"/>
              </a:rPr>
              <a:t>http</a:t>
            </a:r>
            <a:r>
              <a:rPr lang="en-US" dirty="0">
                <a:hlinkClick r:id="rId3"/>
              </a:rPr>
              <a:t>://api.jquery.com/category/selectors/?rdfrom=http%3A%2F%2Fdocs.jquery.com%2Fmw%2Findex.php%3Ftitle%3DSelectors%26redirect%3Dno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>
                <a:hlinkClick r:id="rId4"/>
              </a:rPr>
              <a:t>jQuery</a:t>
            </a:r>
            <a:r>
              <a:rPr lang="en-US" dirty="0">
                <a:hlinkClick r:id="" action="ppaction://noaction"/>
              </a:rPr>
              <a:t> Events</a:t>
            </a:r>
          </a:p>
          <a:p>
            <a:r>
              <a:rPr lang="en-US" dirty="0">
                <a:hlinkClick r:id="" action="ppaction://noaction"/>
              </a:rPr>
              <a:t>http</a:t>
            </a:r>
            <a:r>
              <a:rPr lang="en-US" dirty="0">
                <a:hlinkClick r:id="rId4"/>
              </a:rPr>
              <a:t>://api.jquery.com/category/events/?rdfrom=http%3A%2F%2Fdocs.jquery.com%2Fmw%2Findex.php%3Ftitle%3DEvents%26redirect%3Dno</a:t>
            </a:r>
            <a:endParaRPr lang="en-US" dirty="0"/>
          </a:p>
          <a:p>
            <a:endParaRPr lang="en-US" dirty="0"/>
          </a:p>
          <a:p>
            <a:r>
              <a:rPr lang="en-US" dirty="0"/>
              <a:t>Many examples of using selectors:</a:t>
            </a:r>
            <a:br>
              <a:rPr lang="en-US" dirty="0"/>
            </a:br>
            <a:r>
              <a:rPr lang="en-US" dirty="0">
                <a:hlinkClick r:id="rId5"/>
              </a:rPr>
              <a:t>http://docs.jquery.com/DOM/Traversing/Selectors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CD408-C075-4421-A804-24FA24D41B80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24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Include the jQuery library before your </a:t>
            </a:r>
            <a:r>
              <a:rPr lang="en-US" dirty="0" err="1"/>
              <a:t>Javascript</a:t>
            </a:r>
            <a:r>
              <a:rPr lang="en-US" dirty="0"/>
              <a:t>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991600" cy="4030662"/>
          </a:xfrm>
        </p:spPr>
        <p:txBody>
          <a:bodyPr/>
          <a:lstStyle/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&lt;!DOCTYPE html&gt;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&lt;head&gt;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&lt;title&gt;Your title&lt;/title&gt;</a:t>
            </a:r>
          </a:p>
          <a:p>
            <a:pPr>
              <a:buNone/>
            </a:pP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&lt;!-- Include jQuery, then your own .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js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files or code --&gt;</a:t>
            </a:r>
          </a:p>
          <a:p>
            <a:pPr>
              <a:buNone/>
            </a:pPr>
            <a:r>
              <a:rPr lang="en-US" sz="1600" dirty="0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&lt;script </a:t>
            </a:r>
            <a:r>
              <a:rPr lang="en-US" sz="1600" dirty="0" err="1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600" dirty="0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="https://code.jquery.com/jquery-3.4.1.min.js"</a:t>
            </a:r>
          </a:p>
          <a:p>
            <a:pPr>
              <a:buNone/>
            </a:pPr>
            <a:r>
              <a:rPr lang="en-US" sz="1600" dirty="0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integrity="sha256-CSXorXvZcTkaix6Yvo6HppcZGetbYMGWSFlBw8HfCJo=" </a:t>
            </a:r>
            <a:r>
              <a:rPr lang="en-US" sz="1600" dirty="0" err="1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crossorigin</a:t>
            </a:r>
            <a:r>
              <a:rPr lang="en-US" sz="1600" dirty="0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="anonymous"&gt;&lt;/script&gt;</a:t>
            </a:r>
          </a:p>
          <a:p>
            <a:pPr>
              <a:buNone/>
            </a:pPr>
            <a:r>
              <a:rPr lang="en-US" sz="1600" b="1" dirty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&lt;script </a:t>
            </a:r>
            <a:r>
              <a:rPr lang="en-US" sz="1600" b="1" dirty="0" err="1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1600" b="1" dirty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="myJavascript.js"&gt;&lt;/script&gt;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&lt;/head&gt;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&lt;!-- Your html goes here --&gt;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&lt;/html&gt;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5325794" y="4343400"/>
            <a:ext cx="37160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B0F0"/>
                </a:solidFill>
              </a:rPr>
              <a:t>Note: The version of jQuery shown here is 3.4.1;</a:t>
            </a:r>
          </a:p>
          <a:p>
            <a:r>
              <a:rPr lang="en-US" sz="1200" dirty="0">
                <a:solidFill>
                  <a:srgbClr val="00B0F0"/>
                </a:solidFill>
              </a:rPr>
              <a:t>Make sure you use the latest version.</a:t>
            </a:r>
          </a:p>
          <a:p>
            <a:r>
              <a:rPr lang="en-US" sz="1200" dirty="0">
                <a:solidFill>
                  <a:srgbClr val="00B0F0"/>
                </a:solidFill>
              </a:rPr>
              <a:t>See </a:t>
            </a:r>
            <a:r>
              <a:rPr lang="en-US" sz="1200" dirty="0">
                <a:solidFill>
                  <a:srgbClr val="00B0F0"/>
                </a:solidFill>
                <a:hlinkClick r:id="rId3"/>
              </a:rPr>
              <a:t>www.jquery.com</a:t>
            </a:r>
            <a:r>
              <a:rPr lang="en-US" sz="1200" dirty="0">
                <a:solidFill>
                  <a:srgbClr val="00B0F0"/>
                </a:solidFill>
              </a:rPr>
              <a:t> for the latest release </a:t>
            </a:r>
            <a:r>
              <a:rPr lang="en-US" sz="1200" dirty="0" err="1">
                <a:solidFill>
                  <a:srgbClr val="00B0F0"/>
                </a:solidFill>
              </a:rPr>
              <a:t>url</a:t>
            </a:r>
            <a:r>
              <a:rPr lang="en-US" sz="1200" dirty="0">
                <a:solidFill>
                  <a:srgbClr val="00B0F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jQuery</a:t>
            </a:r>
            <a:r>
              <a:rPr lang="en-US" dirty="0"/>
              <a:t> philosophy/design approach is simple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Focus on the interaction between JavaScript and HTML</a:t>
            </a:r>
            <a:br>
              <a:rPr lang="en-US" sz="2400" dirty="0"/>
            </a:b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(Almost) every operation boils down to:</a:t>
            </a:r>
            <a:br>
              <a:rPr lang="en-US" sz="2400" dirty="0"/>
            </a:br>
            <a:endParaRPr lang="en-US" sz="2400" dirty="0"/>
          </a:p>
          <a:p>
            <a:pPr marL="801687" lvl="1" indent="-457200">
              <a:buFont typeface="+mj-lt"/>
              <a:buAutoNum type="arabicPeriod"/>
            </a:pPr>
            <a:r>
              <a:rPr lang="en-US" sz="2400" dirty="0">
                <a:solidFill>
                  <a:srgbClr val="0070C0"/>
                </a:solidFill>
              </a:rPr>
              <a:t>Find DOM element </a:t>
            </a:r>
          </a:p>
          <a:p>
            <a:pPr lvl="2"/>
            <a:r>
              <a:rPr lang="en-US" sz="2100" dirty="0">
                <a:solidFill>
                  <a:srgbClr val="7030A0"/>
                </a:solidFill>
              </a:rPr>
              <a:t>(e.g. paragraph, id, class…)</a:t>
            </a:r>
            <a:br>
              <a:rPr lang="en-US" sz="2100" dirty="0">
                <a:solidFill>
                  <a:srgbClr val="7030A0"/>
                </a:solidFill>
              </a:rPr>
            </a:br>
            <a:endParaRPr lang="en-US" sz="2100" dirty="0">
              <a:solidFill>
                <a:srgbClr val="7030A0"/>
              </a:solidFill>
            </a:endParaRPr>
          </a:p>
          <a:p>
            <a:pPr marL="801687" lvl="1" indent="-457200">
              <a:buFont typeface="+mj-lt"/>
              <a:buAutoNum type="arabicPeriod"/>
            </a:pPr>
            <a:r>
              <a:rPr lang="en-US" sz="2400" dirty="0">
                <a:solidFill>
                  <a:srgbClr val="0070C0"/>
                </a:solidFill>
              </a:rPr>
              <a:t>Do something to it </a:t>
            </a:r>
          </a:p>
          <a:p>
            <a:pPr lvl="2"/>
            <a:r>
              <a:rPr lang="en-US" sz="2100" dirty="0">
                <a:solidFill>
                  <a:srgbClr val="7030A0"/>
                </a:solidFill>
              </a:rPr>
              <a:t>(color it, move it, change it…)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jQuery’s consistent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Basic syntax is: </a:t>
            </a:r>
            <a:r>
              <a:rPr lang="en-US" sz="2400" b="1" dirty="0">
                <a:solidFill>
                  <a:srgbClr val="7030A0"/>
                </a:solidFill>
              </a:rPr>
              <a:t>$(</a:t>
            </a:r>
            <a:r>
              <a:rPr lang="en-US" sz="2400" b="1" i="1" dirty="0">
                <a:solidFill>
                  <a:srgbClr val="7030A0"/>
                </a:solidFill>
              </a:rPr>
              <a:t>selector</a:t>
            </a:r>
            <a:r>
              <a:rPr lang="en-US" sz="2400" b="1" dirty="0">
                <a:solidFill>
                  <a:srgbClr val="7030A0"/>
                </a:solidFill>
              </a:rPr>
              <a:t>).</a:t>
            </a:r>
            <a:r>
              <a:rPr lang="en-US" sz="2400" b="1" i="1" dirty="0">
                <a:solidFill>
                  <a:srgbClr val="7030A0"/>
                </a:solidFill>
              </a:rPr>
              <a:t>action</a:t>
            </a:r>
            <a:r>
              <a:rPr lang="en-US" sz="2400" b="1" dirty="0">
                <a:solidFill>
                  <a:srgbClr val="7030A0"/>
                </a:solidFill>
              </a:rPr>
              <a:t>()</a:t>
            </a:r>
            <a:endParaRPr lang="en-US" sz="2400" dirty="0">
              <a:solidFill>
                <a:srgbClr val="7030A0"/>
              </a:solidFill>
            </a:endParaRPr>
          </a:p>
          <a:p>
            <a:r>
              <a:rPr lang="en-US" sz="2400" dirty="0"/>
              <a:t>A </a:t>
            </a:r>
            <a:r>
              <a:rPr lang="en-US" sz="2400" b="1" dirty="0">
                <a:solidFill>
                  <a:srgbClr val="7030A0"/>
                </a:solidFill>
              </a:rPr>
              <a:t>$</a:t>
            </a:r>
            <a:r>
              <a:rPr lang="en-US" sz="2400" dirty="0"/>
              <a:t> sign to define/access </a:t>
            </a:r>
            <a:r>
              <a:rPr lang="en-US" sz="2400" dirty="0" err="1"/>
              <a:t>jQuery</a:t>
            </a:r>
            <a:endParaRPr lang="en-US" sz="2400" dirty="0"/>
          </a:p>
          <a:p>
            <a:r>
              <a:rPr lang="en-US" sz="2400" dirty="0"/>
              <a:t>A (</a:t>
            </a:r>
            <a:r>
              <a:rPr lang="en-US" sz="2400" b="1" i="1" dirty="0">
                <a:solidFill>
                  <a:srgbClr val="7030A0"/>
                </a:solidFill>
              </a:rPr>
              <a:t>selector</a:t>
            </a:r>
            <a:r>
              <a:rPr lang="en-US" sz="2400" dirty="0"/>
              <a:t>) to "query (or find)" HTML elements</a:t>
            </a:r>
          </a:p>
          <a:p>
            <a:r>
              <a:rPr lang="en-US" sz="2400" dirty="0"/>
              <a:t>A </a:t>
            </a:r>
            <a:r>
              <a:rPr lang="en-US" sz="2400" dirty="0" err="1"/>
              <a:t>jQuery</a:t>
            </a:r>
            <a:r>
              <a:rPr lang="en-US" sz="2400" dirty="0"/>
              <a:t> </a:t>
            </a:r>
            <a:r>
              <a:rPr lang="en-US" sz="2400" b="1" i="1" dirty="0">
                <a:solidFill>
                  <a:srgbClr val="7030A0"/>
                </a:solidFill>
              </a:rPr>
              <a:t>action</a:t>
            </a:r>
            <a:r>
              <a:rPr lang="en-US" sz="2400" b="1" dirty="0">
                <a:solidFill>
                  <a:srgbClr val="7030A0"/>
                </a:solidFill>
              </a:rPr>
              <a:t>() </a:t>
            </a:r>
            <a:r>
              <a:rPr lang="en-US" sz="2400" dirty="0"/>
              <a:t>to be performed on the element(s)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CD408-C075-4421-A804-24FA24D41B8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00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543800" cy="1295400"/>
          </a:xfrm>
        </p:spPr>
        <p:txBody>
          <a:bodyPr/>
          <a:lstStyle/>
          <a:p>
            <a:r>
              <a:rPr lang="en-US" sz="2400" b="0" dirty="0"/>
              <a:t>jQuery is based on a (very powerful) </a:t>
            </a:r>
            <a:r>
              <a:rPr lang="en-US" sz="2400" dirty="0"/>
              <a:t>selection mechanism</a:t>
            </a:r>
            <a:r>
              <a:rPr lang="en-US" sz="2400" b="0" dirty="0"/>
              <a:t> that queries the DOM for various elements: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>
                <a:solidFill>
                  <a:srgbClr val="0000FF"/>
                </a:solidFill>
              </a:rPr>
              <a:t>In regular JavaScript: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let el 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document.getElementById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“hello”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el.innerHTML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“hello world”;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Or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document.getElementById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(“hello”).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innerHTML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=“hello world”;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dirty="0">
                <a:solidFill>
                  <a:srgbClr val="0000FF"/>
                </a:solidFill>
              </a:rPr>
              <a:t>Same thing in </a:t>
            </a:r>
            <a:r>
              <a:rPr lang="en-US" sz="2800" dirty="0" err="1">
                <a:solidFill>
                  <a:srgbClr val="0000FF"/>
                </a:solidFill>
              </a:rPr>
              <a:t>jQuery</a:t>
            </a:r>
            <a:r>
              <a:rPr lang="en-US" sz="2800" dirty="0">
                <a:solidFill>
                  <a:srgbClr val="0000FF"/>
                </a:solidFill>
              </a:rPr>
              <a:t>: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$(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“#hello”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).html(“hello world”);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990600" y="4943753"/>
            <a:ext cx="61574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All selections in </a:t>
            </a:r>
            <a:r>
              <a:rPr lang="en-US" sz="2000" dirty="0" err="1">
                <a:solidFill>
                  <a:srgbClr val="00B050"/>
                </a:solidFill>
              </a:rPr>
              <a:t>jQuery</a:t>
            </a:r>
            <a:r>
              <a:rPr lang="en-US" sz="2000" dirty="0">
                <a:solidFill>
                  <a:srgbClr val="00B050"/>
                </a:solidFill>
              </a:rPr>
              <a:t> begin with </a:t>
            </a:r>
            <a:r>
              <a:rPr lang="en-US" sz="2000" dirty="0">
                <a:solidFill>
                  <a:srgbClr val="FF0000"/>
                </a:solidFill>
              </a:rPr>
              <a:t>$( selector )</a:t>
            </a:r>
            <a:r>
              <a:rPr lang="en-US" sz="2000" dirty="0">
                <a:solidFill>
                  <a:srgbClr val="00B050"/>
                </a:solidFill>
              </a:rPr>
              <a:t>, </a:t>
            </a:r>
            <a:br>
              <a:rPr lang="en-US" sz="2000" dirty="0">
                <a:solidFill>
                  <a:srgbClr val="00B050"/>
                </a:solidFill>
              </a:rPr>
            </a:br>
            <a:r>
              <a:rPr lang="en-US" sz="2000" dirty="0">
                <a:solidFill>
                  <a:srgbClr val="00B050"/>
                </a:solidFill>
              </a:rPr>
              <a:t>with the selection argument(s) in the parentheses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899420-7F35-4F1E-8600-11DBEE0D4600}"/>
              </a:ext>
            </a:extLst>
          </p:cNvPr>
          <p:cNvSpPr txBox="1"/>
          <p:nvPr/>
        </p:nvSpPr>
        <p:spPr>
          <a:xfrm>
            <a:off x="457200" y="5651639"/>
            <a:ext cx="85347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Note: If there are no elements with id “#hello”, jQuery does nothing.</a:t>
            </a:r>
            <a:br>
              <a:rPr lang="en-US" sz="2000" dirty="0">
                <a:solidFill>
                  <a:srgbClr val="FF0000"/>
                </a:solidFill>
              </a:rPr>
            </a:b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BD4D93-7CDA-4520-9EEA-C5FB695E5D34}"/>
              </a:ext>
            </a:extLst>
          </p:cNvPr>
          <p:cNvSpPr txBox="1"/>
          <p:nvPr/>
        </p:nvSpPr>
        <p:spPr>
          <a:xfrm>
            <a:off x="3836349" y="2977565"/>
            <a:ext cx="43669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Note: This code will cause a crash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if no element with id “hello” exists.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that </a:t>
            </a:r>
            <a:r>
              <a:rPr lang="en-US" dirty="0">
                <a:solidFill>
                  <a:srgbClr val="FF0000"/>
                </a:solidFill>
              </a:rPr>
              <a:t>$</a:t>
            </a:r>
            <a:r>
              <a:rPr lang="en-US" dirty="0"/>
              <a:t> about 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>
                <a:solidFill>
                  <a:srgbClr val="9A0075"/>
                </a:solidFill>
              </a:rPr>
              <a:t>Almost everything starts with a call to the </a:t>
            </a:r>
            <a:r>
              <a:rPr lang="en-US" b="1" dirty="0" err="1">
                <a:solidFill>
                  <a:srgbClr val="9A0075"/>
                </a:solidFill>
              </a:rPr>
              <a:t>jQuery</a:t>
            </a:r>
            <a:r>
              <a:rPr lang="en-US" b="1" dirty="0">
                <a:solidFill>
                  <a:srgbClr val="9A0075"/>
                </a:solidFill>
              </a:rPr>
              <a:t>() </a:t>
            </a:r>
            <a:r>
              <a:rPr lang="en-US" b="1" i="1" u="sng" dirty="0">
                <a:solidFill>
                  <a:srgbClr val="9A0075"/>
                </a:solidFill>
              </a:rPr>
              <a:t>selector</a:t>
            </a:r>
            <a:r>
              <a:rPr lang="en-US" b="1" dirty="0">
                <a:solidFill>
                  <a:srgbClr val="9A0075"/>
                </a:solidFill>
              </a:rPr>
              <a:t> function.</a:t>
            </a:r>
          </a:p>
          <a:p>
            <a:r>
              <a:rPr lang="en-US" dirty="0"/>
              <a:t>Since it’s called so often, the </a:t>
            </a:r>
            <a:r>
              <a:rPr lang="en-US" dirty="0">
                <a:solidFill>
                  <a:srgbClr val="FF0000"/>
                </a:solidFill>
              </a:rPr>
              <a:t>$</a:t>
            </a:r>
            <a:r>
              <a:rPr lang="en-US" dirty="0"/>
              <a:t> global variable is defined as an alias to the function:</a:t>
            </a:r>
            <a:br>
              <a:rPr lang="en-US" dirty="0"/>
            </a:b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 $ = jQuery; 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//shortcut to jQuery function</a:t>
            </a:r>
            <a:endParaRPr lang="en-US" sz="2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800" dirty="0"/>
              <a:t>Thus you could write either: 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$(“#p2”).html(“hello world”);</a:t>
            </a:r>
          </a:p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Or</a:t>
            </a:r>
          </a:p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jQuery(“#p2”).html(“hello world”);</a:t>
            </a:r>
          </a:p>
          <a:p>
            <a:pPr>
              <a:buNone/>
            </a:pPr>
            <a:endParaRPr lang="en-US" sz="32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2438400" y="5181600"/>
            <a:ext cx="2438400" cy="381000"/>
          </a:xfrm>
          <a:prstGeom prst="roundRect">
            <a:avLst/>
          </a:prstGeom>
          <a:solidFill>
            <a:srgbClr val="C00000">
              <a:alpha val="15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BEED7E-0A75-475F-BE66-E16406DF388C}"/>
              </a:ext>
            </a:extLst>
          </p:cNvPr>
          <p:cNvSpPr txBox="1"/>
          <p:nvPr/>
        </p:nvSpPr>
        <p:spPr>
          <a:xfrm>
            <a:off x="4111843" y="5946259"/>
            <a:ext cx="4285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Nobody writes code like this, however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$( </a:t>
            </a:r>
            <a:r>
              <a:rPr lang="en-US" dirty="0">
                <a:solidFill>
                  <a:srgbClr val="C00000"/>
                </a:solidFill>
              </a:rPr>
              <a:t>selector 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>
                <a:solidFill>
                  <a:srgbClr val="C00000"/>
                </a:solidFill>
              </a:rPr>
              <a:t>selector </a:t>
            </a:r>
            <a:r>
              <a:rPr lang="en-US" dirty="0"/>
              <a:t>can be one of the following:</a:t>
            </a:r>
          </a:p>
          <a:p>
            <a:pPr lvl="1"/>
            <a:r>
              <a:rPr lang="en-US" dirty="0"/>
              <a:t>A CSS selector expression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A string of HTML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A JavaScript object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752600" y="4724400"/>
            <a:ext cx="3956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We’ll focus mainly on the first kind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43758</TotalTime>
  <Words>3388</Words>
  <Application>Microsoft Office PowerPoint</Application>
  <PresentationFormat>On-screen Show (4:3)</PresentationFormat>
  <Paragraphs>420</Paragraphs>
  <Slides>39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8" baseType="lpstr">
      <vt:lpstr>Arial</vt:lpstr>
      <vt:lpstr>Calibri</vt:lpstr>
      <vt:lpstr>Comic Sans MS</vt:lpstr>
      <vt:lpstr>Courier New</vt:lpstr>
      <vt:lpstr>Tahoma</vt:lpstr>
      <vt:lpstr>Times New Roman</vt:lpstr>
      <vt:lpstr>Wingdings</vt:lpstr>
      <vt:lpstr>2_Network</vt:lpstr>
      <vt:lpstr>Office Theme</vt:lpstr>
      <vt:lpstr>jQuery</vt:lpstr>
      <vt:lpstr>jQuery is a library of JavaScript functions</vt:lpstr>
      <vt:lpstr>jQuery is open source See www.jquery.com</vt:lpstr>
      <vt:lpstr>Include the jQuery library before your Javascript code</vt:lpstr>
      <vt:lpstr>jQuery philosophy/design approach is simple</vt:lpstr>
      <vt:lpstr>jQuery’s consistent syntax</vt:lpstr>
      <vt:lpstr>jQuery is based on a (very powerful) selection mechanism that queries the DOM for various elements:</vt:lpstr>
      <vt:lpstr>What’s that $ about ??</vt:lpstr>
      <vt:lpstr>$( selector )</vt:lpstr>
      <vt:lpstr>jQuery CSS selector syntax is more general and powerful than JavaScript selector syntax</vt:lpstr>
      <vt:lpstr>More examples of jQuery Selectors</vt:lpstr>
      <vt:lpstr>$(selector).&lt;action&gt;()</vt:lpstr>
      <vt:lpstr>Implied Iteration</vt:lpstr>
      <vt:lpstr>Actions for simple effects</vt:lpstr>
      <vt:lpstr>Hiding and showing elements</vt:lpstr>
      <vt:lpstr>Sliding: another way of hiding and showing elements</vt:lpstr>
      <vt:lpstr>Fading elements in and out</vt:lpstr>
      <vt:lpstr>jQuery Effect Methods Reference: http://www.w3schools.com/jquery/jquery_ref_effects.asp </vt:lpstr>
      <vt:lpstr>Method chaining</vt:lpstr>
      <vt:lpstr>Iteration filters let you specify exactly which elements in a selector are affected:</vt:lpstr>
      <vt:lpstr>Iterating through multiple elements</vt:lpstr>
      <vt:lpstr>$(this) vs. this</vt:lpstr>
      <vt:lpstr>Event Handling</vt:lpstr>
      <vt:lpstr>jQuery Event Methods</vt:lpstr>
      <vt:lpstr>window.onload event handling  – the jQuery equivalent</vt:lpstr>
      <vt:lpstr>$(document).ready vs $(window).load</vt:lpstr>
      <vt:lpstr>Handling events from input elements</vt:lpstr>
      <vt:lpstr>example</vt:lpstr>
      <vt:lpstr>example</vt:lpstr>
      <vt:lpstr>Handling events from multiple elements</vt:lpstr>
      <vt:lpstr>Callbacks</vt:lpstr>
      <vt:lpstr>Callback functions can be supplied to execute after the action takes place</vt:lpstr>
      <vt:lpstr>Custom animations</vt:lpstr>
      <vt:lpstr>jQuery can automatically handle animations of elements</vt:lpstr>
      <vt:lpstr>Stopping an animation or effect before it is finished</vt:lpstr>
      <vt:lpstr>Form Selectors</vt:lpstr>
      <vt:lpstr>To select an input by type:</vt:lpstr>
      <vt:lpstr>Button selection by button type</vt:lpstr>
      <vt:lpstr>Additional References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CS422 Lecture</dc:title>
  <dc:subject>CSS Layout</dc:subject>
  <dc:creator>Mark Hornick</dc:creator>
  <cp:lastModifiedBy>Hornick, Mark</cp:lastModifiedBy>
  <cp:revision>966</cp:revision>
  <cp:lastPrinted>1601-01-01T00:00:00Z</cp:lastPrinted>
  <dcterms:created xsi:type="dcterms:W3CDTF">1999-09-06T21:32:20Z</dcterms:created>
  <dcterms:modified xsi:type="dcterms:W3CDTF">2020-01-09T18:40:47Z</dcterms:modified>
</cp:coreProperties>
</file>