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8" r:id="rId1"/>
  </p:sldMasterIdLst>
  <p:notesMasterIdLst>
    <p:notesMasterId r:id="rId9"/>
  </p:notesMasterIdLst>
  <p:sldIdLst>
    <p:sldId id="344" r:id="rId2"/>
    <p:sldId id="347" r:id="rId3"/>
    <p:sldId id="345" r:id="rId4"/>
    <p:sldId id="348" r:id="rId5"/>
    <p:sldId id="349" r:id="rId6"/>
    <p:sldId id="351" r:id="rId7"/>
    <p:sldId id="350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9" autoAdjust="0"/>
    <p:restoredTop sz="94356" autoAdjust="0"/>
  </p:normalViewPr>
  <p:slideViewPr>
    <p:cSldViewPr snapToGrid="0">
      <p:cViewPr varScale="1">
        <p:scale>
          <a:sx n="63" d="100"/>
          <a:sy n="63" d="100"/>
        </p:scale>
        <p:origin x="112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BDD580-3A5B-45F8-8A18-9B3F224B6FD5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615957-7851-4EED-8F0C-C457A0102A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7259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3509963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8650" y="665163"/>
            <a:ext cx="7772400" cy="2387600"/>
          </a:xfrm>
        </p:spPr>
        <p:txBody>
          <a:bodyPr anchor="b"/>
          <a:lstStyle>
            <a:lvl1pPr algn="ctr">
              <a:defRPr sz="6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4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0" y="3509963"/>
            <a:ext cx="9144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80527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974558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489116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219370"/>
            <a:ext cx="7886700" cy="5329085"/>
          </a:xfrm>
        </p:spPr>
        <p:txBody>
          <a:bodyPr/>
          <a:lstStyle>
            <a:lvl2pPr marL="457200">
              <a:defRPr/>
            </a:lvl2pPr>
            <a:lvl3pPr marL="685800">
              <a:defRPr/>
            </a:lvl3pPr>
            <a:lvl4pPr marL="914400">
              <a:defRPr/>
            </a:lvl4pPr>
            <a:lvl5pPr marL="1143000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983317"/>
            <a:ext cx="9144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 userDrawn="1"/>
        </p:nvSpPr>
        <p:spPr>
          <a:xfrm>
            <a:off x="3352800" y="6557216"/>
            <a:ext cx="2133600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9AC9415F-341B-49A6-8F9D-8B40D0E37F6D}" type="slidenum">
              <a:rPr lang="en-US" sz="1200" smtClean="0">
                <a:solidFill>
                  <a:schemeClr val="bg1">
                    <a:lumMod val="50000"/>
                  </a:schemeClr>
                </a:solidFill>
              </a:rPr>
              <a:pPr algn="ctr"/>
              <a:t>‹#›</a:t>
            </a:fld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2" name="Rectangle 21"/>
          <p:cNvSpPr/>
          <p:nvPr userDrawn="1"/>
        </p:nvSpPr>
        <p:spPr>
          <a:xfrm>
            <a:off x="7010392" y="6557216"/>
            <a:ext cx="2133600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© tj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3" name="Rectangle 22"/>
          <p:cNvSpPr/>
          <p:nvPr userDrawn="1"/>
        </p:nvSpPr>
        <p:spPr>
          <a:xfrm>
            <a:off x="-4020" y="6557216"/>
            <a:ext cx="2133600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EE 2510</a:t>
            </a:r>
          </a:p>
        </p:txBody>
      </p:sp>
    </p:spTree>
    <p:extLst>
      <p:ext uri="{BB962C8B-B14F-4D97-AF65-F5344CB8AC3E}">
        <p14:creationId xmlns:p14="http://schemas.microsoft.com/office/powerpoint/2010/main" val="7233297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3352800" y="6557216"/>
            <a:ext cx="2133600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9AC9415F-341B-49A6-8F9D-8B40D0E37F6D}" type="slidenum">
              <a:rPr lang="en-US" sz="1200" smtClean="0">
                <a:solidFill>
                  <a:schemeClr val="bg1">
                    <a:lumMod val="50000"/>
                  </a:schemeClr>
                </a:solidFill>
              </a:rPr>
              <a:pPr algn="ctr"/>
              <a:t>‹#›</a:t>
            </a:fld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7010392" y="6557216"/>
            <a:ext cx="2133600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© tj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-4020" y="6557216"/>
            <a:ext cx="2133600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EE 2510</a:t>
            </a:r>
          </a:p>
        </p:txBody>
      </p:sp>
    </p:spTree>
    <p:extLst>
      <p:ext uri="{BB962C8B-B14F-4D97-AF65-F5344CB8AC3E}">
        <p14:creationId xmlns:p14="http://schemas.microsoft.com/office/powerpoint/2010/main" val="34394887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alphaModFix amt="14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5791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5" r:id="rId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Class Concepts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Last updated 3/17/20</a:t>
            </a:r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64D1AC17-3CB7-403B-A685-9060848A961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85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7868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815"/>
    </mc:Choice>
    <mc:Fallback>
      <p:transition spd="slow" advTm="481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FADEAC-F39A-4534-A3DF-2ED3046B3B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Class Concepts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C300BF-9677-4699-BED3-9F0184AE85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Abstraction</a:t>
            </a:r>
          </a:p>
          <a:p>
            <a:pPr lvl="1"/>
            <a:r>
              <a:rPr lang="en-US" dirty="0"/>
              <a:t>A generalized model or interface to something</a:t>
            </a:r>
          </a:p>
          <a:p>
            <a:pPr lvl="2"/>
            <a:r>
              <a:rPr lang="en-US" dirty="0"/>
              <a:t>Automobile – external operation is independent of powertrain</a:t>
            </a:r>
          </a:p>
          <a:p>
            <a:pPr lvl="3"/>
            <a:r>
              <a:rPr lang="en-US" dirty="0"/>
              <a:t>Gas</a:t>
            </a:r>
          </a:p>
          <a:p>
            <a:pPr lvl="3"/>
            <a:r>
              <a:rPr lang="en-US" dirty="0"/>
              <a:t>Diesel</a:t>
            </a:r>
          </a:p>
          <a:p>
            <a:pPr lvl="3"/>
            <a:r>
              <a:rPr lang="en-US" dirty="0"/>
              <a:t>Hybrid</a:t>
            </a:r>
          </a:p>
          <a:p>
            <a:pPr lvl="3"/>
            <a:r>
              <a:rPr lang="en-US" dirty="0"/>
              <a:t>Electric</a:t>
            </a:r>
          </a:p>
          <a:p>
            <a:pPr lvl="2"/>
            <a:r>
              <a:rPr lang="en-US" dirty="0"/>
              <a:t>Laptop – external operation is independent of processor</a:t>
            </a:r>
          </a:p>
          <a:p>
            <a:pPr lvl="3"/>
            <a:r>
              <a:rPr lang="en-US" dirty="0"/>
              <a:t>Core i3 processor</a:t>
            </a:r>
          </a:p>
          <a:p>
            <a:pPr lvl="3"/>
            <a:r>
              <a:rPr lang="en-US" dirty="0"/>
              <a:t>Core i7 processor</a:t>
            </a:r>
          </a:p>
          <a:p>
            <a:pPr lvl="3"/>
            <a:r>
              <a:rPr lang="en-US" dirty="0"/>
              <a:t>AMD processor</a:t>
            </a:r>
          </a:p>
          <a:p>
            <a:pPr lvl="3"/>
            <a:r>
              <a:rPr lang="en-US" dirty="0"/>
              <a:t>ARM processor</a:t>
            </a:r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A5F35290-F0CF-4E1C-B689-B5445E50E19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85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1082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5700"/>
    </mc:Choice>
    <mc:Fallback>
      <p:transition spd="slow" advTm="457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FADEAC-F39A-4534-A3DF-2ED3046B3B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Class Concepts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C300BF-9677-4699-BED3-9F0184AE85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Abstract Data Type </a:t>
            </a:r>
          </a:p>
          <a:p>
            <a:pPr lvl="1"/>
            <a:r>
              <a:rPr lang="en-US" dirty="0"/>
              <a:t>Data whose values and operations are defined but whose implementation is hidden from the user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Typically created by the programmer</a:t>
            </a:r>
          </a:p>
          <a:p>
            <a:pPr lvl="2"/>
            <a:r>
              <a:rPr lang="en-US" dirty="0"/>
              <a:t>Values and operations are “visible”</a:t>
            </a:r>
          </a:p>
          <a:p>
            <a:pPr lvl="2"/>
            <a:r>
              <a:rPr lang="en-US" dirty="0"/>
              <a:t>Implementation is “hidden”</a:t>
            </a:r>
          </a:p>
          <a:p>
            <a:pPr lvl="3"/>
            <a:r>
              <a:rPr lang="en-US" dirty="0"/>
              <a:t>The programmer knows the implementation but the user does not</a:t>
            </a:r>
          </a:p>
          <a:p>
            <a:pPr lvl="3"/>
            <a:r>
              <a:rPr lang="en-US" dirty="0"/>
              <a:t>Allows the implementation to be changed without impacting the user</a:t>
            </a:r>
          </a:p>
          <a:p>
            <a:pPr lvl="2"/>
            <a:endParaRPr lang="en-US" dirty="0"/>
          </a:p>
          <a:p>
            <a:pPr lvl="1"/>
            <a:r>
              <a:rPr lang="en-US" dirty="0"/>
              <a:t>The programmer defines the data, operations and implementation for the data type</a:t>
            </a:r>
          </a:p>
          <a:p>
            <a:pPr lvl="2"/>
            <a:endParaRPr lang="en-US" dirty="0"/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04F7613E-B1BD-4C9A-A300-D2ED5F3F4E5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85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3177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360"/>
    </mc:Choice>
    <mc:Fallback>
      <p:transition spd="slow" advTm="5036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FADEAC-F39A-4534-A3DF-2ED3046B3B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Class Concepts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C300BF-9677-4699-BED3-9F0184AE85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Abstract Data Type </a:t>
            </a:r>
          </a:p>
          <a:p>
            <a:pPr lvl="1"/>
            <a:r>
              <a:rPr lang="en-US" dirty="0"/>
              <a:t>In Object Oriented programming languages – Abstract Data Types are implemented as Classes</a:t>
            </a:r>
          </a:p>
          <a:p>
            <a:pPr lvl="1"/>
            <a:endParaRPr lang="en-US" dirty="0"/>
          </a:p>
          <a:p>
            <a:r>
              <a:rPr lang="en-US" dirty="0"/>
              <a:t>Class </a:t>
            </a:r>
          </a:p>
          <a:p>
            <a:pPr lvl="1"/>
            <a:r>
              <a:rPr lang="en-US" dirty="0"/>
              <a:t>Defined Type</a:t>
            </a:r>
          </a:p>
          <a:p>
            <a:pPr lvl="1"/>
            <a:r>
              <a:rPr lang="en-US" dirty="0"/>
              <a:t>Similar to a structure</a:t>
            </a:r>
          </a:p>
          <a:p>
            <a:pPr lvl="2"/>
            <a:r>
              <a:rPr lang="en-US" dirty="0"/>
              <a:t>Contains variables that are of various types</a:t>
            </a:r>
          </a:p>
          <a:p>
            <a:pPr lvl="1"/>
            <a:r>
              <a:rPr lang="en-US" dirty="0"/>
              <a:t>Includes functions in its definition (operations)</a:t>
            </a:r>
          </a:p>
          <a:p>
            <a:pPr lvl="1"/>
            <a:r>
              <a:rPr lang="en-US" dirty="0"/>
              <a:t>Combining data and operations into a single type is called encapsulation</a:t>
            </a:r>
          </a:p>
          <a:p>
            <a:pPr lvl="1"/>
            <a:endParaRPr lang="en-US" dirty="0"/>
          </a:p>
          <a:p>
            <a:r>
              <a:rPr lang="en-US" dirty="0"/>
              <a:t>Object</a:t>
            </a:r>
          </a:p>
          <a:p>
            <a:pPr lvl="1"/>
            <a:r>
              <a:rPr lang="en-US" dirty="0"/>
              <a:t>Instance of type “class”</a:t>
            </a:r>
          </a:p>
          <a:p>
            <a:pPr lvl="2"/>
            <a:endParaRPr lang="en-US" dirty="0"/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3D989231-F6C2-4510-888A-2625939269B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85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3345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4293"/>
    </mc:Choice>
    <mc:Fallback>
      <p:transition spd="slow" advTm="6429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FADEAC-F39A-4534-A3DF-2ED3046B3B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Class Concepts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C300BF-9677-4699-BED3-9F0184AE85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Circle Class</a:t>
            </a:r>
          </a:p>
          <a:p>
            <a:pPr lvl="1"/>
            <a:r>
              <a:rPr lang="en-US" dirty="0"/>
              <a:t>Data </a:t>
            </a:r>
          </a:p>
          <a:p>
            <a:pPr lvl="2"/>
            <a:r>
              <a:rPr lang="en-US" dirty="0"/>
              <a:t>radius</a:t>
            </a:r>
          </a:p>
          <a:p>
            <a:pPr lvl="1"/>
            <a:r>
              <a:rPr lang="en-US" dirty="0"/>
              <a:t>Operations</a:t>
            </a:r>
          </a:p>
          <a:p>
            <a:pPr lvl="2"/>
            <a:r>
              <a:rPr lang="en-US" dirty="0"/>
              <a:t>Set radius</a:t>
            </a:r>
          </a:p>
          <a:p>
            <a:pPr lvl="2"/>
            <a:r>
              <a:rPr lang="en-US" dirty="0"/>
              <a:t>Get radius</a:t>
            </a:r>
          </a:p>
          <a:p>
            <a:pPr lvl="2"/>
            <a:r>
              <a:rPr lang="en-US" dirty="0"/>
              <a:t>Calculate area</a:t>
            </a:r>
          </a:p>
          <a:p>
            <a:pPr lvl="2"/>
            <a:r>
              <a:rPr lang="en-US" dirty="0"/>
              <a:t>Calculate circumference</a:t>
            </a:r>
          </a:p>
          <a:p>
            <a:endParaRPr lang="en-US" dirty="0"/>
          </a:p>
          <a:p>
            <a:r>
              <a:rPr lang="en-US" dirty="0"/>
              <a:t>Objects</a:t>
            </a:r>
          </a:p>
          <a:p>
            <a:pPr lvl="1"/>
            <a:r>
              <a:rPr lang="en-US" dirty="0"/>
              <a:t>Circle1</a:t>
            </a:r>
          </a:p>
          <a:p>
            <a:pPr lvl="1"/>
            <a:r>
              <a:rPr lang="en-US" dirty="0"/>
              <a:t>Tabletop</a:t>
            </a:r>
          </a:p>
          <a:p>
            <a:pPr lvl="1"/>
            <a:r>
              <a:rPr lang="en-US" dirty="0" err="1"/>
              <a:t>Tire_Profile</a:t>
            </a:r>
            <a:endParaRPr lang="en-US" dirty="0"/>
          </a:p>
          <a:p>
            <a:pPr lvl="2"/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43ED23D-BF64-406C-9A20-3C91C497B5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8715892"/>
              </p:ext>
            </p:extLst>
          </p:nvPr>
        </p:nvGraphicFramePr>
        <p:xfrm>
          <a:off x="4997846" y="1785070"/>
          <a:ext cx="3048000" cy="2473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11970056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Circle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41547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Member Variables</a:t>
                      </a:r>
                    </a:p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radius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41426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Member Functions</a:t>
                      </a:r>
                    </a:p>
                    <a:p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setRadius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()</a:t>
                      </a:r>
                    </a:p>
                    <a:p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getRadius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()</a:t>
                      </a:r>
                    </a:p>
                    <a:p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calcArea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()</a:t>
                      </a:r>
                    </a:p>
                    <a:p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calcCirc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()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7098867"/>
                  </a:ext>
                </a:extLst>
              </a:tr>
            </a:tbl>
          </a:graphicData>
        </a:graphic>
      </p:graphicFrame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85D9F17C-6948-410F-83E5-6DAB72A8DD2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85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7168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1692"/>
    </mc:Choice>
    <mc:Fallback>
      <p:transition spd="slow" advTm="6169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FADEAC-F39A-4534-A3DF-2ED3046B3B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Class Concepts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C300BF-9677-4699-BED3-9F0184AE85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Creating a Class</a:t>
            </a:r>
          </a:p>
          <a:p>
            <a:pPr marL="457200" lvl="2" indent="0">
              <a:buNone/>
            </a:pPr>
            <a:r>
              <a:rPr lang="en-US" dirty="0">
                <a:solidFill>
                  <a:srgbClr val="0070C0"/>
                </a:solidFill>
              </a:rPr>
              <a:t>class </a:t>
            </a:r>
            <a:r>
              <a:rPr lang="en-US" dirty="0" err="1">
                <a:solidFill>
                  <a:srgbClr val="0070C0"/>
                </a:solidFill>
              </a:rPr>
              <a:t>ClassName</a:t>
            </a:r>
            <a:r>
              <a:rPr lang="en-US" dirty="0">
                <a:solidFill>
                  <a:srgbClr val="0070C0"/>
                </a:solidFill>
              </a:rPr>
              <a:t>{</a:t>
            </a:r>
          </a:p>
          <a:p>
            <a:pPr marL="457200" lvl="2" indent="0">
              <a:buNone/>
            </a:pPr>
            <a:r>
              <a:rPr lang="en-US" dirty="0"/>
              <a:t>    declarations of member variable</a:t>
            </a:r>
          </a:p>
          <a:p>
            <a:pPr marL="457200" lvl="2" indent="0">
              <a:buNone/>
            </a:pPr>
            <a:r>
              <a:rPr lang="en-US" dirty="0"/>
              <a:t>    and member functions</a:t>
            </a:r>
          </a:p>
          <a:p>
            <a:pPr marL="457200" lvl="2" indent="0">
              <a:buNone/>
            </a:pPr>
            <a:r>
              <a:rPr lang="en-US" dirty="0">
                <a:solidFill>
                  <a:srgbClr val="0070C0"/>
                </a:solidFill>
              </a:rPr>
              <a:t>}</a:t>
            </a:r>
            <a:r>
              <a:rPr lang="en-US" dirty="0">
                <a:solidFill>
                  <a:srgbClr val="FF0000"/>
                </a:solidFill>
              </a:rPr>
              <a:t>;</a:t>
            </a:r>
          </a:p>
          <a:p>
            <a:pPr marL="457200" lvl="2" indent="0">
              <a:buNone/>
            </a:pPr>
            <a:endParaRPr lang="en-US" dirty="0"/>
          </a:p>
          <a:p>
            <a:pPr marL="457200" lvl="2" indent="0">
              <a:buNone/>
            </a:pPr>
            <a:r>
              <a:rPr lang="en-US" dirty="0"/>
              <a:t>Notes:</a:t>
            </a:r>
          </a:p>
          <a:p>
            <a:pPr marL="457200" lvl="2" indent="0">
              <a:buNone/>
            </a:pPr>
            <a:r>
              <a:rPr lang="en-US" dirty="0"/>
              <a:t>	Class names typically use CamelCase</a:t>
            </a:r>
          </a:p>
          <a:p>
            <a:pPr marL="457200" lvl="2" indent="0">
              <a:buNone/>
            </a:pPr>
            <a:r>
              <a:rPr lang="en-US" dirty="0"/>
              <a:t>	note the semicolon at the end</a:t>
            </a:r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6A44141D-122D-48B9-AB69-66B9F8F5E40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85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0109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3225"/>
    </mc:Choice>
    <mc:Fallback>
      <p:transition spd="slow" advTm="3322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FADEAC-F39A-4534-A3DF-2ED3046B3B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Class Concepts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C300BF-9677-4699-BED3-9F0184AE85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Terminology</a:t>
            </a:r>
          </a:p>
          <a:p>
            <a:endParaRPr lang="en-US" dirty="0"/>
          </a:p>
          <a:p>
            <a:pPr marL="228600" lvl="1" indent="0">
              <a:buNone/>
            </a:pPr>
            <a:r>
              <a:rPr lang="en-US" dirty="0"/>
              <a:t>Data &lt;-&gt; Member Variables &lt;-&gt; Attributes</a:t>
            </a:r>
          </a:p>
          <a:p>
            <a:pPr marL="228600" lvl="1" indent="0">
              <a:buNone/>
            </a:pPr>
            <a:endParaRPr lang="en-US" dirty="0"/>
          </a:p>
          <a:p>
            <a:pPr marL="228600" lvl="1" indent="0">
              <a:buNone/>
            </a:pPr>
            <a:r>
              <a:rPr lang="en-US" dirty="0"/>
              <a:t>Operation &lt;-&gt; Member Function &lt;-&gt; Method &lt;-&gt; Procedures</a:t>
            </a:r>
          </a:p>
          <a:p>
            <a:pPr lvl="2"/>
            <a:endParaRPr lang="en-US" dirty="0"/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CC88510C-1657-46DA-925A-D463E95D539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85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7900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9647"/>
    </mc:Choice>
    <mc:Fallback>
      <p:transition spd="slow" advTm="2964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28575">
          <a:solidFill>
            <a:srgbClr val="FF0000"/>
          </a:solidFill>
        </a:ln>
      </a:spPr>
      <a:bodyPr rtlCol="0" anchor="ctr"/>
      <a:lstStyle>
        <a:defPPr algn="ctr">
          <a:defRPr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9851</TotalTime>
  <Words>258</Words>
  <Application>Microsoft Office PowerPoint</Application>
  <PresentationFormat>On-screen Show (4:3)</PresentationFormat>
  <Paragraphs>77</Paragraphs>
  <Slides>7</Slides>
  <Notes>0</Notes>
  <HiddenSlides>0</HiddenSlides>
  <MMClips>7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Class Concepts</vt:lpstr>
      <vt:lpstr>Class Concepts</vt:lpstr>
      <vt:lpstr>Class Concepts</vt:lpstr>
      <vt:lpstr>Class Concepts</vt:lpstr>
      <vt:lpstr>Class Concepts</vt:lpstr>
      <vt:lpstr>Class Concepts</vt:lpstr>
      <vt:lpstr>Class Concepts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Tim</dc:creator>
  <cp:keywords/>
  <cp:lastModifiedBy>Johnson, Dr. Timothy</cp:lastModifiedBy>
  <cp:revision>360</cp:revision>
  <dcterms:created xsi:type="dcterms:W3CDTF">2016-05-09T17:50:46Z</dcterms:created>
  <dcterms:modified xsi:type="dcterms:W3CDTF">2020-03-17T17:11:59Z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lassAndYear">
    <vt:lpwstr>EE 3921 - Fall 2016</vt:lpwstr>
  </property>
</Properties>
</file>