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8"/>
  </p:notesMasterIdLst>
  <p:sldIdLst>
    <p:sldId id="344" r:id="rId2"/>
    <p:sldId id="345" r:id="rId3"/>
    <p:sldId id="346" r:id="rId4"/>
    <p:sldId id="347" r:id="rId5"/>
    <p:sldId id="348" r:id="rId6"/>
    <p:sldId id="34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356" autoAdjust="0"/>
  </p:normalViewPr>
  <p:slideViewPr>
    <p:cSldViewPr snapToGrid="0">
      <p:cViewPr varScale="1">
        <p:scale>
          <a:sx n="68" d="100"/>
          <a:sy n="68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D580-3A5B-45F8-8A18-9B3F224B6FD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15957-7851-4EED-8F0C-C457A0102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5099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6651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509963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5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45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91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370"/>
            <a:ext cx="7886700" cy="5329085"/>
          </a:xfrm>
        </p:spPr>
        <p:txBody>
          <a:bodyPr/>
          <a:lstStyle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8331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72332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34394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Unified Modeling Language</a:t>
            </a:r>
            <a:br>
              <a:rPr lang="en-US" dirty="0"/>
            </a:br>
            <a:r>
              <a:rPr lang="en-US" dirty="0"/>
              <a:t>UML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 updated 3/17/20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001F10D-3625-4602-9251-1E983699C5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3"/>
    </mc:Choice>
    <mc:Fallback>
      <p:transition spd="slow" advTm="7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UML</a:t>
            </a:r>
          </a:p>
          <a:p>
            <a:pPr lvl="1"/>
            <a:r>
              <a:rPr lang="en-US" dirty="0"/>
              <a:t>Standard method for modelling components of a software system</a:t>
            </a:r>
          </a:p>
          <a:p>
            <a:pPr lvl="1"/>
            <a:r>
              <a:rPr lang="en-US" dirty="0"/>
              <a:t>Created by the Object Management Group (OMG)</a:t>
            </a:r>
          </a:p>
          <a:p>
            <a:pPr lvl="2"/>
            <a:r>
              <a:rPr lang="en-US" dirty="0"/>
              <a:t>www.uml.org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7A19E85-2CCA-4FF4-8273-D47CBCDCFD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1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99"/>
    </mc:Choice>
    <mc:Fallback>
      <p:transition spd="slow" advTm="16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UML Diagrams</a:t>
            </a:r>
          </a:p>
          <a:p>
            <a:pPr lvl="1"/>
            <a:r>
              <a:rPr lang="en-US" dirty="0"/>
              <a:t>UML includes 9 modeling diagrams</a:t>
            </a:r>
          </a:p>
          <a:p>
            <a:pPr lvl="2"/>
            <a:r>
              <a:rPr lang="en-US" dirty="0"/>
              <a:t>Class</a:t>
            </a:r>
          </a:p>
          <a:p>
            <a:pPr lvl="2"/>
            <a:r>
              <a:rPr lang="en-US" dirty="0"/>
              <a:t>Object</a:t>
            </a:r>
          </a:p>
          <a:p>
            <a:pPr lvl="2"/>
            <a:r>
              <a:rPr lang="en-US" dirty="0"/>
              <a:t>Use Case</a:t>
            </a:r>
          </a:p>
          <a:p>
            <a:pPr lvl="2"/>
            <a:r>
              <a:rPr lang="en-US" dirty="0"/>
              <a:t>Sequence</a:t>
            </a:r>
          </a:p>
          <a:p>
            <a:pPr lvl="2"/>
            <a:r>
              <a:rPr lang="en-US" dirty="0"/>
              <a:t>Collaboration</a:t>
            </a:r>
          </a:p>
          <a:p>
            <a:pPr lvl="2"/>
            <a:r>
              <a:rPr lang="en-US" dirty="0"/>
              <a:t>Activity</a:t>
            </a:r>
          </a:p>
          <a:p>
            <a:pPr lvl="2"/>
            <a:r>
              <a:rPr lang="en-US" dirty="0" err="1"/>
              <a:t>Statechart</a:t>
            </a:r>
            <a:endParaRPr lang="en-US" dirty="0"/>
          </a:p>
          <a:p>
            <a:pPr lvl="2"/>
            <a:r>
              <a:rPr lang="en-US" dirty="0"/>
              <a:t>Deployment</a:t>
            </a:r>
          </a:p>
          <a:p>
            <a:pPr lvl="2"/>
            <a:r>
              <a:rPr lang="en-US" dirty="0"/>
              <a:t>Component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776A72-DAFC-4FC7-8F74-345FD5B84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3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41"/>
    </mc:Choice>
    <mc:Fallback>
      <p:transition spd="slow" advTm="14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  <a:p>
            <a:pPr lvl="1"/>
            <a:r>
              <a:rPr lang="en-US" dirty="0"/>
              <a:t>Static – represents a fixed view of the application</a:t>
            </a:r>
          </a:p>
          <a:p>
            <a:pPr lvl="1"/>
            <a:r>
              <a:rPr lang="en-US" dirty="0"/>
              <a:t>Describes attributes and operations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6AD633-CB79-4309-8061-8C5919C2E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69112"/>
              </p:ext>
            </p:extLst>
          </p:nvPr>
        </p:nvGraphicFramePr>
        <p:xfrm>
          <a:off x="2798619" y="3156527"/>
          <a:ext cx="3048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9700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Class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5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Member Variables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4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Member Functions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98867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0D88B15-62EA-42CC-9977-A29E63E91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3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47"/>
    </mc:Choice>
    <mc:Fallback>
      <p:transition spd="slow" advTm="23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  <a:p>
            <a:pPr lvl="1"/>
            <a:r>
              <a:rPr lang="en-US" dirty="0"/>
              <a:t>Various levels of detail</a:t>
            </a:r>
          </a:p>
          <a:p>
            <a:pPr lvl="3"/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6AD633-CB79-4309-8061-8C5919C2E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73308"/>
              </p:ext>
            </p:extLst>
          </p:nvPr>
        </p:nvGraphicFramePr>
        <p:xfrm>
          <a:off x="858983" y="2921000"/>
          <a:ext cx="30480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9700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Rectangle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5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width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4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getWidth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getLength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setWidth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setLength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getArea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9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FF1197-6508-41D2-A8CB-F63691190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15000"/>
              </p:ext>
            </p:extLst>
          </p:nvPr>
        </p:nvGraphicFramePr>
        <p:xfrm>
          <a:off x="4946074" y="2921000"/>
          <a:ext cx="30480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9700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Rectangle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5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 width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4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getWidth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getLength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setWidth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setLength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getArea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988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499F2C4-B6A6-4729-879F-2B50C6D7B86E}"/>
              </a:ext>
            </a:extLst>
          </p:cNvPr>
          <p:cNvSpPr txBox="1"/>
          <p:nvPr/>
        </p:nvSpPr>
        <p:spPr>
          <a:xfrm>
            <a:off x="4946074" y="5510042"/>
            <a:ext cx="2272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4320"/>
            <a:r>
              <a:rPr lang="en-US" dirty="0">
                <a:solidFill>
                  <a:srgbClr val="0070C0"/>
                </a:solidFill>
              </a:rPr>
              <a:t>-	Indicates private</a:t>
            </a:r>
          </a:p>
          <a:p>
            <a:pPr defTabSz="274320"/>
            <a:r>
              <a:rPr lang="en-US" dirty="0">
                <a:solidFill>
                  <a:srgbClr val="0070C0"/>
                </a:solidFill>
              </a:rPr>
              <a:t>+	Indicates public</a:t>
            </a:r>
          </a:p>
          <a:p>
            <a:pPr defTabSz="274320"/>
            <a:r>
              <a:rPr lang="en-US" dirty="0">
                <a:solidFill>
                  <a:srgbClr val="0070C0"/>
                </a:solidFill>
              </a:rPr>
              <a:t>#	Indicates protected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C25F6FE-6590-43BC-9546-21F15EE86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984"/>
    </mc:Choice>
    <mc:Fallback>
      <p:transition spd="slow" advTm="49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  <a:p>
            <a:pPr lvl="1"/>
            <a:r>
              <a:rPr lang="en-US" dirty="0"/>
              <a:t>Various levels of detail</a:t>
            </a:r>
          </a:p>
          <a:p>
            <a:pPr lvl="3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FF1197-6508-41D2-A8CB-F63691190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51258"/>
              </p:ext>
            </p:extLst>
          </p:nvPr>
        </p:nvGraphicFramePr>
        <p:xfrm>
          <a:off x="942103" y="2643475"/>
          <a:ext cx="30480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9700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Rectangle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5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 width : float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 length : 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4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getWidth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 : float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getLength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 : float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setWidth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(w : float) : void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setLength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(l : float) : void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getArea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 : 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988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499F2C4-B6A6-4729-879F-2B50C6D7B86E}"/>
              </a:ext>
            </a:extLst>
          </p:cNvPr>
          <p:cNvSpPr txBox="1"/>
          <p:nvPr/>
        </p:nvSpPr>
        <p:spPr>
          <a:xfrm>
            <a:off x="1168719" y="5598665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4320"/>
            <a:r>
              <a:rPr lang="en-US" dirty="0">
                <a:solidFill>
                  <a:srgbClr val="0070C0"/>
                </a:solidFill>
              </a:rPr>
              <a:t>Return type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19D785-AA8E-415B-96C4-340313FEF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504391"/>
              </p:ext>
            </p:extLst>
          </p:nvPr>
        </p:nvGraphicFramePr>
        <p:xfrm>
          <a:off x="4849085" y="2643475"/>
          <a:ext cx="30480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9700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Rectangle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5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 width : float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 length : 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4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Rectangle()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Rectangle(w : float, l : float)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~Rectangle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getWidth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 : float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getLength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 : float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setWidth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(w : float) : void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setLength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(l : float) : void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getArea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 : 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98867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EC51A5-871A-45B2-824A-784B34736D69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1814665" y="5053646"/>
            <a:ext cx="513756" cy="54501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912648-68C8-40B9-B306-61F3078AB725}"/>
              </a:ext>
            </a:extLst>
          </p:cNvPr>
          <p:cNvSpPr txBox="1"/>
          <p:nvPr/>
        </p:nvSpPr>
        <p:spPr>
          <a:xfrm>
            <a:off x="3097403" y="2177562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4320"/>
            <a:r>
              <a:rPr lang="en-US" dirty="0">
                <a:solidFill>
                  <a:srgbClr val="0070C0"/>
                </a:solidFill>
              </a:rPr>
              <a:t>Variable type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C732BC-F2F6-4CD2-86E2-FC405E159050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328421" y="2546894"/>
            <a:ext cx="1478471" cy="596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D0CFAE2-5BE6-4E61-BBEC-ECC0761341E3}"/>
              </a:ext>
            </a:extLst>
          </p:cNvPr>
          <p:cNvSpPr txBox="1"/>
          <p:nvPr/>
        </p:nvSpPr>
        <p:spPr>
          <a:xfrm>
            <a:off x="3021968" y="5405400"/>
            <a:ext cx="1277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4320"/>
            <a:r>
              <a:rPr lang="en-US" dirty="0">
                <a:solidFill>
                  <a:srgbClr val="0070C0"/>
                </a:solidFill>
              </a:rPr>
              <a:t>Parameters</a:t>
            </a:r>
          </a:p>
          <a:p>
            <a:pPr defTabSz="274320"/>
            <a:r>
              <a:rPr lang="en-US" i="1" dirty="0">
                <a:solidFill>
                  <a:srgbClr val="0070C0"/>
                </a:solidFill>
              </a:rPr>
              <a:t>Note: order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BA56B4-638C-4131-8432-A14B5E392FCA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2809188" y="4781676"/>
            <a:ext cx="851321" cy="62372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5B94B2-C597-4BBA-9A58-BDD1C1E65D64}"/>
              </a:ext>
            </a:extLst>
          </p:cNvPr>
          <p:cNvSpPr txBox="1"/>
          <p:nvPr/>
        </p:nvSpPr>
        <p:spPr>
          <a:xfrm>
            <a:off x="7494385" y="1854396"/>
            <a:ext cx="137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4320"/>
            <a:r>
              <a:rPr lang="en-US" dirty="0">
                <a:solidFill>
                  <a:srgbClr val="0070C0"/>
                </a:solidFill>
              </a:rPr>
              <a:t>Constructors</a:t>
            </a:r>
          </a:p>
          <a:p>
            <a:pPr defTabSz="274320"/>
            <a:r>
              <a:rPr lang="en-US" dirty="0">
                <a:solidFill>
                  <a:srgbClr val="0070C0"/>
                </a:solidFill>
              </a:rPr>
              <a:t>Destructor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67314C-8A18-4D9F-B7E6-71B89F436E43}"/>
              </a:ext>
            </a:extLst>
          </p:cNvPr>
          <p:cNvCxnSpPr>
            <a:stCxn id="18" idx="2"/>
          </p:cNvCxnSpPr>
          <p:nvPr/>
        </p:nvCxnSpPr>
        <p:spPr>
          <a:xfrm flipH="1">
            <a:off x="6674177" y="2500727"/>
            <a:ext cx="1509275" cy="137972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BE2CD5C-D11D-4FD2-A3A4-483FE22DCA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1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177"/>
    </mc:Choice>
    <mc:Fallback>
      <p:transition spd="slow" advTm="116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9416</TotalTime>
  <Words>243</Words>
  <Application>Microsoft Office PowerPoint</Application>
  <PresentationFormat>On-screen Show (4:3)</PresentationFormat>
  <Paragraphs>76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Unified Modeling Language UML</vt:lpstr>
      <vt:lpstr>UML</vt:lpstr>
      <vt:lpstr>UML</vt:lpstr>
      <vt:lpstr>UML</vt:lpstr>
      <vt:lpstr>UML</vt:lpstr>
      <vt:lpstr>UML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keywords/>
  <cp:lastModifiedBy>Johnson, Dr. Timothy</cp:lastModifiedBy>
  <cp:revision>347</cp:revision>
  <dcterms:created xsi:type="dcterms:W3CDTF">2016-05-09T17:50:46Z</dcterms:created>
  <dcterms:modified xsi:type="dcterms:W3CDTF">2020-03-17T20:05:06Z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AndYear">
    <vt:lpwstr>EE 3921 - Fall 2016</vt:lpwstr>
  </property>
</Properties>
</file>