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7"/>
  </p:notesMasterIdLst>
  <p:handoutMasterIdLst>
    <p:handoutMasterId r:id="rId28"/>
  </p:handoutMasterIdLst>
  <p:sldIdLst>
    <p:sldId id="384" r:id="rId2"/>
    <p:sldId id="396" r:id="rId3"/>
    <p:sldId id="401" r:id="rId4"/>
    <p:sldId id="402" r:id="rId5"/>
    <p:sldId id="399" r:id="rId6"/>
    <p:sldId id="400" r:id="rId7"/>
    <p:sldId id="397" r:id="rId8"/>
    <p:sldId id="398" r:id="rId9"/>
    <p:sldId id="403" r:id="rId10"/>
    <p:sldId id="404" r:id="rId11"/>
    <p:sldId id="405" r:id="rId12"/>
    <p:sldId id="406" r:id="rId13"/>
    <p:sldId id="407" r:id="rId14"/>
    <p:sldId id="408" r:id="rId15"/>
    <p:sldId id="409" r:id="rId16"/>
    <p:sldId id="410" r:id="rId17"/>
    <p:sldId id="411" r:id="rId18"/>
    <p:sldId id="412" r:id="rId19"/>
    <p:sldId id="413" r:id="rId20"/>
    <p:sldId id="414" r:id="rId21"/>
    <p:sldId id="415" r:id="rId22"/>
    <p:sldId id="416" r:id="rId23"/>
    <p:sldId id="417" r:id="rId24"/>
    <p:sldId id="418" r:id="rId25"/>
    <p:sldId id="395" r:id="rId26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A0075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06" autoAdjust="0"/>
    <p:restoredTop sz="73341" autoAdjust="0"/>
  </p:normalViewPr>
  <p:slideViewPr>
    <p:cSldViewPr>
      <p:cViewPr>
        <p:scale>
          <a:sx n="44" d="100"/>
          <a:sy n="44" d="100"/>
        </p:scale>
        <p:origin x="-2645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363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14 May 2014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363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08675B6-9F8F-4469-BFFB-4D5EDC416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243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200" y="0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02B90E0-E88E-44BD-8C2E-CAC11645AFA7}" type="datetime1">
              <a:rPr lang="en-US"/>
              <a:pPr>
                <a:defRPr/>
              </a:pPr>
              <a:t>5/14/2014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200" y="4484688"/>
            <a:ext cx="5202238" cy="426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69375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200" y="8969375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8136FFCC-A219-439D-8C75-3FFE1E322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271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673100"/>
            <a:ext cx="4903788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06457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For Later:</a:t>
            </a:r>
          </a:p>
          <a:p>
            <a:r>
              <a:rPr lang="en-US" altLang="en-US" dirty="0" smtClean="0"/>
              <a:t>http://www.qmatica.com/DataStructures/Trees/AVL/AVLTree.html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Perhaps Later</a:t>
            </a:r>
          </a:p>
          <a:p>
            <a:r>
              <a:rPr lang="en-US" altLang="en-US" dirty="0" smtClean="0"/>
              <a:t> - Using generics</a:t>
            </a:r>
          </a:p>
          <a:p>
            <a:r>
              <a:rPr lang="en-US" altLang="en-US" dirty="0" smtClean="0"/>
              <a:t>         - Casting Thing&lt;Circle&gt; to Thing&lt;Shape&gt; or vice-versa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For future </a:t>
            </a:r>
            <a:r>
              <a:rPr lang="en-US" altLang="en-US" b="1" dirty="0" smtClean="0"/>
              <a:t>HW / in-class</a:t>
            </a:r>
            <a:r>
              <a:rPr lang="en-US" altLang="en-US" b="1" baseline="0" dirty="0" smtClean="0"/>
              <a:t> exercises</a:t>
            </a:r>
          </a:p>
          <a:p>
            <a:r>
              <a:rPr lang="en-US" altLang="en-US" baseline="0" dirty="0" smtClean="0"/>
              <a:t> - </a:t>
            </a:r>
            <a:r>
              <a:rPr lang="en-US" altLang="en-US" dirty="0" smtClean="0"/>
              <a:t>Draw </a:t>
            </a:r>
            <a:r>
              <a:rPr lang="en-US" altLang="en-US" baseline="0" dirty="0" smtClean="0"/>
              <a:t>detailed memory-map diagrams of linked-lists and </a:t>
            </a:r>
            <a:r>
              <a:rPr lang="en-US" altLang="en-US" baseline="0" dirty="0" err="1" smtClean="0"/>
              <a:t>ArrayLists</a:t>
            </a:r>
            <a:endParaRPr lang="en-US" altLang="en-US" baseline="0" dirty="0" smtClean="0"/>
          </a:p>
          <a:p>
            <a:endParaRPr lang="en-US" altLang="en-US" baseline="0" dirty="0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CS2852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3A04F7D-C497-40C5-8770-B81CC2EEC387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5/14/2014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Dr. Yoder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8CE8897-F131-4734-A726-4C4C789ED030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kumimoji="0"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(Draw</a:t>
            </a:r>
            <a:r>
              <a:rPr lang="en-US" baseline="0" dirty="0" smtClean="0"/>
              <a:t> example on board again)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02B90E0-E88E-44BD-8C2E-CAC11645AFA7}" type="datetime1">
              <a:rPr lang="en-US" smtClean="0"/>
              <a:pPr>
                <a:defRPr/>
              </a:pPr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136FFCC-A219-439D-8C75-3FFE1E322D4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04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</a:t>
            </a:r>
            <a:r>
              <a:rPr lang="en-US" baseline="0" dirty="0" smtClean="0"/>
              <a:t> scraps for n log n and friends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02B90E0-E88E-44BD-8C2E-CAC11645AFA7}" type="datetime1">
              <a:rPr lang="en-US" smtClean="0"/>
              <a:pPr>
                <a:defRPr/>
              </a:pPr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136FFCC-A219-439D-8C75-3FFE1E322D4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04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the order of this</a:t>
            </a:r>
            <a:r>
              <a:rPr lang="en-US" baseline="0" dirty="0" smtClean="0"/>
              <a:t> operation?</a:t>
            </a:r>
          </a:p>
          <a:p>
            <a:r>
              <a:rPr lang="en-US" baseline="0" dirty="0" smtClean="0"/>
              <a:t>O( max( h(n), j(n)k(n), j(n)m(n)</a:t>
            </a:r>
            <a:r>
              <a:rPr lang="en-US" baseline="0" dirty="0" err="1" smtClean="0"/>
              <a:t>list.length</a:t>
            </a:r>
            <a:r>
              <a:rPr lang="en-US" baseline="0" dirty="0" smtClean="0"/>
              <a:t> )</a:t>
            </a:r>
          </a:p>
          <a:p>
            <a:endParaRPr lang="en-US" dirty="0" smtClean="0"/>
          </a:p>
          <a:p>
            <a:r>
              <a:rPr lang="en-US" dirty="0" smtClean="0"/>
              <a:t>Suppose all methods have O(n)</a:t>
            </a:r>
          </a:p>
          <a:p>
            <a:r>
              <a:rPr lang="en-US" dirty="0" smtClean="0"/>
              <a:t>=</a:t>
            </a:r>
            <a:r>
              <a:rPr lang="en-US" baseline="0" dirty="0" smtClean="0"/>
              <a:t> O(n</a:t>
            </a:r>
            <a:r>
              <a:rPr lang="en-US" baseline="30000" dirty="0" smtClean="0"/>
              <a:t>3</a:t>
            </a:r>
            <a:r>
              <a:rPr lang="en-US" baseline="0" dirty="0" smtClean="0"/>
              <a:t>)</a:t>
            </a:r>
          </a:p>
          <a:p>
            <a:endParaRPr lang="en-US" baseline="0" dirty="0" smtClean="0"/>
          </a:p>
          <a:p>
            <a:r>
              <a:rPr lang="en-US" baseline="0" dirty="0" smtClean="0"/>
              <a:t>Suppose m(n) = O(1), k(n) = n log n</a:t>
            </a:r>
          </a:p>
          <a:p>
            <a:r>
              <a:rPr lang="en-US" baseline="0" dirty="0" smtClean="0"/>
              <a:t>= O(n</a:t>
            </a:r>
            <a:r>
              <a:rPr lang="en-US" baseline="30000" dirty="0" smtClean="0"/>
              <a:t>2</a:t>
            </a:r>
            <a:r>
              <a:rPr lang="en-US" baseline="0" dirty="0" smtClean="0"/>
              <a:t>log n)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02B90E0-E88E-44BD-8C2E-CAC11645AFA7}" type="datetime1">
              <a:rPr lang="en-US" smtClean="0"/>
              <a:pPr>
                <a:defRPr/>
              </a:pPr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136FFCC-A219-439D-8C75-3FFE1E322D4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676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02B90E0-E88E-44BD-8C2E-CAC11645AFA7}" type="datetime1">
              <a:rPr lang="en-US" smtClean="0"/>
              <a:pPr>
                <a:defRPr/>
              </a:pPr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136FFCC-A219-439D-8C75-3FFE1E322D4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0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CS-2852 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  <a:p>
            <a:pPr>
              <a:defRPr/>
            </a:pPr>
            <a:r>
              <a:rPr lang="en-US" altLang="en-US" dirty="0"/>
              <a:t>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C5915-B277-47BF-A522-CF197A24A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139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CS-2852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EE110-468E-4B3C-9584-7A6BE927993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900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CS-2852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DEEFE2BE-0925-4414-90BB-00CF8F43E0D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33" r:id="rId1"/>
    <p:sldLayoutId id="2147485031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CS-2852</a:t>
            </a:r>
            <a:br>
              <a:rPr lang="en-US" altLang="en-US" dirty="0" smtClean="0"/>
            </a:br>
            <a:r>
              <a:rPr lang="en-US" altLang="en-US" dirty="0" smtClean="0"/>
              <a:t>Data Structures</a:t>
            </a:r>
          </a:p>
        </p:txBody>
      </p:sp>
      <p:sp>
        <p:nvSpPr>
          <p:cNvPr id="10243" name="Content Placeholder 12"/>
          <p:cNvSpPr>
            <a:spLocks noGrp="1"/>
          </p:cNvSpPr>
          <p:nvPr>
            <p:ph idx="1"/>
          </p:nvPr>
        </p:nvSpPr>
        <p:spPr>
          <a:xfrm>
            <a:off x="457200" y="1719262"/>
            <a:ext cx="8458200" cy="5138738"/>
          </a:xfrm>
        </p:spPr>
        <p:txBody>
          <a:bodyPr>
            <a:normAutofit/>
          </a:bodyPr>
          <a:lstStyle/>
          <a:p>
            <a:r>
              <a:rPr lang="en-US" altLang="en-US" smtClean="0"/>
              <a:t>Week </a:t>
            </a:r>
            <a:r>
              <a:rPr lang="en-US" altLang="en-US" smtClean="0"/>
              <a:t>10, </a:t>
            </a:r>
            <a:r>
              <a:rPr lang="en-US" altLang="en-US" smtClean="0"/>
              <a:t>Class </a:t>
            </a:r>
            <a:r>
              <a:rPr lang="en-US" altLang="en-US" smtClean="0"/>
              <a:t>1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Lab 8 notes</a:t>
            </a:r>
          </a:p>
          <a:p>
            <a:pPr lvl="1"/>
            <a:r>
              <a:rPr lang="en-US" altLang="en-US" dirty="0" smtClean="0"/>
              <a:t>Big-O revisited</a:t>
            </a:r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marL="344487" lvl="1" indent="0">
              <a:buNone/>
            </a:pPr>
            <a:endParaRPr lang="en-US" alt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CS-2852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Dr. Josiah Yoder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Slide style: Dr. Hornick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A334A66-4E22-4238-9C8E-9AD0DCC7FF4B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binary search of an </a:t>
            </a:r>
            <a:r>
              <a:rPr lang="en-US" b="1" dirty="0" smtClean="0"/>
              <a:t>array</a:t>
            </a:r>
            <a:r>
              <a:rPr lang="en-US" dirty="0" smtClean="0"/>
              <a:t> is implemented recursively. What is the Big-O running time?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93238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binary search of a </a:t>
            </a:r>
            <a:r>
              <a:rPr lang="en-US" b="1" dirty="0" smtClean="0"/>
              <a:t>Red-Black tree </a:t>
            </a:r>
            <a:r>
              <a:rPr lang="en-US" dirty="0" smtClean="0"/>
              <a:t>is implement recursively. What is the Big-O running time?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0362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binary search of a </a:t>
            </a:r>
            <a:r>
              <a:rPr lang="en-US" b="1" dirty="0" smtClean="0"/>
              <a:t>simple</a:t>
            </a:r>
            <a:r>
              <a:rPr lang="en-US" dirty="0" smtClean="0"/>
              <a:t> </a:t>
            </a:r>
            <a:r>
              <a:rPr lang="en-US" dirty="0" err="1" smtClean="0"/>
              <a:t>BinarySearchTree</a:t>
            </a:r>
            <a:r>
              <a:rPr lang="en-US" dirty="0" smtClean="0"/>
              <a:t> is implemented recursively. What is the Big-O running time?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33243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binary search of a simple </a:t>
            </a:r>
            <a:r>
              <a:rPr lang="en-US" dirty="0" err="1" smtClean="0"/>
              <a:t>BinarySearchTree</a:t>
            </a:r>
            <a:r>
              <a:rPr lang="en-US" dirty="0" smtClean="0"/>
              <a:t> is implemented </a:t>
            </a:r>
            <a:r>
              <a:rPr lang="en-US" b="1" dirty="0" smtClean="0"/>
              <a:t>iteratively</a:t>
            </a:r>
            <a:r>
              <a:rPr lang="en-US" dirty="0" smtClean="0"/>
              <a:t> (with a loop). What is the Big-O running time?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CS-2852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style: Dr.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33703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insert </a:t>
            </a:r>
            <a:r>
              <a:rPr lang="en-US" i="1" dirty="0" smtClean="0"/>
              <a:t>n</a:t>
            </a:r>
            <a:r>
              <a:rPr lang="en-US" dirty="0" smtClean="0"/>
              <a:t> items into an </a:t>
            </a:r>
            <a:r>
              <a:rPr lang="en-US" dirty="0" err="1" smtClean="0"/>
              <a:t>ArrayList</a:t>
            </a:r>
            <a:r>
              <a:rPr lang="en-US" dirty="0" smtClean="0"/>
              <a:t> using add(E).  What is the Big-O running time?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64625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insert </a:t>
            </a:r>
            <a:r>
              <a:rPr lang="en-US" i="1" dirty="0" smtClean="0"/>
              <a:t>n</a:t>
            </a:r>
            <a:r>
              <a:rPr lang="en-US" dirty="0" smtClean="0"/>
              <a:t> items into an </a:t>
            </a:r>
            <a:r>
              <a:rPr lang="en-US" dirty="0" err="1" smtClean="0"/>
              <a:t>ArrayList</a:t>
            </a:r>
            <a:r>
              <a:rPr lang="en-US" dirty="0" smtClean="0"/>
              <a:t> using </a:t>
            </a:r>
            <a:r>
              <a:rPr lang="en-US" b="1" dirty="0" smtClean="0"/>
              <a:t>add(0, E)</a:t>
            </a:r>
            <a:r>
              <a:rPr lang="en-US" dirty="0" smtClean="0"/>
              <a:t>.  What is the Big-O running time?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99359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we insert </a:t>
            </a:r>
            <a:r>
              <a:rPr lang="en-US" i="1" dirty="0"/>
              <a:t>n</a:t>
            </a:r>
            <a:r>
              <a:rPr lang="en-US" dirty="0"/>
              <a:t> items into </a:t>
            </a:r>
            <a:r>
              <a:rPr lang="en-US" dirty="0" smtClean="0"/>
              <a:t>a </a:t>
            </a:r>
            <a:r>
              <a:rPr lang="en-US" dirty="0" err="1" smtClean="0"/>
              <a:t>LinkedList</a:t>
            </a:r>
            <a:r>
              <a:rPr lang="en-US" dirty="0" smtClean="0"/>
              <a:t> </a:t>
            </a:r>
            <a:r>
              <a:rPr lang="en-US" dirty="0"/>
              <a:t>using add(0, E).  What is the Big-O running time?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54365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we insert </a:t>
            </a:r>
            <a:r>
              <a:rPr lang="en-US" i="1" dirty="0"/>
              <a:t>n</a:t>
            </a:r>
            <a:r>
              <a:rPr lang="en-US" dirty="0"/>
              <a:t> items into </a:t>
            </a:r>
            <a:r>
              <a:rPr lang="en-US" dirty="0" smtClean="0"/>
              <a:t>a </a:t>
            </a:r>
            <a:r>
              <a:rPr lang="en-US" dirty="0" err="1" smtClean="0"/>
              <a:t>LinkedList</a:t>
            </a:r>
            <a:r>
              <a:rPr lang="en-US" dirty="0" smtClean="0"/>
              <a:t> </a:t>
            </a:r>
            <a:r>
              <a:rPr lang="en-US" dirty="0"/>
              <a:t>using </a:t>
            </a:r>
            <a:r>
              <a:rPr lang="en-US" b="1" dirty="0" smtClean="0"/>
              <a:t>add(E</a:t>
            </a:r>
            <a:r>
              <a:rPr lang="en-US" b="1" dirty="0"/>
              <a:t>)</a:t>
            </a:r>
            <a:r>
              <a:rPr lang="en-US" dirty="0"/>
              <a:t>.  What is the Big-O running time?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99910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we insert </a:t>
            </a:r>
            <a:r>
              <a:rPr lang="en-US" b="1" dirty="0" smtClean="0"/>
              <a:t>just 1 item</a:t>
            </a:r>
            <a:r>
              <a:rPr lang="en-US" dirty="0" smtClean="0"/>
              <a:t> </a:t>
            </a:r>
            <a:r>
              <a:rPr lang="en-US" dirty="0"/>
              <a:t>into </a:t>
            </a:r>
            <a:r>
              <a:rPr lang="en-US" dirty="0" smtClean="0"/>
              <a:t>a </a:t>
            </a:r>
            <a:r>
              <a:rPr lang="en-US" dirty="0" err="1" smtClean="0"/>
              <a:t>LinkedList</a:t>
            </a:r>
            <a:r>
              <a:rPr lang="en-US" dirty="0" smtClean="0"/>
              <a:t> </a:t>
            </a:r>
            <a:r>
              <a:rPr lang="en-US" dirty="0"/>
              <a:t>using </a:t>
            </a:r>
            <a:r>
              <a:rPr lang="en-US" b="1" dirty="0" smtClean="0"/>
              <a:t>add(n/2, e)</a:t>
            </a:r>
            <a:r>
              <a:rPr lang="en-US" dirty="0" smtClean="0"/>
              <a:t>.  </a:t>
            </a:r>
            <a:r>
              <a:rPr lang="en-US" dirty="0"/>
              <a:t>What is the Big-O running time?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60381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insert one item into an empty hash-table.</a:t>
            </a:r>
          </a:p>
          <a:p>
            <a:r>
              <a:rPr lang="en-US" dirty="0" smtClean="0"/>
              <a:t>What is the Big(O) running time?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70499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CS-2852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style: Dr. Hornick</a:t>
            </a:r>
          </a:p>
          <a:p>
            <a:pPr>
              <a:defRPr/>
            </a:pPr>
            <a:r>
              <a:rPr lang="en-US" altLang="en-US" dirty="0" smtClean="0"/>
              <a:t>Content: Dr. Hasker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681307"/>
              </p:ext>
            </p:extLst>
          </p:nvPr>
        </p:nvGraphicFramePr>
        <p:xfrm>
          <a:off x="533400" y="1371600"/>
          <a:ext cx="8001000" cy="4897726"/>
        </p:xfrm>
        <a:graphic>
          <a:graphicData uri="http://schemas.openxmlformats.org/drawingml/2006/table">
            <a:tbl>
              <a:tblPr/>
              <a:tblGrid>
                <a:gridCol w="2000250"/>
                <a:gridCol w="2000250"/>
                <a:gridCol w="2000250"/>
                <a:gridCol w="2000250"/>
              </a:tblGrid>
              <a:tr h="882332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f(n)</a:t>
                      </a:r>
                      <a:endParaRPr lang="en-US" sz="2800" dirty="0"/>
                    </a:p>
                  </a:txBody>
                  <a:tcPr marL="88233" marR="88233" marT="44117" marB="441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/>
                        <a:t>f(50)</a:t>
                      </a:r>
                    </a:p>
                  </a:txBody>
                  <a:tcPr marL="88233" marR="88233" marT="44117" marB="441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/>
                        <a:t>f(100)</a:t>
                      </a:r>
                    </a:p>
                  </a:txBody>
                  <a:tcPr marL="88233" marR="88233" marT="44117" marB="441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/>
                        <a:t>f(100)/f(50)</a:t>
                      </a:r>
                    </a:p>
                  </a:txBody>
                  <a:tcPr marL="88233" marR="88233" marT="44117" marB="441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293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marL="88233" marR="88233" marT="44117" marB="441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</a:t>
                      </a:r>
                    </a:p>
                  </a:txBody>
                  <a:tcPr marL="88233" marR="88233" marT="44117" marB="441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1</a:t>
                      </a:r>
                    </a:p>
                  </a:txBody>
                  <a:tcPr marL="88233" marR="88233" marT="44117" marB="441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1</a:t>
                      </a:r>
                    </a:p>
                  </a:txBody>
                  <a:tcPr marL="88233" marR="88233" marT="44117" marB="441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763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log</a:t>
                      </a:r>
                      <a:r>
                        <a:rPr lang="en-US" sz="2800" baseline="-25000" dirty="0" smtClean="0"/>
                        <a:t>2</a:t>
                      </a:r>
                      <a:r>
                        <a:rPr lang="en-US" sz="2800" dirty="0"/>
                        <a:t> </a:t>
                      </a:r>
                      <a:r>
                        <a:rPr lang="en-US" sz="2800" dirty="0" smtClean="0"/>
                        <a:t>n</a:t>
                      </a:r>
                      <a:endParaRPr lang="en-US" sz="2800" dirty="0"/>
                    </a:p>
                  </a:txBody>
                  <a:tcPr marL="88233" marR="88233" marT="44117" marB="441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5.64</a:t>
                      </a:r>
                    </a:p>
                  </a:txBody>
                  <a:tcPr marL="88233" marR="88233" marT="44117" marB="441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6.64</a:t>
                      </a:r>
                    </a:p>
                  </a:txBody>
                  <a:tcPr marL="88233" marR="88233" marT="44117" marB="441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1.18</a:t>
                      </a:r>
                    </a:p>
                  </a:txBody>
                  <a:tcPr marL="88233" marR="88233" marT="44117" marB="441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293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</a:t>
                      </a:r>
                      <a:endParaRPr lang="en-US" sz="2800" dirty="0"/>
                    </a:p>
                  </a:txBody>
                  <a:tcPr marL="88233" marR="88233" marT="44117" marB="441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50</a:t>
                      </a:r>
                    </a:p>
                  </a:txBody>
                  <a:tcPr marL="88233" marR="88233" marT="44117" marB="441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100</a:t>
                      </a:r>
                    </a:p>
                  </a:txBody>
                  <a:tcPr marL="88233" marR="88233" marT="44117" marB="441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2</a:t>
                      </a:r>
                    </a:p>
                  </a:txBody>
                  <a:tcPr marL="88233" marR="88233" marT="44117" marB="441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7633">
                <a:tc>
                  <a:txBody>
                    <a:bodyPr/>
                    <a:lstStyle/>
                    <a:p>
                      <a:r>
                        <a:rPr lang="en-US" sz="2800" baseline="0" dirty="0" smtClean="0"/>
                        <a:t>n</a:t>
                      </a:r>
                      <a:r>
                        <a:rPr lang="en-US" sz="2800" baseline="30000" dirty="0" smtClean="0"/>
                        <a:t>2</a:t>
                      </a:r>
                      <a:endParaRPr lang="en-US" sz="2800" dirty="0"/>
                    </a:p>
                  </a:txBody>
                  <a:tcPr marL="88233" marR="88233" marT="44117" marB="441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2500</a:t>
                      </a:r>
                    </a:p>
                  </a:txBody>
                  <a:tcPr marL="88233" marR="88233" marT="44117" marB="441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10,000</a:t>
                      </a:r>
                    </a:p>
                  </a:txBody>
                  <a:tcPr marL="88233" marR="88233" marT="44117" marB="441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4</a:t>
                      </a:r>
                    </a:p>
                  </a:txBody>
                  <a:tcPr marL="88233" marR="88233" marT="44117" marB="441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763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</a:t>
                      </a:r>
                      <a:r>
                        <a:rPr lang="en-US" sz="2800" baseline="30000" dirty="0" smtClean="0"/>
                        <a:t>3</a:t>
                      </a:r>
                      <a:endParaRPr lang="en-US" sz="2800" dirty="0"/>
                    </a:p>
                  </a:txBody>
                  <a:tcPr marL="88233" marR="88233" marT="44117" marB="441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12,500</a:t>
                      </a:r>
                    </a:p>
                  </a:txBody>
                  <a:tcPr marL="88233" marR="88233" marT="44117" marB="441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100,000</a:t>
                      </a:r>
                    </a:p>
                  </a:txBody>
                  <a:tcPr marL="88233" marR="88233" marT="44117" marB="441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8</a:t>
                      </a:r>
                    </a:p>
                  </a:txBody>
                  <a:tcPr marL="88233" marR="88233" marT="44117" marB="441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293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r>
                        <a:rPr lang="en-US" sz="2800" baseline="30000" dirty="0" smtClean="0"/>
                        <a:t>n</a:t>
                      </a:r>
                      <a:endParaRPr lang="en-US" sz="2800" dirty="0"/>
                    </a:p>
                  </a:txBody>
                  <a:tcPr marL="88233" marR="88233" marT="44117" marB="441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1e15</a:t>
                      </a:r>
                    </a:p>
                  </a:txBody>
                  <a:tcPr marL="88233" marR="88233" marT="44117" marB="441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1e30</a:t>
                      </a:r>
                    </a:p>
                  </a:txBody>
                  <a:tcPr marL="88233" marR="88233" marT="44117" marB="441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1e15</a:t>
                      </a:r>
                    </a:p>
                  </a:txBody>
                  <a:tcPr marL="88233" marR="88233" marT="44117" marB="441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763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n!</a:t>
                      </a:r>
                      <a:endParaRPr lang="en-US" sz="2800" dirty="0"/>
                    </a:p>
                  </a:txBody>
                  <a:tcPr marL="88233" marR="88233" marT="44117" marB="441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3e64</a:t>
                      </a:r>
                    </a:p>
                  </a:txBody>
                  <a:tcPr marL="88233" marR="88233" marT="44117" marB="441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9e157</a:t>
                      </a:r>
                    </a:p>
                  </a:txBody>
                  <a:tcPr marL="88233" marR="88233" marT="44117" marB="441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3e93</a:t>
                      </a:r>
                    </a:p>
                  </a:txBody>
                  <a:tcPr marL="88233" marR="88233" marT="44117" marB="441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81273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insert n items into an empty hash-table, and then remove them</a:t>
            </a:r>
          </a:p>
          <a:p>
            <a:r>
              <a:rPr lang="en-US" dirty="0" smtClean="0"/>
              <a:t>What is the Big(O) running time?</a:t>
            </a:r>
          </a:p>
          <a:p>
            <a:endParaRPr lang="en-US" dirty="0"/>
          </a:p>
          <a:p>
            <a:r>
              <a:rPr lang="en-US" dirty="0" smtClean="0"/>
              <a:t>Assume: No collisions occur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825943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insert n items into an empty hash-table, and then remove them</a:t>
            </a:r>
          </a:p>
          <a:p>
            <a:r>
              <a:rPr lang="en-US" dirty="0" smtClean="0"/>
              <a:t>What is the Big(O) running time?</a:t>
            </a:r>
          </a:p>
          <a:p>
            <a:endParaRPr lang="en-US" dirty="0"/>
          </a:p>
          <a:p>
            <a:r>
              <a:rPr lang="en-US" dirty="0" smtClean="0"/>
              <a:t>Assume: Collisions always occur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198740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insert an item into a properly-implemented stack.</a:t>
            </a:r>
          </a:p>
          <a:p>
            <a:r>
              <a:rPr lang="en-US" dirty="0" smtClean="0"/>
              <a:t>What is the Big-O running time?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152512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remove an item from a properly-implemented circular queue (the wrap-around array implementation)</a:t>
            </a:r>
          </a:p>
          <a:p>
            <a:r>
              <a:rPr lang="en-US" dirty="0" smtClean="0"/>
              <a:t>What is the Big-O running time?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074694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Big-O running time of the word search lab?</a:t>
            </a:r>
          </a:p>
          <a:p>
            <a:r>
              <a:rPr lang="en-US" dirty="0" smtClean="0"/>
              <a:t>(in terms of the size of the grid)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600955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 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6C5915-B277-47BF-A522-CF197A24A43A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32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 to ignore minor details</a:t>
            </a:r>
          </a:p>
          <a:p>
            <a:r>
              <a:rPr lang="en-US" dirty="0" smtClean="0"/>
              <a:t>Focus on what really makes the difference as n grows</a:t>
            </a:r>
          </a:p>
          <a:p>
            <a:r>
              <a:rPr lang="en-US" dirty="0" smtClean="0"/>
              <a:t>Each function on the previous slide is in a class of its own</a:t>
            </a:r>
          </a:p>
          <a:p>
            <a:r>
              <a:rPr lang="en-US" dirty="0" smtClean="0"/>
              <a:t>Want to find that class</a:t>
            </a:r>
          </a:p>
          <a:p>
            <a:r>
              <a:rPr lang="en-US" dirty="0" smtClean="0"/>
              <a:t>Multiplication by scalar doesn’t matter</a:t>
            </a:r>
          </a:p>
          <a:p>
            <a:r>
              <a:rPr lang="en-US" dirty="0" smtClean="0"/>
              <a:t>Addition of lower-order operations doesn’t matter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3963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T(n) = O(f(n)</a:t>
            </a:r>
          </a:p>
          <a:p>
            <a:pPr marL="0" indent="0">
              <a:buNone/>
            </a:pPr>
            <a:r>
              <a:rPr lang="en-US" dirty="0" smtClean="0"/>
              <a:t>  if and only if</a:t>
            </a:r>
          </a:p>
          <a:p>
            <a:pPr marL="0" indent="0">
              <a:buNone/>
            </a:pPr>
            <a:r>
              <a:rPr lang="en-US" dirty="0" smtClean="0"/>
              <a:t>    There exist n</a:t>
            </a:r>
            <a:r>
              <a:rPr lang="en-US" baseline="-25000" dirty="0" smtClean="0"/>
              <a:t>0</a:t>
            </a:r>
            <a:r>
              <a:rPr lang="en-US" dirty="0" smtClean="0"/>
              <a:t> and c such that</a:t>
            </a:r>
          </a:p>
          <a:p>
            <a:pPr marL="0" indent="0">
              <a:buNone/>
            </a:pPr>
            <a:r>
              <a:rPr lang="en-US" dirty="0" smtClean="0"/>
              <a:t>       T(n) ≤ </a:t>
            </a:r>
            <a:r>
              <a:rPr lang="en-US" dirty="0" err="1" smtClean="0"/>
              <a:t>cf</a:t>
            </a:r>
            <a:r>
              <a:rPr lang="en-US" dirty="0" smtClean="0"/>
              <a:t>(n) for all n &gt; n</a:t>
            </a:r>
            <a:r>
              <a:rPr lang="en-US" baseline="-25000" dirty="0" smtClean="0"/>
              <a:t>0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78902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Simplifying Big-O </a:t>
            </a:r>
            <a:r>
              <a:rPr lang="en-US" dirty="0" smtClean="0"/>
              <a:t>expressions 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O(1) &lt; O(log n) &lt; O(</a:t>
            </a:r>
            <a:r>
              <a:rPr lang="en-US" dirty="0" err="1" smtClean="0"/>
              <a:t>n</a:t>
            </a:r>
            <a:r>
              <a:rPr lang="en-US" baseline="30000" dirty="0" err="1" smtClean="0"/>
              <a:t>k</a:t>
            </a:r>
            <a:r>
              <a:rPr lang="en-US" dirty="0" smtClean="0"/>
              <a:t>) &lt; O(</a:t>
            </a:r>
            <a:r>
              <a:rPr lang="en-US" dirty="0" err="1" smtClean="0"/>
              <a:t>k</a:t>
            </a:r>
            <a:r>
              <a:rPr lang="en-US" baseline="30000" dirty="0" err="1" smtClean="0"/>
              <a:t>n</a:t>
            </a:r>
            <a:r>
              <a:rPr lang="en-US" dirty="0" smtClean="0"/>
              <a:t>) &lt; O(n!)</a:t>
            </a:r>
          </a:p>
          <a:p>
            <a:endParaRPr lang="en-US" dirty="0" smtClean="0"/>
          </a:p>
          <a:p>
            <a:r>
              <a:rPr lang="en-US" dirty="0" smtClean="0"/>
              <a:t>e.g. O(</a:t>
            </a:r>
            <a:r>
              <a:rPr lang="en-US" dirty="0" err="1" smtClean="0"/>
              <a:t>n</a:t>
            </a:r>
            <a:r>
              <a:rPr lang="en-US" baseline="30000" dirty="0" err="1" smtClean="0"/>
              <a:t>k</a:t>
            </a:r>
            <a:r>
              <a:rPr lang="en-US" dirty="0" err="1" smtClean="0"/>
              <a:t>+n</a:t>
            </a:r>
            <a:r>
              <a:rPr lang="en-US" dirty="0" smtClean="0"/>
              <a:t>!) = O(n!)</a:t>
            </a:r>
          </a:p>
          <a:p>
            <a:r>
              <a:rPr lang="en-US" dirty="0"/>
              <a:t>e</a:t>
            </a:r>
            <a:r>
              <a:rPr lang="en-US" dirty="0" smtClean="0"/>
              <a:t>.g. O(log n + n</a:t>
            </a:r>
            <a:r>
              <a:rPr lang="en-US" baseline="30000" dirty="0" smtClean="0"/>
              <a:t>2</a:t>
            </a:r>
            <a:r>
              <a:rPr lang="en-US" dirty="0" smtClean="0"/>
              <a:t>) =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/>
              <a:t>e</a:t>
            </a:r>
            <a:r>
              <a:rPr lang="en-US" dirty="0" smtClean="0"/>
              <a:t>.g. O(n log n + n</a:t>
            </a:r>
            <a:r>
              <a:rPr lang="en-US" baseline="30000" dirty="0" smtClean="0"/>
              <a:t>2</a:t>
            </a:r>
            <a:r>
              <a:rPr lang="en-US" dirty="0" smtClean="0"/>
              <a:t>) =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/>
              <a:t>e</a:t>
            </a:r>
            <a:r>
              <a:rPr lang="en-US" dirty="0" smtClean="0"/>
              <a:t>.g. O(n log n + n)           = O(n log 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19556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Simplifying Big-O </a:t>
            </a:r>
            <a:r>
              <a:rPr lang="en-US" dirty="0" err="1" smtClean="0"/>
              <a:t>expresions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Multiplication by scalar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O(</a:t>
            </a:r>
            <a:r>
              <a:rPr lang="en-US" dirty="0" err="1" smtClean="0"/>
              <a:t>kf</a:t>
            </a:r>
            <a:r>
              <a:rPr lang="en-US" dirty="0" smtClean="0"/>
              <a:t>(n)) = O(f(n)) for any fixed k</a:t>
            </a:r>
          </a:p>
          <a:p>
            <a:endParaRPr lang="en-US" dirty="0"/>
          </a:p>
          <a:p>
            <a:r>
              <a:rPr lang="en-US" dirty="0" smtClean="0"/>
              <a:t>e.g. O(5) = O(1)</a:t>
            </a:r>
          </a:p>
          <a:p>
            <a:r>
              <a:rPr lang="en-US" dirty="0"/>
              <a:t>e</a:t>
            </a:r>
            <a:r>
              <a:rPr lang="en-US" dirty="0" smtClean="0"/>
              <a:t>.g. O(2 log</a:t>
            </a:r>
            <a:r>
              <a:rPr lang="en-US" baseline="-25000" dirty="0" smtClean="0"/>
              <a:t>2</a:t>
            </a:r>
            <a:r>
              <a:rPr lang="en-US" dirty="0" smtClean="0"/>
              <a:t> n + 5) = O(log n)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3815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for determining </a:t>
            </a:r>
            <a:br>
              <a:rPr lang="en-US" dirty="0" smtClean="0"/>
            </a:br>
            <a:r>
              <a:rPr lang="en-US" dirty="0" smtClean="0"/>
              <a:t>Big-O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Analysis of Code</a:t>
            </a:r>
          </a:p>
          <a:p>
            <a:r>
              <a:rPr lang="en-US" dirty="0" smtClean="0"/>
              <a:t>Intuition based on </a:t>
            </a:r>
          </a:p>
          <a:p>
            <a:pPr lvl="1"/>
            <a:r>
              <a:rPr lang="en-US" dirty="0" smtClean="0"/>
              <a:t>Structure of data</a:t>
            </a:r>
          </a:p>
          <a:p>
            <a:pPr lvl="1"/>
            <a:r>
              <a:rPr lang="en-US" dirty="0"/>
              <a:t>Analysis of </a:t>
            </a:r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3785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 based on analysis of Code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343400" cy="441166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p</a:t>
            </a:r>
            <a:r>
              <a:rPr lang="en-US" sz="2400" dirty="0" smtClean="0"/>
              <a:t>ublic void f() {</a:t>
            </a:r>
          </a:p>
          <a:p>
            <a:pPr marL="0" indent="0">
              <a:buNone/>
            </a:pPr>
            <a:r>
              <a:rPr lang="en-US" sz="2400" dirty="0" smtClean="0"/>
              <a:t>if(</a:t>
            </a:r>
            <a:r>
              <a:rPr lang="en-US" sz="2400" dirty="0" err="1" smtClean="0"/>
              <a:t>isG</a:t>
            </a:r>
            <a:r>
              <a:rPr lang="en-US" sz="2400" dirty="0" smtClean="0"/>
              <a:t>()) 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h();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x++;</a:t>
            </a:r>
          </a:p>
          <a:p>
            <a:pPr marL="0" indent="0">
              <a:buNone/>
            </a:pPr>
            <a:r>
              <a:rPr lang="en-US" sz="2400" dirty="0" smtClean="0"/>
              <a:t>} else 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for(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=0;i&lt;j();</a:t>
            </a:r>
            <a:r>
              <a:rPr lang="en-US" sz="2400" dirty="0" err="1" smtClean="0"/>
              <a:t>i</a:t>
            </a:r>
            <a:r>
              <a:rPr lang="en-US" sz="2400" dirty="0" smtClean="0"/>
              <a:t>++) 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k();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for(A a: list) 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m();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} </a:t>
            </a:r>
          </a:p>
          <a:p>
            <a:pPr marL="0" indent="0">
              <a:buNone/>
            </a:pPr>
            <a:r>
              <a:rPr lang="en-US" sz="2400" dirty="0" smtClean="0"/>
              <a:t>}   </a:t>
            </a:r>
          </a:p>
          <a:p>
            <a:pPr marL="0" indent="0">
              <a:buNone/>
            </a:pPr>
            <a:r>
              <a:rPr lang="en-US" sz="2400" dirty="0" smtClean="0"/>
              <a:t>} // end of f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max – sequence of simple expressions</a:t>
            </a:r>
          </a:p>
          <a:p>
            <a:pPr marL="0" indent="0">
              <a:buNone/>
            </a:pPr>
            <a:r>
              <a:rPr lang="en-US" dirty="0" smtClean="0"/>
              <a:t>max – different if clauses</a:t>
            </a:r>
          </a:p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rod – number of iterations over loop * contents of loop</a:t>
            </a:r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ubs – method calls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33048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 based analysis of a Recursive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recursive call should be O(1) except for method calls</a:t>
            </a:r>
          </a:p>
          <a:p>
            <a:pPr lvl="1"/>
            <a:r>
              <a:rPr lang="en-US" dirty="0" smtClean="0"/>
              <a:t>No loops</a:t>
            </a:r>
          </a:p>
          <a:p>
            <a:r>
              <a:rPr lang="en-US" dirty="0" smtClean="0"/>
              <a:t>So order is number of recursive calls needed</a:t>
            </a:r>
          </a:p>
          <a:p>
            <a:r>
              <a:rPr lang="en-US" dirty="0" smtClean="0"/>
              <a:t>Number of recursive calls can be exponential</a:t>
            </a:r>
          </a:p>
          <a:p>
            <a:pPr lvl="1"/>
            <a:r>
              <a:rPr lang="en-US" dirty="0" smtClean="0"/>
              <a:t>e.g. simple implementation of </a:t>
            </a:r>
            <a:r>
              <a:rPr lang="en-US" dirty="0" err="1" smtClean="0"/>
              <a:t>Fibbonaci</a:t>
            </a:r>
            <a:endParaRPr lang="en-US" dirty="0" smtClean="0"/>
          </a:p>
          <a:p>
            <a:r>
              <a:rPr lang="en-US" dirty="0" smtClean="0"/>
              <a:t>Often, number of recursive calls is O(n) or even O(log n)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9310108"/>
      </p:ext>
    </p:extLst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23554</TotalTime>
  <Words>1118</Words>
  <Application>Microsoft Office PowerPoint</Application>
  <PresentationFormat>On-screen Show (4:3)</PresentationFormat>
  <Paragraphs>272</Paragraphs>
  <Slides>25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2_Network</vt:lpstr>
      <vt:lpstr>CS-2852 Data Structures</vt:lpstr>
      <vt:lpstr>Running time</vt:lpstr>
      <vt:lpstr>Big-O Motivation</vt:lpstr>
      <vt:lpstr>Big-O Definition</vt:lpstr>
      <vt:lpstr>Simplifying Big-O expressions Addition</vt:lpstr>
      <vt:lpstr>Simplifying Big-O expresions Multiplication by scalar</vt:lpstr>
      <vt:lpstr>Strategies for determining  Big-O</vt:lpstr>
      <vt:lpstr>Big-O based on analysis of Code</vt:lpstr>
      <vt:lpstr>Big-O based analysis of a Recursive algorithm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A Yoder</cp:lastModifiedBy>
  <cp:revision>1211</cp:revision>
  <cp:lastPrinted>2014-03-10T12:46:22Z</cp:lastPrinted>
  <dcterms:created xsi:type="dcterms:W3CDTF">1999-09-06T21:32:20Z</dcterms:created>
  <dcterms:modified xsi:type="dcterms:W3CDTF">2014-05-14T12:24:37Z</dcterms:modified>
</cp:coreProperties>
</file>