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8"/>
  </p:notesMasterIdLst>
  <p:handoutMasterIdLst>
    <p:handoutMasterId r:id="rId9"/>
  </p:handoutMasterIdLst>
  <p:sldIdLst>
    <p:sldId id="384" r:id="rId2"/>
    <p:sldId id="386" r:id="rId3"/>
    <p:sldId id="388" r:id="rId4"/>
    <p:sldId id="387" r:id="rId5"/>
    <p:sldId id="385" r:id="rId6"/>
    <p:sldId id="389" r:id="rId7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A0075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06" autoAdjust="0"/>
    <p:restoredTop sz="83300" autoAdjust="0"/>
  </p:normalViewPr>
  <p:slideViewPr>
    <p:cSldViewPr>
      <p:cViewPr>
        <p:scale>
          <a:sx n="44" d="100"/>
          <a:sy n="44" d="100"/>
        </p:scale>
        <p:origin x="-312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363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31 March 2014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363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08675B6-9F8F-4469-BFFB-4D5EDC416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243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200" y="0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02B90E0-E88E-44BD-8C2E-CAC11645AFA7}" type="datetime1">
              <a:rPr lang="en-US"/>
              <a:pPr>
                <a:defRPr/>
              </a:pPr>
              <a:t>3/31/2014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200" y="4484688"/>
            <a:ext cx="5202238" cy="426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69375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200" y="8969375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8136FFCC-A219-439D-8C75-3FFE1E322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271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673100"/>
            <a:ext cx="4903788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06457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Introductions:</a:t>
            </a:r>
          </a:p>
          <a:p>
            <a:r>
              <a:rPr lang="en-US" altLang="en-US" dirty="0" smtClean="0"/>
              <a:t> - Review</a:t>
            </a:r>
          </a:p>
          <a:p>
            <a:r>
              <a:rPr lang="en-US" altLang="en-US" dirty="0" smtClean="0"/>
              <a:t> - One new intro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Perhaps Later</a:t>
            </a:r>
          </a:p>
          <a:p>
            <a:r>
              <a:rPr lang="en-US" altLang="en-US" dirty="0" smtClean="0"/>
              <a:t>- Package-Level Visibility</a:t>
            </a:r>
          </a:p>
          <a:p>
            <a:r>
              <a:rPr lang="en-US" altLang="en-US" dirty="0" smtClean="0"/>
              <a:t>- Using generics</a:t>
            </a:r>
          </a:p>
          <a:p>
            <a:r>
              <a:rPr lang="en-US" altLang="en-US" dirty="0" smtClean="0"/>
              <a:t>         - Casting Thing&lt;Circle&gt; to Thing&lt;Shape&gt; or vice-versa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For future HW / in-class</a:t>
            </a:r>
            <a:r>
              <a:rPr lang="en-US" altLang="en-US" baseline="0" dirty="0" smtClean="0"/>
              <a:t> exercises</a:t>
            </a:r>
          </a:p>
          <a:p>
            <a:r>
              <a:rPr lang="en-US" altLang="en-US" baseline="0" dirty="0" smtClean="0"/>
              <a:t> - </a:t>
            </a:r>
            <a:r>
              <a:rPr lang="en-US" altLang="en-US" dirty="0" smtClean="0"/>
              <a:t>Draw </a:t>
            </a:r>
            <a:r>
              <a:rPr lang="en-US" altLang="en-US" baseline="0" dirty="0" smtClean="0"/>
              <a:t>detailed memory-map diagrams of linked-lists and </a:t>
            </a:r>
            <a:r>
              <a:rPr lang="en-US" altLang="en-US" baseline="0" dirty="0" err="1" smtClean="0"/>
              <a:t>ArrayLists</a:t>
            </a:r>
            <a:endParaRPr lang="en-US" altLang="en-US" baseline="0" dirty="0" smtClean="0"/>
          </a:p>
          <a:p>
            <a:endParaRPr lang="en-US" altLang="en-US" baseline="0" dirty="0" smtClean="0"/>
          </a:p>
          <a:p>
            <a:endParaRPr lang="en-US" altLang="en-US" dirty="0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CS2852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3A04F7D-C497-40C5-8770-B81CC2EEC387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3/31/2014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Yoder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8CE8897-F131-4734-A726-4C4C789ED030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kumimoji="0"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02B90E0-E88E-44BD-8C2E-CAC11645AFA7}" type="datetime1">
              <a:rPr lang="en-US" smtClean="0"/>
              <a:pPr>
                <a:defRPr/>
              </a:pPr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136FFCC-A219-439D-8C75-3FFE1E322D4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46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02B90E0-E88E-44BD-8C2E-CAC11645AFA7}" type="datetime1">
              <a:rPr lang="en-US" smtClean="0"/>
              <a:pPr>
                <a:defRPr/>
              </a:pPr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136FFCC-A219-439D-8C75-3FFE1E322D4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85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CS-2852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66A0E-E9B0-4C81-973D-13FD66BA4CD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56627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CS-2852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8E792-97C5-41EF-8D12-61C5181436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2388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CS-2852 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C1292-4342-441F-BE08-881BDD0977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9157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CS-2852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EE110-468E-4B3C-9584-7A6BE92799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9002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CS-2852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260B7-6971-4D50-A5B3-35C6256F10C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64429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CS-2852 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C5915-B277-47BF-A522-CF197A24A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139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CS-2852 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Design 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43DF1-13F7-4EBE-BF06-D24B512606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517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CS-2852 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3930C-4DA7-47E9-A397-933668CE5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4254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CS-2852 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B34DE-5373-475B-B74E-8697082D7F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6385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CS-2852 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90342-402D-4705-8006-2E1B3F0779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1641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CS-2852 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2710E-72E2-4FFF-B6A5-EB51B6EF9A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561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CS-2852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DEEFE2BE-0925-4414-90BB-00CF8F43E0D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30" r:id="rId1"/>
    <p:sldLayoutId id="2147485031" r:id="rId2"/>
    <p:sldLayoutId id="2147485032" r:id="rId3"/>
    <p:sldLayoutId id="2147485033" r:id="rId4"/>
    <p:sldLayoutId id="2147485034" r:id="rId5"/>
    <p:sldLayoutId id="2147485035" r:id="rId6"/>
    <p:sldLayoutId id="2147485036" r:id="rId7"/>
    <p:sldLayoutId id="2147485037" r:id="rId8"/>
    <p:sldLayoutId id="2147485038" r:id="rId9"/>
    <p:sldLayoutId id="2147485039" r:id="rId10"/>
    <p:sldLayoutId id="214748504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7/docs/api/java/util/ArrayList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7/docs/api/java/util/Collection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s.oracle.com/javase/7/docs/api/java/util/List.html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docs.oracle.com/javase/7/docs/api/java/util/List.html#get(int)" TargetMode="External"/><Relationship Id="rId13" Type="http://schemas.openxmlformats.org/officeDocument/2006/relationships/hyperlink" Target="http://docs.oracle.com/javase/7/docs/api/java/util/List.html#set(int,%20E)" TargetMode="External"/><Relationship Id="rId3" Type="http://schemas.openxmlformats.org/officeDocument/2006/relationships/hyperlink" Target="http://docs.oracle.com/javase/7/docs/api/java/util/List.html#add(E)" TargetMode="External"/><Relationship Id="rId7" Type="http://schemas.openxmlformats.org/officeDocument/2006/relationships/hyperlink" Target="http://docs.oracle.com/javase/7/docs/api/java/util/List.html#equals(java.lang.Object)" TargetMode="External"/><Relationship Id="rId12" Type="http://schemas.openxmlformats.org/officeDocument/2006/relationships/hyperlink" Target="http://docs.oracle.com/javase/7/docs/api/java/util/List.html#remove(java.lang.Object)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http://docs.oracle.com/javase/7/docs/api/java/util/List.html#toArray()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docs.oracle.com/javase/7/docs/api/java/util/List.html#contains(java.lang.Object)" TargetMode="External"/><Relationship Id="rId11" Type="http://schemas.openxmlformats.org/officeDocument/2006/relationships/hyperlink" Target="http://docs.oracle.com/javase/7/docs/api/java/util/List.html#remove(int)" TargetMode="External"/><Relationship Id="rId5" Type="http://schemas.openxmlformats.org/officeDocument/2006/relationships/hyperlink" Target="http://docs.oracle.com/javase/7/docs/api/java/util/List.html#clear()" TargetMode="External"/><Relationship Id="rId15" Type="http://schemas.openxmlformats.org/officeDocument/2006/relationships/hyperlink" Target="http://docs.oracle.com/javase/7/docs/api/java/util/List.html#subList(int,%20int)" TargetMode="External"/><Relationship Id="rId10" Type="http://schemas.openxmlformats.org/officeDocument/2006/relationships/hyperlink" Target="http://docs.oracle.com/javase/7/docs/api/java/util/List.html#isEmpty()" TargetMode="External"/><Relationship Id="rId4" Type="http://schemas.openxmlformats.org/officeDocument/2006/relationships/hyperlink" Target="http://docs.oracle.com/javase/7/docs/api/java/util/List.html#add(int,%20E)" TargetMode="External"/><Relationship Id="rId9" Type="http://schemas.openxmlformats.org/officeDocument/2006/relationships/hyperlink" Target="http://docs.oracle.com/javase/7/docs/api/java/util/List.html#indexOf(java.lang.Object)" TargetMode="External"/><Relationship Id="rId14" Type="http://schemas.openxmlformats.org/officeDocument/2006/relationships/hyperlink" Target="http://docs.oracle.com/javase/7/docs/api/java/util/List.html#size()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7/docs/api/java/util/LinkedList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CS-2852</a:t>
            </a:r>
            <a:br>
              <a:rPr lang="en-US" altLang="en-US" smtClean="0"/>
            </a:br>
            <a:r>
              <a:rPr lang="en-US" altLang="en-US" smtClean="0"/>
              <a:t>Data Structures</a:t>
            </a:r>
          </a:p>
        </p:txBody>
      </p:sp>
      <p:sp>
        <p:nvSpPr>
          <p:cNvPr id="1024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Week 4, Class 1 - Review</a:t>
            </a:r>
          </a:p>
          <a:p>
            <a:pPr lvl="1"/>
            <a:r>
              <a:rPr lang="en-US" altLang="en-US" dirty="0" smtClean="0"/>
              <a:t>Review</a:t>
            </a:r>
            <a:r>
              <a:rPr lang="en-US" altLang="en-US" dirty="0" smtClean="0"/>
              <a:t>!</a:t>
            </a:r>
          </a:p>
          <a:p>
            <a:r>
              <a:rPr lang="en-US" altLang="en-US" dirty="0" smtClean="0"/>
              <a:t>Thursday</a:t>
            </a:r>
          </a:p>
          <a:p>
            <a:pPr lvl="1"/>
            <a:r>
              <a:rPr lang="en-US" altLang="en-US" dirty="0" smtClean="0"/>
              <a:t>Exam </a:t>
            </a:r>
            <a:r>
              <a:rPr lang="en-US" altLang="en-US" dirty="0"/>
              <a:t>I - </a:t>
            </a:r>
            <a:r>
              <a:rPr lang="en-US" altLang="en-US" dirty="0" smtClean="0"/>
              <a:t>Review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Implementing </a:t>
            </a:r>
            <a:r>
              <a:rPr lang="en-US" alt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ArrayList</a:t>
            </a:r>
            <a:endParaRPr lang="en-US" alt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en-US" altLang="en-US" dirty="0" smtClean="0"/>
              <a:t>Big-O</a:t>
            </a:r>
          </a:p>
          <a:p>
            <a:pPr lvl="2"/>
            <a:r>
              <a:rPr lang="en-US" altLang="en-US" dirty="0" smtClean="0"/>
              <a:t>Iterators – High-level description</a:t>
            </a:r>
          </a:p>
          <a:p>
            <a:pPr lvl="2"/>
            <a:r>
              <a:rPr lang="en-US" altLang="en-US" dirty="0" smtClean="0"/>
              <a:t>Linked Lists – comparison with </a:t>
            </a:r>
            <a:r>
              <a:rPr lang="en-US" altLang="en-US" dirty="0" err="1" smtClean="0"/>
              <a:t>ArrayLists</a:t>
            </a:r>
            <a:endParaRPr lang="en-US" altLang="en-US" dirty="0" smtClean="0"/>
          </a:p>
          <a:p>
            <a:pPr lvl="3"/>
            <a:endParaRPr lang="en-US" alt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/>
              <a:t>CS-2852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/>
              <a:t>Dr. Josiah Yoder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/>
              <a:t>Slide style: Dr. Hornick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A334A66-4E22-4238-9C8E-9AD0DCC7FF4B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Review of 1011 and 1021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Write a loop for a given repetitive task</a:t>
            </a:r>
          </a:p>
          <a:p>
            <a:r>
              <a:rPr lang="en-US" dirty="0" smtClean="0"/>
              <a:t>Explain the difference between a class and an interface</a:t>
            </a:r>
          </a:p>
          <a:p>
            <a:r>
              <a:rPr lang="en-US" dirty="0" smtClean="0"/>
              <a:t>Describe key differences between an array and an </a:t>
            </a:r>
            <a:r>
              <a:rPr lang="en-US" dirty="0" err="1" smtClean="0">
                <a:hlinkClick r:id="rId2"/>
              </a:rPr>
              <a:t>ArrayList</a:t>
            </a:r>
            <a:r>
              <a:rPr lang="en-US" dirty="0" smtClean="0">
                <a:hlinkClick r:id="rId2"/>
              </a:rPr>
              <a:t>&lt;E&gt;</a:t>
            </a:r>
            <a:r>
              <a:rPr lang="en-US" dirty="0" smtClean="0"/>
              <a:t> object</a:t>
            </a:r>
          </a:p>
          <a:p>
            <a:r>
              <a:rPr lang="en-US" dirty="0" smtClean="0"/>
              <a:t>Implement classes and methods that make use of generics</a:t>
            </a:r>
          </a:p>
          <a:p>
            <a:r>
              <a:rPr lang="en-US" dirty="0" smtClean="0"/>
              <a:t>Write code that uses an </a:t>
            </a:r>
            <a:r>
              <a:rPr lang="en-US" dirty="0" err="1" smtClean="0"/>
              <a:t>ArrayList</a:t>
            </a:r>
            <a:r>
              <a:rPr lang="en-US" dirty="0" smtClean="0"/>
              <a:t>&lt;E&gt; or two</a:t>
            </a:r>
          </a:p>
          <a:p>
            <a:r>
              <a:rPr lang="en-US" dirty="0" smtClean="0"/>
              <a:t>Use references to interfaces instead of concrete classes wherever possible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385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Use the </a:t>
            </a:r>
            <a:r>
              <a:rPr lang="en-US" dirty="0">
                <a:hlinkClick r:id="rId3"/>
              </a:rPr>
              <a:t>Collection&lt;E&gt;</a:t>
            </a:r>
            <a:r>
              <a:rPr lang="en-US" dirty="0"/>
              <a:t> and </a:t>
            </a:r>
            <a:r>
              <a:rPr lang="en-US" dirty="0">
                <a:hlinkClick r:id="rId4"/>
              </a:rPr>
              <a:t>List&lt;E&gt;</a:t>
            </a:r>
            <a:r>
              <a:rPr lang="en-US" dirty="0"/>
              <a:t> interfaces defined in the Java Collection Framework</a:t>
            </a:r>
          </a:p>
          <a:p>
            <a:r>
              <a:rPr lang="en-US" dirty="0"/>
              <a:t>Explain when to use Collection&lt;E&gt; instead of List&lt;E&gt; and vice versa</a:t>
            </a:r>
          </a:p>
          <a:p>
            <a:r>
              <a:rPr lang="en-US" dirty="0"/>
              <a:t>Demonstrate correct use of </a:t>
            </a:r>
            <a:r>
              <a:rPr lang="en-US" b="1" dirty="0"/>
              <a:t>generics</a:t>
            </a:r>
            <a:r>
              <a:rPr lang="en-US" dirty="0"/>
              <a:t> when declaring Collection&lt;E&gt; and List&lt;E&gt; interfaces</a:t>
            </a:r>
          </a:p>
          <a:p>
            <a:r>
              <a:rPr lang="en-US" dirty="0"/>
              <a:t>Describe the implications of an interface extending another </a:t>
            </a:r>
            <a:r>
              <a:rPr lang="en-US" dirty="0" smtClean="0"/>
              <a:t>interface</a:t>
            </a:r>
          </a:p>
          <a:p>
            <a:r>
              <a:rPr lang="en-US" dirty="0" smtClean="0"/>
              <a:t>List two classes that implement the List&lt;E&gt; interface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6673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dirty="0" err="1" smtClean="0"/>
              <a:t>ArrayLists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4132" y="1676400"/>
            <a:ext cx="8686800" cy="247173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Write the method headers for the key methods of an </a:t>
            </a:r>
            <a:r>
              <a:rPr lang="en-US" dirty="0" err="1"/>
              <a:t>ArrayList</a:t>
            </a:r>
            <a:endParaRPr lang="en-US" dirty="0"/>
          </a:p>
          <a:p>
            <a:pPr lvl="1"/>
            <a:r>
              <a:rPr lang="en-US" dirty="0"/>
              <a:t>Don’t need to match Java API perfectly</a:t>
            </a:r>
          </a:p>
          <a:p>
            <a:pPr lvl="1"/>
            <a:r>
              <a:rPr lang="en-US" dirty="0"/>
              <a:t>Just include arguments needed to perform the job</a:t>
            </a:r>
          </a:p>
          <a:p>
            <a:r>
              <a:rPr lang="en-US" dirty="0"/>
              <a:t>Implement the key methods of </a:t>
            </a:r>
            <a:r>
              <a:rPr lang="en-US" dirty="0" err="1" smtClean="0"/>
              <a:t>ArrayList</a:t>
            </a:r>
            <a:r>
              <a:rPr lang="en-US" dirty="0" err="1"/>
              <a:t>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52400" y="3733800"/>
            <a:ext cx="8763000" cy="2438400"/>
          </a:xfrm>
        </p:spPr>
        <p:txBody>
          <a:bodyPr numCol="3">
            <a:normAutofit lnSpcReduction="10000"/>
          </a:bodyPr>
          <a:lstStyle/>
          <a:p>
            <a:pPr lvl="1"/>
            <a:r>
              <a:rPr lang="en-US" dirty="0">
                <a:hlinkClick r:id="rId3"/>
              </a:rPr>
              <a:t>add(E)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add(</a:t>
            </a:r>
            <a:r>
              <a:rPr lang="en-US" dirty="0" err="1">
                <a:hlinkClick r:id="rId4"/>
              </a:rPr>
              <a:t>int</a:t>
            </a:r>
            <a:r>
              <a:rPr lang="en-US" dirty="0">
                <a:hlinkClick r:id="rId4"/>
              </a:rPr>
              <a:t>, E)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clear()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contains(Object)</a:t>
            </a:r>
            <a:endParaRPr lang="en-US" dirty="0"/>
          </a:p>
          <a:p>
            <a:pPr lvl="1"/>
            <a:r>
              <a:rPr lang="en-US" dirty="0">
                <a:hlinkClick r:id="rId7"/>
              </a:rPr>
              <a:t>equals(Object)</a:t>
            </a:r>
            <a:endParaRPr lang="en-US" dirty="0"/>
          </a:p>
          <a:p>
            <a:pPr lvl="1"/>
            <a:r>
              <a:rPr lang="en-US" dirty="0">
                <a:hlinkClick r:id="rId8"/>
              </a:rPr>
              <a:t>get(</a:t>
            </a:r>
            <a:r>
              <a:rPr lang="en-US" dirty="0" err="1">
                <a:hlinkClick r:id="rId8"/>
              </a:rPr>
              <a:t>int</a:t>
            </a:r>
            <a:r>
              <a:rPr lang="en-US" dirty="0">
                <a:hlinkClick r:id="rId8"/>
              </a:rPr>
              <a:t>)</a:t>
            </a:r>
            <a:endParaRPr lang="en-US" dirty="0"/>
          </a:p>
          <a:p>
            <a:pPr lvl="1"/>
            <a:r>
              <a:rPr lang="en-US" dirty="0" err="1">
                <a:hlinkClick r:id="rId9"/>
              </a:rPr>
              <a:t>indexOf</a:t>
            </a:r>
            <a:r>
              <a:rPr lang="en-US" dirty="0">
                <a:hlinkClick r:id="rId9"/>
              </a:rPr>
              <a:t>(Object)</a:t>
            </a:r>
            <a:endParaRPr lang="en-US" dirty="0"/>
          </a:p>
          <a:p>
            <a:pPr lvl="1"/>
            <a:r>
              <a:rPr lang="en-US" dirty="0" err="1">
                <a:hlinkClick r:id="rId10"/>
              </a:rPr>
              <a:t>isEmpty</a:t>
            </a:r>
            <a:r>
              <a:rPr lang="en-US" dirty="0">
                <a:hlinkClick r:id="rId10"/>
              </a:rPr>
              <a:t>()</a:t>
            </a:r>
            <a:endParaRPr lang="en-US" dirty="0"/>
          </a:p>
          <a:p>
            <a:pPr lvl="1"/>
            <a:r>
              <a:rPr lang="en-US" dirty="0">
                <a:hlinkClick r:id="rId11"/>
              </a:rPr>
              <a:t>remove(</a:t>
            </a:r>
            <a:r>
              <a:rPr lang="en-US" dirty="0" err="1">
                <a:hlinkClick r:id="rId11"/>
              </a:rPr>
              <a:t>int</a:t>
            </a:r>
            <a:r>
              <a:rPr lang="en-US" dirty="0">
                <a:hlinkClick r:id="rId11"/>
              </a:rPr>
              <a:t>)</a:t>
            </a:r>
            <a:endParaRPr lang="en-US" dirty="0"/>
          </a:p>
          <a:p>
            <a:pPr lvl="1"/>
            <a:r>
              <a:rPr lang="en-US" dirty="0">
                <a:hlinkClick r:id="rId12"/>
              </a:rPr>
              <a:t>remove(Object)</a:t>
            </a:r>
            <a:endParaRPr lang="en-US" dirty="0"/>
          </a:p>
          <a:p>
            <a:pPr lvl="1"/>
            <a:r>
              <a:rPr lang="en-US" dirty="0">
                <a:hlinkClick r:id="rId13"/>
              </a:rPr>
              <a:t>set(</a:t>
            </a:r>
            <a:r>
              <a:rPr lang="en-US" dirty="0" err="1">
                <a:hlinkClick r:id="rId13"/>
              </a:rPr>
              <a:t>int</a:t>
            </a:r>
            <a:r>
              <a:rPr lang="en-US" dirty="0">
                <a:hlinkClick r:id="rId13"/>
              </a:rPr>
              <a:t>, E)</a:t>
            </a:r>
            <a:endParaRPr lang="en-US" dirty="0"/>
          </a:p>
          <a:p>
            <a:pPr lvl="1"/>
            <a:r>
              <a:rPr lang="en-US" dirty="0">
                <a:hlinkClick r:id="rId14"/>
              </a:rPr>
              <a:t>size()</a:t>
            </a:r>
            <a:endParaRPr lang="en-US" dirty="0"/>
          </a:p>
          <a:p>
            <a:pPr lvl="1"/>
            <a:r>
              <a:rPr lang="en-US" dirty="0" err="1">
                <a:hlinkClick r:id="rId15"/>
              </a:rPr>
              <a:t>subList</a:t>
            </a:r>
            <a:r>
              <a:rPr lang="en-US" dirty="0">
                <a:hlinkClick r:id="rId15"/>
              </a:rPr>
              <a:t>(</a:t>
            </a:r>
            <a:r>
              <a:rPr lang="en-US" dirty="0" err="1">
                <a:hlinkClick r:id="rId15"/>
              </a:rPr>
              <a:t>int</a:t>
            </a:r>
            <a:r>
              <a:rPr lang="en-US" dirty="0">
                <a:hlinkClick r:id="rId15"/>
              </a:rPr>
              <a:t>, </a:t>
            </a:r>
            <a:r>
              <a:rPr lang="en-US" dirty="0" err="1">
                <a:hlinkClick r:id="rId15"/>
              </a:rPr>
              <a:t>int</a:t>
            </a:r>
            <a:r>
              <a:rPr lang="en-US" dirty="0">
                <a:hlinkClick r:id="rId15"/>
              </a:rPr>
              <a:t>)</a:t>
            </a:r>
            <a:endParaRPr lang="en-US" dirty="0"/>
          </a:p>
          <a:p>
            <a:pPr lvl="1"/>
            <a:r>
              <a:rPr lang="en-US" dirty="0" err="1">
                <a:hlinkClick r:id="rId16"/>
              </a:rPr>
              <a:t>toArray</a:t>
            </a:r>
            <a:r>
              <a:rPr lang="en-US" dirty="0">
                <a:hlinkClick r:id="rId16"/>
              </a:rPr>
              <a:t>()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CS-2852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style: Dr.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1142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en-US" altLang="en-US" dirty="0" smtClean="0"/>
              <a:t>Linked Lists – comparison with </a:t>
            </a:r>
            <a:r>
              <a:rPr lang="en-US" altLang="en-US" dirty="0" err="1" smtClean="0"/>
              <a:t>ArrayLists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Methods offered</a:t>
            </a:r>
          </a:p>
          <a:p>
            <a:r>
              <a:rPr lang="en-US" altLang="en-US" dirty="0" smtClean="0"/>
              <a:t>Determine order given a single add() method</a:t>
            </a:r>
          </a:p>
          <a:p>
            <a:r>
              <a:rPr lang="en-US" dirty="0" smtClean="0"/>
              <a:t>Describe </a:t>
            </a:r>
            <a:r>
              <a:rPr lang="en-US" dirty="0"/>
              <a:t>key differences between </a:t>
            </a:r>
            <a:r>
              <a:rPr lang="en-US" dirty="0" smtClean="0"/>
              <a:t>our implementation of  the</a:t>
            </a:r>
            <a:r>
              <a:rPr lang="en-US" dirty="0"/>
              <a:t> </a:t>
            </a:r>
            <a:r>
              <a:rPr lang="en-US" dirty="0" err="1">
                <a:hlinkClick r:id="rId2"/>
              </a:rPr>
              <a:t>LinkedList</a:t>
            </a:r>
            <a:r>
              <a:rPr lang="en-US" dirty="0">
                <a:hlinkClick r:id="rId2"/>
              </a:rPr>
              <a:t>&lt;E&gt;</a:t>
            </a:r>
            <a:r>
              <a:rPr lang="en-US" dirty="0"/>
              <a:t> </a:t>
            </a:r>
            <a:r>
              <a:rPr lang="en-US" dirty="0" smtClean="0"/>
              <a:t>class and Java’s.</a:t>
            </a:r>
            <a:endParaRPr lang="en-US" dirty="0"/>
          </a:p>
          <a:p>
            <a:endParaRPr lang="en-US" alt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3779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the asymptotic time complexity for a method from our </a:t>
            </a:r>
            <a:r>
              <a:rPr lang="en-US" dirty="0" smtClean="0"/>
              <a:t>simple </a:t>
            </a:r>
            <a:r>
              <a:rPr lang="en-US" dirty="0" err="1" smtClean="0"/>
              <a:t>ArrayList</a:t>
            </a:r>
            <a:r>
              <a:rPr lang="en-US" dirty="0" smtClean="0"/>
              <a:t> class.</a:t>
            </a:r>
          </a:p>
          <a:p>
            <a:r>
              <a:rPr lang="en-US" altLang="en-US" dirty="0" smtClean="0"/>
              <a:t>Identify key loops that make </a:t>
            </a:r>
            <a:r>
              <a:rPr lang="en-US" altLang="en-US" dirty="0" err="1" smtClean="0"/>
              <a:t>ArrayLists</a:t>
            </a:r>
            <a:r>
              <a:rPr lang="en-US" altLang="en-US" dirty="0" smtClean="0"/>
              <a:t> or </a:t>
            </a:r>
            <a:r>
              <a:rPr lang="en-US" altLang="en-US" dirty="0" err="1" smtClean="0"/>
              <a:t>LinkedLists</a:t>
            </a:r>
            <a:r>
              <a:rPr lang="en-US" altLang="en-US" dirty="0" smtClean="0"/>
              <a:t> faster for a given problem, provided the method for the </a:t>
            </a:r>
            <a:r>
              <a:rPr lang="en-US" altLang="en-US" dirty="0" err="1" smtClean="0"/>
              <a:t>LinkedList</a:t>
            </a:r>
            <a:r>
              <a:rPr lang="en-US" altLang="en-US" dirty="0" smtClean="0"/>
              <a:t> class.</a:t>
            </a:r>
          </a:p>
          <a:p>
            <a:r>
              <a:rPr lang="en-US" dirty="0" smtClean="0"/>
              <a:t>Determine the asymptotic time complexity for a given method from the source code</a:t>
            </a:r>
          </a:p>
          <a:p>
            <a:r>
              <a:rPr lang="en-US" dirty="0" smtClean="0"/>
              <a:t>Determine the simplified O(f(n)) for a T(n) </a:t>
            </a:r>
            <a:r>
              <a:rPr lang="en-US" dirty="0" err="1" smtClean="0"/>
              <a:t>polyomial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1385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19445</TotalTime>
  <Words>348</Words>
  <Application>Microsoft Office PowerPoint</Application>
  <PresentationFormat>On-screen Show (4:3)</PresentationFormat>
  <Paragraphs>99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2_Network</vt:lpstr>
      <vt:lpstr>CS-2852 Data Structures</vt:lpstr>
      <vt:lpstr>Review of 1011 and 1021</vt:lpstr>
      <vt:lpstr>Interfaces</vt:lpstr>
      <vt:lpstr>Implementing ArrayLists</vt:lpstr>
      <vt:lpstr>Linked Lists – comparison with ArrayLists</vt:lpstr>
      <vt:lpstr>Time Complexity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1125</cp:revision>
  <cp:lastPrinted>2014-03-10T12:46:22Z</cp:lastPrinted>
  <dcterms:created xsi:type="dcterms:W3CDTF">1999-09-06T21:32:20Z</dcterms:created>
  <dcterms:modified xsi:type="dcterms:W3CDTF">2014-03-31T13:34:42Z</dcterms:modified>
</cp:coreProperties>
</file>