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84" r:id="rId2"/>
    <p:sldId id="386" r:id="rId3"/>
    <p:sldId id="385" r:id="rId4"/>
    <p:sldId id="387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83300" autoAdjust="0"/>
  </p:normalViewPr>
  <p:slideViewPr>
    <p:cSldViewPr>
      <p:cViewPr>
        <p:scale>
          <a:sx n="44" d="100"/>
          <a:sy n="44" d="100"/>
        </p:scale>
        <p:origin x="-2630" y="-7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7 April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Introductions:</a:t>
            </a:r>
          </a:p>
          <a:p>
            <a:r>
              <a:rPr lang="en-US" altLang="en-US" dirty="0" smtClean="0"/>
              <a:t> - Review</a:t>
            </a:r>
          </a:p>
          <a:p>
            <a:r>
              <a:rPr lang="en-US" altLang="en-US" dirty="0" smtClean="0"/>
              <a:t> - One new intro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Package-Level Visibility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4/7/2014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1" r:id="rId1"/>
    <p:sldLayoutId id="214748503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Week 5, Class 1 – Testing and Stacks</a:t>
            </a:r>
          </a:p>
          <a:p>
            <a:pPr lvl="2"/>
            <a:r>
              <a:rPr lang="en-US" altLang="en-US" dirty="0" smtClean="0"/>
              <a:t>Return Exams &amp; Labs</a:t>
            </a:r>
          </a:p>
          <a:p>
            <a:pPr lvl="3"/>
            <a:r>
              <a:rPr lang="en-US" altLang="en-US" dirty="0" smtClean="0"/>
              <a:t>Package-level access</a:t>
            </a:r>
          </a:p>
          <a:p>
            <a:pPr lvl="3"/>
            <a:r>
              <a:rPr lang="en-US" altLang="en-US" dirty="0" smtClean="0"/>
              <a:t>UML connectors for instance variables</a:t>
            </a:r>
          </a:p>
          <a:p>
            <a:pPr lvl="2"/>
            <a:r>
              <a:rPr lang="en-US" altLang="en-US" dirty="0" smtClean="0"/>
              <a:t>Announcement: </a:t>
            </a:r>
            <a:r>
              <a:rPr lang="en-US" altLang="en-US" dirty="0"/>
              <a:t>Lab </a:t>
            </a:r>
            <a:r>
              <a:rPr lang="en-US" altLang="en-US" dirty="0" smtClean="0"/>
              <a:t>Demos -  </a:t>
            </a:r>
            <a:r>
              <a:rPr lang="en-US" altLang="en-US" dirty="0"/>
              <a:t>2/3 </a:t>
            </a:r>
            <a:r>
              <a:rPr lang="en-US" altLang="en-US" dirty="0" smtClean="0"/>
              <a:t>&amp; 4 on Friday</a:t>
            </a:r>
          </a:p>
          <a:p>
            <a:pPr lvl="2"/>
            <a:r>
              <a:rPr lang="en-US" altLang="en-US" dirty="0" smtClean="0"/>
              <a:t>Testing</a:t>
            </a:r>
          </a:p>
          <a:p>
            <a:pPr lvl="3"/>
            <a:r>
              <a:rPr lang="en-US" altLang="en-US" dirty="0" smtClean="0"/>
              <a:t>Definitions, Example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(Not done) Testing </a:t>
            </a:r>
            <a:r>
              <a:rPr lang="en-US" altLang="en-US" dirty="0" err="1" smtClean="0"/>
              <a:t>LinkedList</a:t>
            </a:r>
            <a:r>
              <a:rPr lang="en-US" altLang="en-US" dirty="0" smtClean="0"/>
              <a:t> with Iterators</a:t>
            </a:r>
          </a:p>
          <a:p>
            <a:pPr lvl="1"/>
            <a:r>
              <a:rPr lang="en-US" altLang="en-US" dirty="0" smtClean="0"/>
              <a:t>Stacks</a:t>
            </a:r>
          </a:p>
          <a:p>
            <a:pPr lvl="2"/>
            <a:r>
              <a:rPr lang="en-US" altLang="en-US" dirty="0" smtClean="0"/>
              <a:t>Definition</a:t>
            </a:r>
          </a:p>
          <a:p>
            <a:pPr lvl="2"/>
            <a:r>
              <a:rPr lang="en-US" altLang="en-US" dirty="0" smtClean="0"/>
              <a:t>Implementing with a </a:t>
            </a:r>
            <a:r>
              <a:rPr lang="en-US" altLang="en-US" dirty="0" err="1" smtClean="0"/>
              <a:t>LinkedList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Implementing with an </a:t>
            </a:r>
            <a:r>
              <a:rPr lang="en-US" altLang="en-US" dirty="0" err="1" smtClean="0"/>
              <a:t>ArrayList</a:t>
            </a:r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/*package*/ access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490722"/>
              </p:ext>
            </p:extLst>
          </p:nvPr>
        </p:nvGraphicFramePr>
        <p:xfrm>
          <a:off x="457200" y="1719263"/>
          <a:ext cx="8305800" cy="2842691"/>
        </p:xfrm>
        <a:graphic>
          <a:graphicData uri="http://schemas.openxmlformats.org/drawingml/2006/table">
            <a:tbl>
              <a:tblPr/>
              <a:tblGrid>
                <a:gridCol w="1828800"/>
                <a:gridCol w="838200"/>
                <a:gridCol w="1485900"/>
                <a:gridCol w="1384300"/>
                <a:gridCol w="1384300"/>
                <a:gridCol w="1384300"/>
              </a:tblGrid>
              <a:tr h="428729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Access Levels</a:t>
                      </a:r>
                    </a:p>
                  </a:txBody>
                  <a:tcPr marL="44873" marR="4487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2400" dirty="0"/>
                        <a:t>Modifier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UML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Class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Package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Subclass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World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public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protected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69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effectLst/>
                        </a:rPr>
                        <a:t>/*package*/</a:t>
                      </a:r>
                      <a:endParaRPr lang="en-US" sz="2400" i="1" dirty="0">
                        <a:effectLst/>
                      </a:endParaRP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~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Private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marL="44873" marR="44873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Y</a:t>
                      </a:r>
                    </a:p>
                  </a:txBody>
                  <a:tcPr marL="44873" marR="448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marL="44873" marR="448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5000026"/>
            <a:ext cx="8382000" cy="1863725"/>
          </a:xfrm>
        </p:spPr>
        <p:txBody>
          <a:bodyPr/>
          <a:lstStyle/>
          <a:p>
            <a:r>
              <a:rPr lang="en-US" dirty="0" smtClean="0"/>
              <a:t>Adapted from Oracle’s Java tutorial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http://docs.oracle.com/javase/tutorial/java/javaOO/accesscontrol.html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89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Connectors for Instance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60270"/>
            <a:ext cx="5257800" cy="4411662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B extends A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 implements C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/>
              <a:t>L</a:t>
            </a:r>
            <a:r>
              <a:rPr lang="en-US" dirty="0" smtClean="0"/>
              <a:t> is an inner class of K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E contains F, non-exclusively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G contains H, exclusively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I contains J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2819400" cy="451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0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76600" y="1904999"/>
            <a:ext cx="5410200" cy="4225925"/>
          </a:xfrm>
        </p:spPr>
        <p:txBody>
          <a:bodyPr/>
          <a:lstStyle/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M contains exactly one N</a:t>
            </a:r>
            <a:endParaRPr lang="en-US" dirty="0"/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O contains any number of P</a:t>
            </a:r>
            <a:endParaRPr lang="en-US" dirty="0"/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Q contains at least one R</a:t>
            </a:r>
          </a:p>
          <a:p>
            <a:pPr marL="0" indent="0">
              <a:spcAft>
                <a:spcPts val="1500"/>
              </a:spcAft>
              <a:buNone/>
            </a:pPr>
            <a:r>
              <a:rPr lang="en-US" dirty="0" smtClean="0"/>
              <a:t>In each case, the outer class has a private reference to the contained class called “h”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4499"/>
            <a:ext cx="2819400" cy="250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2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20072</TotalTime>
  <Words>256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CS-2852 Data Structures</vt:lpstr>
      <vt:lpstr>/*package*/ access</vt:lpstr>
      <vt:lpstr>UML Connectors for Instance Variables</vt:lpstr>
      <vt:lpstr>Multiplicity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1148</cp:revision>
  <cp:lastPrinted>2014-03-10T12:46:22Z</cp:lastPrinted>
  <dcterms:created xsi:type="dcterms:W3CDTF">1999-09-06T21:32:20Z</dcterms:created>
  <dcterms:modified xsi:type="dcterms:W3CDTF">2014-04-07T14:21:16Z</dcterms:modified>
</cp:coreProperties>
</file>