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handoutMasterIdLst>
    <p:handoutMasterId r:id="rId11"/>
  </p:handoutMasterIdLst>
  <p:sldIdLst>
    <p:sldId id="384" r:id="rId2"/>
    <p:sldId id="386" r:id="rId3"/>
    <p:sldId id="385" r:id="rId4"/>
    <p:sldId id="387" r:id="rId5"/>
    <p:sldId id="390" r:id="rId6"/>
    <p:sldId id="388" r:id="rId7"/>
    <p:sldId id="391" r:id="rId8"/>
    <p:sldId id="392" r:id="rId9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6" autoAdjust="0"/>
    <p:restoredTop sz="83300" autoAdjust="0"/>
  </p:normalViewPr>
  <p:slideViewPr>
    <p:cSldViewPr>
      <p:cViewPr>
        <p:scale>
          <a:sx n="44" d="100"/>
          <a:sy n="44" d="100"/>
        </p:scale>
        <p:origin x="-2645" y="-7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58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10 April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08675B6-9F8F-4469-BFFB-4D5EDC416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24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02B90E0-E88E-44BD-8C2E-CAC11645AFA7}" type="datetime1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8136FFCC-A219-439D-8C75-3FFE1E322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271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06457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Introductions:</a:t>
            </a:r>
          </a:p>
          <a:p>
            <a:r>
              <a:rPr lang="en-US" altLang="en-US" dirty="0" smtClean="0"/>
              <a:t> - Review</a:t>
            </a:r>
          </a:p>
          <a:p>
            <a:r>
              <a:rPr lang="en-US" altLang="en-US" dirty="0" smtClean="0"/>
              <a:t> - One new intro</a:t>
            </a:r>
          </a:p>
          <a:p>
            <a:endParaRPr lang="en-US" altLang="en-US" dirty="0" smtClean="0"/>
          </a:p>
          <a:p>
            <a:r>
              <a:rPr lang="en-US" altLang="en-US" smtClean="0"/>
              <a:t>Print 1-6</a:t>
            </a:r>
          </a:p>
          <a:p>
            <a:endParaRPr lang="en-US" altLang="en-US" smtClean="0"/>
          </a:p>
          <a:p>
            <a:endParaRPr lang="en-US" altLang="en-US" dirty="0" smtClean="0"/>
          </a:p>
          <a:p>
            <a:r>
              <a:rPr lang="en-US" altLang="en-US" dirty="0" smtClean="0"/>
              <a:t>Perhaps Later</a:t>
            </a:r>
          </a:p>
          <a:p>
            <a:r>
              <a:rPr lang="en-US" altLang="en-US" dirty="0" smtClean="0"/>
              <a:t> - Package-Level Visibility</a:t>
            </a:r>
          </a:p>
          <a:p>
            <a:r>
              <a:rPr lang="en-US" altLang="en-US" dirty="0" smtClean="0"/>
              <a:t> - Using generics</a:t>
            </a:r>
          </a:p>
          <a:p>
            <a:r>
              <a:rPr lang="en-US" altLang="en-US" dirty="0" smtClean="0"/>
              <a:t>         - Casting Thing&lt;Circle&gt; to Thing&lt;Shape&gt; or vice-versa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For future </a:t>
            </a:r>
            <a:r>
              <a:rPr lang="en-US" altLang="en-US" b="1" dirty="0" smtClean="0"/>
              <a:t>HW / in-class</a:t>
            </a:r>
            <a:r>
              <a:rPr lang="en-US" altLang="en-US" b="1" baseline="0" dirty="0" smtClean="0"/>
              <a:t> exercises</a:t>
            </a:r>
          </a:p>
          <a:p>
            <a:r>
              <a:rPr lang="en-US" altLang="en-US" baseline="0" dirty="0" smtClean="0"/>
              <a:t> - </a:t>
            </a:r>
            <a:r>
              <a:rPr lang="en-US" altLang="en-US" dirty="0" smtClean="0"/>
              <a:t>Draw </a:t>
            </a:r>
            <a:r>
              <a:rPr lang="en-US" altLang="en-US" baseline="0" dirty="0" smtClean="0"/>
              <a:t>detailed memory-map diagrams of linked-lists and </a:t>
            </a:r>
            <a:r>
              <a:rPr lang="en-US" altLang="en-US" baseline="0" dirty="0" err="1" smtClean="0"/>
              <a:t>ArrayLists</a:t>
            </a:r>
            <a:endParaRPr lang="en-US" altLang="en-US" baseline="0" dirty="0" smtClean="0"/>
          </a:p>
          <a:p>
            <a:endParaRPr lang="en-US" altLang="en-US" baseline="0" dirty="0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A04F7D-C497-40C5-8770-B81CC2EEC387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4/10/2014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CE8897-F131-4734-A726-4C4C789ED03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called LIFO FILO at the beginning of the quarter…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02B90E0-E88E-44BD-8C2E-CAC11645AFA7}" type="datetime1">
              <a:rPr lang="en-US" smtClean="0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136FFCC-A219-439D-8C75-3FFE1E322D4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4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EE110-468E-4B3C-9584-7A6BE9279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900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CS-2852 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5915-B277-47BF-A522-CF197A24A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13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DEEFE2BE-0925-4414-90BB-00CF8F43E0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31" r:id="rId1"/>
    <p:sldLayoutId id="2147485033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accesscontrol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CS-2852</a:t>
            </a:r>
            <a:br>
              <a:rPr lang="en-US" altLang="en-US" smtClean="0"/>
            </a:br>
            <a:r>
              <a:rPr lang="en-US" altLang="en-US" smtClean="0"/>
              <a:t>Data Structures</a:t>
            </a:r>
          </a:p>
        </p:txBody>
      </p:sp>
      <p:sp>
        <p:nvSpPr>
          <p:cNvPr id="1024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Week 5, </a:t>
            </a:r>
            <a:r>
              <a:rPr lang="en-US" altLang="en-US" smtClean="0"/>
              <a:t>Class </a:t>
            </a:r>
            <a:r>
              <a:rPr lang="en-US" altLang="en-US" smtClean="0"/>
              <a:t>2 </a:t>
            </a:r>
            <a:r>
              <a:rPr lang="en-US" altLang="en-US" dirty="0" smtClean="0"/>
              <a:t>– Testing and Stacks</a:t>
            </a:r>
          </a:p>
          <a:p>
            <a:pPr lvl="2"/>
            <a:r>
              <a:rPr lang="en-US" altLang="en-US" dirty="0" smtClean="0"/>
              <a:t>Announcement: </a:t>
            </a:r>
            <a:r>
              <a:rPr lang="en-US" altLang="en-US" dirty="0"/>
              <a:t>Lab </a:t>
            </a:r>
            <a:r>
              <a:rPr lang="en-US" altLang="en-US" dirty="0" smtClean="0"/>
              <a:t>Demos -  </a:t>
            </a:r>
            <a:r>
              <a:rPr lang="en-US" altLang="en-US" dirty="0"/>
              <a:t>2/3 </a:t>
            </a:r>
            <a:r>
              <a:rPr lang="en-US" altLang="en-US" dirty="0" smtClean="0"/>
              <a:t>&amp; 4 on Friday</a:t>
            </a:r>
          </a:p>
          <a:p>
            <a:pPr lvl="2"/>
            <a:r>
              <a:rPr lang="en-US" altLang="en-US" dirty="0" smtClean="0"/>
              <a:t>Testing</a:t>
            </a:r>
          </a:p>
          <a:p>
            <a:pPr lvl="3"/>
            <a:r>
              <a:rPr lang="en-US" altLang="en-US" dirty="0" smtClean="0"/>
              <a:t>Definitions, Example</a:t>
            </a:r>
          </a:p>
          <a:p>
            <a:pPr lvl="3"/>
            <a:r>
              <a:rPr lang="en-US" altLang="en-US" dirty="0" smtClean="0"/>
              <a:t>(tentative) Testing </a:t>
            </a:r>
            <a:r>
              <a:rPr lang="en-US" altLang="en-US" dirty="0" err="1" smtClean="0"/>
              <a:t>LinkedList</a:t>
            </a:r>
            <a:r>
              <a:rPr lang="en-US" altLang="en-US" dirty="0" smtClean="0"/>
              <a:t> with Iterators</a:t>
            </a:r>
          </a:p>
          <a:p>
            <a:pPr lvl="1"/>
            <a:r>
              <a:rPr lang="en-US" altLang="en-US" dirty="0" smtClean="0"/>
              <a:t>Stacks</a:t>
            </a:r>
          </a:p>
          <a:p>
            <a:pPr lvl="2"/>
            <a:r>
              <a:rPr lang="en-US" altLang="en-US" dirty="0"/>
              <a:t>L</a:t>
            </a:r>
            <a:r>
              <a:rPr lang="en-US" altLang="en-US" dirty="0" smtClean="0"/>
              <a:t>IFO</a:t>
            </a:r>
          </a:p>
          <a:p>
            <a:pPr lvl="2"/>
            <a:r>
              <a:rPr lang="en-US" altLang="en-US" dirty="0" smtClean="0"/>
              <a:t>Implementing with an </a:t>
            </a:r>
            <a:r>
              <a:rPr lang="en-US" altLang="en-US" dirty="0" err="1" smtClean="0"/>
              <a:t>ArrayList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Queue</a:t>
            </a:r>
          </a:p>
          <a:p>
            <a:pPr lvl="2"/>
            <a:r>
              <a:rPr lang="en-US" altLang="en-US" dirty="0" smtClean="0"/>
              <a:t>FIFO</a:t>
            </a:r>
          </a:p>
          <a:p>
            <a:pPr lvl="2"/>
            <a:endParaRPr lang="en-US" alt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Slide style: Dr. Hornick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A334A66-4E22-4238-9C8E-9AD0DCC7FF4B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/*package*/ access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3490722"/>
              </p:ext>
            </p:extLst>
          </p:nvPr>
        </p:nvGraphicFramePr>
        <p:xfrm>
          <a:off x="457200" y="1719263"/>
          <a:ext cx="8305800" cy="2842691"/>
        </p:xfrm>
        <a:graphic>
          <a:graphicData uri="http://schemas.openxmlformats.org/drawingml/2006/table">
            <a:tbl>
              <a:tblPr/>
              <a:tblGrid>
                <a:gridCol w="1828800"/>
                <a:gridCol w="838200"/>
                <a:gridCol w="1485900"/>
                <a:gridCol w="1384300"/>
                <a:gridCol w="1384300"/>
                <a:gridCol w="1384300"/>
              </a:tblGrid>
              <a:tr h="428729">
                <a:tc gridSpan="6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Access Levels</a:t>
                      </a:r>
                    </a:p>
                  </a:txBody>
                  <a:tcPr marL="44873" marR="4487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8729">
                <a:tc>
                  <a:txBody>
                    <a:bodyPr/>
                    <a:lstStyle/>
                    <a:p>
                      <a:r>
                        <a:rPr lang="en-US" sz="2400" dirty="0"/>
                        <a:t>Modifier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UML</a:t>
                      </a:r>
                      <a:endParaRPr lang="en-US" sz="2400" dirty="0"/>
                    </a:p>
                  </a:txBody>
                  <a:tcPr marL="44873" marR="44873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Class</a:t>
                      </a:r>
                    </a:p>
                  </a:txBody>
                  <a:tcPr marL="44873" marR="448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Package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Subclass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World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87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public</a:t>
                      </a:r>
                      <a:endParaRPr lang="en-US" sz="2400" dirty="0"/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 marL="44873" marR="44873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</a:t>
                      </a:r>
                    </a:p>
                  </a:txBody>
                  <a:tcPr marL="44873" marR="448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7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protected</a:t>
                      </a:r>
                      <a:endParaRPr lang="en-US" sz="2400" dirty="0"/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</a:t>
                      </a:r>
                      <a:endParaRPr lang="en-US" sz="2400" dirty="0"/>
                    </a:p>
                  </a:txBody>
                  <a:tcPr marL="44873" marR="44873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</a:t>
                      </a:r>
                    </a:p>
                  </a:txBody>
                  <a:tcPr marL="44873" marR="448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N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6691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effectLst/>
                        </a:rPr>
                        <a:t>/*package*/</a:t>
                      </a:r>
                      <a:endParaRPr lang="en-US" sz="2400" i="1" dirty="0">
                        <a:effectLst/>
                      </a:endParaRP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~</a:t>
                      </a:r>
                      <a:endParaRPr lang="en-US" sz="2400" dirty="0"/>
                    </a:p>
                  </a:txBody>
                  <a:tcPr marL="44873" marR="44873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</a:t>
                      </a:r>
                    </a:p>
                  </a:txBody>
                  <a:tcPr marL="44873" marR="448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7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Private</a:t>
                      </a:r>
                      <a:endParaRPr lang="en-US" sz="2400" dirty="0"/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 marL="44873" marR="44873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Y</a:t>
                      </a:r>
                    </a:p>
                  </a:txBody>
                  <a:tcPr marL="44873" marR="448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04800" y="5000026"/>
            <a:ext cx="8382000" cy="1863725"/>
          </a:xfrm>
        </p:spPr>
        <p:txBody>
          <a:bodyPr/>
          <a:lstStyle/>
          <a:p>
            <a:r>
              <a:rPr lang="en-US" dirty="0" smtClean="0"/>
              <a:t>Adapted from Oracle’s Java tutorial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http://docs.oracle.com/javase/tutorial/java/javaOO/accesscontrol.html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893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Connectors for Instance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860270"/>
            <a:ext cx="5257800" cy="4411662"/>
          </a:xfrm>
        </p:spPr>
        <p:txBody>
          <a:bodyPr/>
          <a:lstStyle/>
          <a:p>
            <a:pPr marL="0" indent="0">
              <a:spcAft>
                <a:spcPts val="1500"/>
              </a:spcAft>
              <a:buNone/>
            </a:pPr>
            <a:r>
              <a:rPr lang="en-US" dirty="0" smtClean="0"/>
              <a:t>B extends A</a:t>
            </a:r>
          </a:p>
          <a:p>
            <a:pPr marL="0" indent="0">
              <a:spcAft>
                <a:spcPts val="1500"/>
              </a:spcAft>
              <a:buNone/>
            </a:pPr>
            <a:r>
              <a:rPr lang="en-US" dirty="0"/>
              <a:t>D</a:t>
            </a:r>
            <a:r>
              <a:rPr lang="en-US" dirty="0" smtClean="0"/>
              <a:t> implements C</a:t>
            </a:r>
          </a:p>
          <a:p>
            <a:pPr marL="0" indent="0">
              <a:spcAft>
                <a:spcPts val="1500"/>
              </a:spcAft>
              <a:buNone/>
            </a:pPr>
            <a:r>
              <a:rPr lang="en-US" dirty="0"/>
              <a:t>L</a:t>
            </a:r>
            <a:r>
              <a:rPr lang="en-US" dirty="0" smtClean="0"/>
              <a:t> is an inner class of K</a:t>
            </a:r>
          </a:p>
          <a:p>
            <a:pPr marL="0" indent="0">
              <a:spcAft>
                <a:spcPts val="1500"/>
              </a:spcAft>
              <a:buNone/>
            </a:pPr>
            <a:r>
              <a:rPr lang="en-US" dirty="0" smtClean="0"/>
              <a:t>E contains F, non-exclusively</a:t>
            </a:r>
          </a:p>
          <a:p>
            <a:pPr marL="0" indent="0">
              <a:spcAft>
                <a:spcPts val="1500"/>
              </a:spcAft>
              <a:buNone/>
            </a:pPr>
            <a:r>
              <a:rPr lang="en-US" dirty="0" smtClean="0"/>
              <a:t>G contains H, exclusively</a:t>
            </a:r>
          </a:p>
          <a:p>
            <a:pPr marL="0" indent="0">
              <a:spcAft>
                <a:spcPts val="1500"/>
              </a:spcAft>
              <a:buNone/>
            </a:pPr>
            <a:r>
              <a:rPr lang="en-US" dirty="0" smtClean="0"/>
              <a:t>I contains J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819400" cy="451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00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276600" y="1904999"/>
            <a:ext cx="5410200" cy="4225925"/>
          </a:xfrm>
        </p:spPr>
        <p:txBody>
          <a:bodyPr/>
          <a:lstStyle/>
          <a:p>
            <a:pPr marL="0" indent="0">
              <a:spcAft>
                <a:spcPts val="1500"/>
              </a:spcAft>
              <a:buNone/>
            </a:pPr>
            <a:r>
              <a:rPr lang="en-US" dirty="0" smtClean="0"/>
              <a:t>M contains exactly one N</a:t>
            </a:r>
            <a:endParaRPr lang="en-US" dirty="0"/>
          </a:p>
          <a:p>
            <a:pPr marL="0" indent="0">
              <a:spcAft>
                <a:spcPts val="1500"/>
              </a:spcAft>
              <a:buNone/>
            </a:pPr>
            <a:r>
              <a:rPr lang="en-US" dirty="0" smtClean="0"/>
              <a:t>O contains any number of P</a:t>
            </a:r>
            <a:endParaRPr lang="en-US" dirty="0"/>
          </a:p>
          <a:p>
            <a:pPr marL="0" indent="0">
              <a:spcAft>
                <a:spcPts val="1500"/>
              </a:spcAft>
              <a:buNone/>
            </a:pPr>
            <a:r>
              <a:rPr lang="en-US" dirty="0" smtClean="0"/>
              <a:t>Q contains at least one R</a:t>
            </a:r>
          </a:p>
          <a:p>
            <a:pPr marL="0" indent="0">
              <a:spcAft>
                <a:spcPts val="1500"/>
              </a:spcAft>
              <a:buNone/>
            </a:pPr>
            <a:r>
              <a:rPr lang="en-US" dirty="0" smtClean="0"/>
              <a:t>In each case, the outer class has a private reference to the contained class called “h”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14499"/>
            <a:ext cx="2819400" cy="2506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25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to use?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do we prefer the methods that throw exceptions, or the methods that return values?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answer this question</a:t>
            </a:r>
          </a:p>
          <a:p>
            <a:pPr lvl="1"/>
            <a:r>
              <a:rPr lang="en-US" dirty="0"/>
              <a:t>Think about it by yourself </a:t>
            </a:r>
            <a:r>
              <a:rPr lang="en-US" dirty="0" smtClean="0"/>
              <a:t> (30 seconds)</a:t>
            </a:r>
            <a:endParaRPr lang="en-US" dirty="0"/>
          </a:p>
          <a:p>
            <a:pPr lvl="1"/>
            <a:r>
              <a:rPr lang="en-US" dirty="0"/>
              <a:t>Talk to your </a:t>
            </a:r>
            <a:r>
              <a:rPr lang="en-US" dirty="0" smtClean="0"/>
              <a:t>neighbor	(45 seconds)</a:t>
            </a:r>
            <a:endParaRPr lang="en-US" dirty="0"/>
          </a:p>
          <a:p>
            <a:pPr lvl="1"/>
            <a:r>
              <a:rPr lang="en-US" dirty="0"/>
              <a:t>Volunteer an </a:t>
            </a:r>
            <a:r>
              <a:rPr lang="en-US" dirty="0" smtClean="0"/>
              <a:t>answer	(&gt;0 seconds)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188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 and LIFO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FIFO</a:t>
            </a:r>
          </a:p>
          <a:p>
            <a:pPr lvl="1"/>
            <a:r>
              <a:rPr lang="en-US" dirty="0" smtClean="0"/>
              <a:t>First In</a:t>
            </a:r>
          </a:p>
          <a:p>
            <a:pPr lvl="1"/>
            <a:r>
              <a:rPr lang="en-US" dirty="0" smtClean="0"/>
              <a:t>First Out</a:t>
            </a:r>
          </a:p>
          <a:p>
            <a:pPr lvl="1"/>
            <a:r>
              <a:rPr lang="en-US" dirty="0" smtClean="0"/>
              <a:t>Queue or stack?</a:t>
            </a:r>
          </a:p>
          <a:p>
            <a:r>
              <a:rPr lang="en-US" dirty="0" smtClean="0"/>
              <a:t>To answer this question</a:t>
            </a:r>
          </a:p>
          <a:p>
            <a:pPr lvl="1"/>
            <a:r>
              <a:rPr lang="en-US" dirty="0" smtClean="0"/>
              <a:t>Think about it by yourself </a:t>
            </a:r>
          </a:p>
          <a:p>
            <a:pPr lvl="1"/>
            <a:r>
              <a:rPr lang="en-US" dirty="0" smtClean="0"/>
              <a:t>Talk to your neighbor</a:t>
            </a:r>
          </a:p>
          <a:p>
            <a:pPr lvl="1"/>
            <a:r>
              <a:rPr lang="en-US" dirty="0" smtClean="0"/>
              <a:t>Volunteer an answer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LIFO</a:t>
            </a:r>
          </a:p>
          <a:p>
            <a:pPr lvl="1"/>
            <a:r>
              <a:rPr lang="en-US" dirty="0" smtClean="0"/>
              <a:t>Last In</a:t>
            </a:r>
          </a:p>
          <a:p>
            <a:pPr lvl="1"/>
            <a:r>
              <a:rPr lang="en-US" dirty="0" smtClean="0"/>
              <a:t>First Out</a:t>
            </a:r>
          </a:p>
          <a:p>
            <a:pPr lvl="1"/>
            <a:r>
              <a:rPr lang="en-US" dirty="0" smtClean="0"/>
              <a:t>Queue or stack?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/>
              <a:t>(30 seconds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30 seconds)</a:t>
            </a:r>
          </a:p>
          <a:p>
            <a:pPr lvl="1"/>
            <a:r>
              <a:rPr lang="en-US" dirty="0" smtClean="0"/>
              <a:t>(&gt;0 seconds)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570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Adapter Class</a:t>
            </a:r>
          </a:p>
          <a:p>
            <a:pPr lvl="1"/>
            <a:r>
              <a:rPr lang="en-US" dirty="0"/>
              <a:t>A class that wraps another class to meet a particular interface.</a:t>
            </a:r>
          </a:p>
          <a:p>
            <a:endParaRPr lang="en-US" dirty="0" smtClean="0"/>
          </a:p>
          <a:p>
            <a:r>
              <a:rPr lang="en-US" dirty="0" smtClean="0"/>
              <a:t>Linked List</a:t>
            </a:r>
          </a:p>
          <a:p>
            <a:r>
              <a:rPr lang="en-US" dirty="0" smtClean="0"/>
              <a:t>Not </a:t>
            </a:r>
            <a:r>
              <a:rPr lang="en-US" dirty="0" err="1" smtClean="0"/>
              <a:t>ArrayList</a:t>
            </a:r>
            <a:endParaRPr lang="en-US" dirty="0" smtClean="0"/>
          </a:p>
          <a:p>
            <a:pPr lvl="1"/>
            <a:r>
              <a:rPr lang="en-US" dirty="0" smtClean="0"/>
              <a:t>Because …</a:t>
            </a:r>
          </a:p>
          <a:p>
            <a:r>
              <a:rPr lang="en-US" dirty="0" smtClean="0"/>
              <a:t>But with an array, we can</a:t>
            </a:r>
          </a:p>
          <a:p>
            <a:pPr lvl="1"/>
            <a:r>
              <a:rPr lang="en-US" dirty="0" smtClean="0"/>
              <a:t>Circular queue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984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Queue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389520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20108</TotalTime>
  <Words>418</Words>
  <Application>Microsoft Office PowerPoint</Application>
  <PresentationFormat>On-screen Show (4:3)</PresentationFormat>
  <Paragraphs>143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2_Network</vt:lpstr>
      <vt:lpstr>CS-2852 Data Structures</vt:lpstr>
      <vt:lpstr>/*package*/ access</vt:lpstr>
      <vt:lpstr>UML Connectors for Instance Variables</vt:lpstr>
      <vt:lpstr>Multiplicity</vt:lpstr>
      <vt:lpstr>Which to use?</vt:lpstr>
      <vt:lpstr>FIFO and LIFO</vt:lpstr>
      <vt:lpstr>Implementation</vt:lpstr>
      <vt:lpstr>Circular Queue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1155</cp:revision>
  <cp:lastPrinted>2014-03-10T12:46:22Z</cp:lastPrinted>
  <dcterms:created xsi:type="dcterms:W3CDTF">1999-09-06T21:32:20Z</dcterms:created>
  <dcterms:modified xsi:type="dcterms:W3CDTF">2014-04-10T14:05:39Z</dcterms:modified>
</cp:coreProperties>
</file>