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7"/>
  </p:notesMasterIdLst>
  <p:handoutMasterIdLst>
    <p:handoutMasterId r:id="rId8"/>
  </p:handoutMasterIdLst>
  <p:sldIdLst>
    <p:sldId id="384" r:id="rId2"/>
    <p:sldId id="394" r:id="rId3"/>
    <p:sldId id="393" r:id="rId4"/>
    <p:sldId id="391" r:id="rId5"/>
    <p:sldId id="392" r:id="rId6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6" autoAdjust="0"/>
    <p:restoredTop sz="73341" autoAdjust="0"/>
  </p:normalViewPr>
  <p:slideViewPr>
    <p:cSldViewPr>
      <p:cViewPr>
        <p:scale>
          <a:sx n="44" d="100"/>
          <a:sy n="44" d="100"/>
        </p:scale>
        <p:origin x="-263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10 April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08675B6-9F8F-4469-BFFB-4D5EDC4168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7243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CS2852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02B90E0-E88E-44BD-8C2E-CAC11645AFA7}" type="datetime1">
              <a:rPr lang="en-US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8136FFCC-A219-439D-8C75-3FFE1E322D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271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206457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 smtClean="0"/>
              <a:t>Introductions:</a:t>
            </a:r>
          </a:p>
          <a:p>
            <a:r>
              <a:rPr lang="en-US" altLang="en-US" dirty="0" smtClean="0"/>
              <a:t> - Review</a:t>
            </a:r>
          </a:p>
          <a:p>
            <a:r>
              <a:rPr lang="en-US" altLang="en-US" dirty="0" smtClean="0"/>
              <a:t> - One new intro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Print </a:t>
            </a:r>
            <a:r>
              <a:rPr lang="en-US" altLang="en-US" dirty="0" smtClean="0"/>
              <a:t>1-6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Perhaps Later</a:t>
            </a:r>
          </a:p>
          <a:p>
            <a:r>
              <a:rPr lang="en-US" altLang="en-US" dirty="0" smtClean="0"/>
              <a:t> - Package-Level Visibility</a:t>
            </a:r>
          </a:p>
          <a:p>
            <a:r>
              <a:rPr lang="en-US" altLang="en-US" dirty="0" smtClean="0"/>
              <a:t> - Using generics</a:t>
            </a:r>
          </a:p>
          <a:p>
            <a:r>
              <a:rPr lang="en-US" altLang="en-US" dirty="0" smtClean="0"/>
              <a:t>         - Casting Thing&lt;Circle&gt; to Thing&lt;Shape&gt; or vice-versa 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For future </a:t>
            </a:r>
            <a:r>
              <a:rPr lang="en-US" altLang="en-US" b="1" dirty="0" smtClean="0"/>
              <a:t>HW / in-class</a:t>
            </a:r>
            <a:r>
              <a:rPr lang="en-US" altLang="en-US" b="1" baseline="0" dirty="0" smtClean="0"/>
              <a:t> exercises</a:t>
            </a:r>
          </a:p>
          <a:p>
            <a:r>
              <a:rPr lang="en-US" altLang="en-US" baseline="0" dirty="0" smtClean="0"/>
              <a:t> - </a:t>
            </a:r>
            <a:r>
              <a:rPr lang="en-US" altLang="en-US" dirty="0" smtClean="0"/>
              <a:t>Draw </a:t>
            </a:r>
            <a:r>
              <a:rPr lang="en-US" altLang="en-US" baseline="0" dirty="0" smtClean="0"/>
              <a:t>detailed memory-map diagrams of linked-lists and </a:t>
            </a:r>
            <a:r>
              <a:rPr lang="en-US" altLang="en-US" baseline="0" dirty="0" err="1" smtClean="0"/>
              <a:t>ArrayLists</a:t>
            </a:r>
            <a:endParaRPr lang="en-US" altLang="en-US" baseline="0" dirty="0" smtClean="0"/>
          </a:p>
          <a:p>
            <a:endParaRPr lang="en-US" altLang="en-US" baseline="0" dirty="0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CS2852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63A04F7D-C497-40C5-8770-B81CC2EEC387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4/10/2014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Yoder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8CE8897-F131-4734-A726-4C4C789ED030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 was some confusion about what “wrapping” meant</a:t>
            </a:r>
            <a:r>
              <a:rPr lang="en-US" baseline="0" dirty="0" smtClean="0"/>
              <a:t> on this question.</a:t>
            </a:r>
          </a:p>
          <a:p>
            <a:endParaRPr lang="en-US" baseline="0" dirty="0" smtClean="0"/>
          </a:p>
          <a:p>
            <a:r>
              <a:rPr lang="en-US" dirty="0" smtClean="0"/>
              <a:t>We discussed several</a:t>
            </a:r>
            <a:r>
              <a:rPr lang="en-US" baseline="0" dirty="0" smtClean="0"/>
              <a:t> possibilities:</a:t>
            </a:r>
            <a:endParaRPr lang="en-US" dirty="0" smtClean="0"/>
          </a:p>
          <a:p>
            <a:r>
              <a:rPr lang="en-US" dirty="0" smtClean="0"/>
              <a:t> - Avoiding extra methods in </a:t>
            </a:r>
            <a:r>
              <a:rPr lang="en-US" dirty="0" err="1" smtClean="0"/>
              <a:t>ArrayList</a:t>
            </a:r>
            <a:endParaRPr lang="en-US" dirty="0" smtClean="0"/>
          </a:p>
          <a:p>
            <a:r>
              <a:rPr lang="en-US" baseline="0" dirty="0" smtClean="0"/>
              <a:t> - Avoiding using indexes for Linked List</a:t>
            </a:r>
          </a:p>
          <a:p>
            <a:r>
              <a:rPr lang="en-US" baseline="0" dirty="0" smtClean="0"/>
              <a:t>	- Avoiding O(n) for some operations</a:t>
            </a:r>
          </a:p>
          <a:p>
            <a:r>
              <a:rPr lang="en-US" baseline="0" dirty="0" smtClean="0"/>
              <a:t>	- Avoiding need to order list</a:t>
            </a:r>
          </a:p>
          <a:p>
            <a:r>
              <a:rPr lang="en-US" baseline="0" dirty="0" smtClean="0"/>
              <a:t>	- Gaining some advantage of the Node over the array</a:t>
            </a:r>
          </a:p>
          <a:p>
            <a:r>
              <a:rPr lang="en-US" baseline="0" dirty="0" smtClean="0"/>
              <a:t> - Avoiding the need to check the end-conditions</a:t>
            </a:r>
          </a:p>
          <a:p>
            <a:r>
              <a:rPr lang="en-US" baseline="0" dirty="0" smtClean="0"/>
              <a:t>	- e.g. </a:t>
            </a:r>
            <a:r>
              <a:rPr lang="en-US" baseline="0" dirty="0" err="1" smtClean="0"/>
              <a:t>CircularQueue</a:t>
            </a:r>
            <a:r>
              <a:rPr lang="en-US" baseline="0" dirty="0" smtClean="0"/>
              <a:t> vs. </a:t>
            </a:r>
            <a:r>
              <a:rPr lang="en-US" baseline="0" dirty="0" err="1" smtClean="0"/>
              <a:t>ArrayQueue</a:t>
            </a:r>
            <a:endParaRPr lang="en-US" baseline="0" dirty="0" smtClean="0"/>
          </a:p>
          <a:p>
            <a:r>
              <a:rPr lang="en-US" baseline="0" dirty="0" smtClean="0"/>
              <a:t> - Avoiding the cost of rebuilding the array.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selected two of the first-level bullets above as correct.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See also: Code example to illustrate key point: add(0,e) is O(…) for ….</a:t>
            </a:r>
          </a:p>
          <a:p>
            <a:endParaRPr lang="en-US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22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(Review) Discuss</a:t>
            </a:r>
            <a:r>
              <a:rPr lang="en-US" dirty="0" smtClean="0"/>
              <a:t>, </a:t>
            </a:r>
            <a:r>
              <a:rPr lang="en-US" smtClean="0"/>
              <a:t>don’t show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CS2852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302B90E0-E88E-44BD-8C2E-CAC11645AFA7}" type="datetime1">
              <a:rPr lang="en-US" smtClean="0"/>
              <a:pPr>
                <a:defRPr/>
              </a:pPr>
              <a:t>4/10/2014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8136FFCC-A219-439D-8C75-3FFE1E322D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935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EE110-468E-4B3C-9584-7A6BE927993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3900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 b="1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CS-2852 </a:t>
            </a:r>
          </a:p>
          <a:p>
            <a:pPr>
              <a:defRPr/>
            </a:pPr>
            <a:r>
              <a:rPr lang="en-US" altLang="en-US" dirty="0"/>
              <a:t>Dr. Josiah Yoder</a:t>
            </a:r>
          </a:p>
          <a:p>
            <a:pPr>
              <a:defRPr/>
            </a:pPr>
            <a:r>
              <a:rPr lang="en-US" altLang="en-US" dirty="0"/>
              <a:t>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C5915-B277-47BF-A522-CF197A24A4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1139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CS-2852</a:t>
            </a:r>
          </a:p>
          <a:p>
            <a:pPr>
              <a:defRPr/>
            </a:pPr>
            <a:r>
              <a:rPr lang="en-US" altLang="en-US"/>
              <a:t>Dr. Josiah Yoder</a:t>
            </a:r>
          </a:p>
          <a:p>
            <a:pPr>
              <a:defRPr/>
            </a:pPr>
            <a:r>
              <a:rPr lang="en-US" altLang="en-US"/>
              <a:t>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DEEFE2BE-0925-4414-90BB-00CF8F43E0DD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31" r:id="rId1"/>
    <p:sldLayoutId id="2147485033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CS-2852</a:t>
            </a:r>
            <a:br>
              <a:rPr lang="en-US" altLang="en-US" smtClean="0"/>
            </a:br>
            <a:r>
              <a:rPr lang="en-US" altLang="en-US" smtClean="0"/>
              <a:t>Data Structures</a:t>
            </a:r>
          </a:p>
        </p:txBody>
      </p:sp>
      <p:sp>
        <p:nvSpPr>
          <p:cNvPr id="10243" name="Content Placeholder 1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 smtClean="0"/>
              <a:t>Week 5, Class 3 – Testing and Recursion</a:t>
            </a:r>
          </a:p>
          <a:p>
            <a:pPr lvl="1"/>
            <a:r>
              <a:rPr lang="en-US" altLang="en-US" dirty="0" smtClean="0"/>
              <a:t>Queue</a:t>
            </a:r>
          </a:p>
          <a:p>
            <a:pPr lvl="2"/>
            <a:r>
              <a:rPr lang="en-US" altLang="en-US" dirty="0" smtClean="0"/>
              <a:t>Implementing finite queues</a:t>
            </a:r>
          </a:p>
          <a:p>
            <a:pPr lvl="1"/>
            <a:r>
              <a:rPr lang="en-US" altLang="en-US" dirty="0" smtClean="0"/>
              <a:t>Binary Search</a:t>
            </a:r>
          </a:p>
          <a:p>
            <a:pPr lvl="1"/>
            <a:r>
              <a:rPr lang="en-US" altLang="en-US" dirty="0" smtClean="0"/>
              <a:t>Recursion</a:t>
            </a:r>
          </a:p>
          <a:p>
            <a:pPr lvl="2"/>
            <a:endParaRPr lang="en-US" altLang="en-US" dirty="0" smtClean="0"/>
          </a:p>
          <a:p>
            <a:r>
              <a:rPr lang="en-US" altLang="en-US" dirty="0" smtClean="0"/>
              <a:t>Tomorrow – Quiz, Lab</a:t>
            </a:r>
            <a:r>
              <a:rPr lang="en-US" altLang="en-US" dirty="0"/>
              <a:t> </a:t>
            </a:r>
            <a:r>
              <a:rPr lang="en-US" altLang="en-US" dirty="0" smtClean="0"/>
              <a:t>demos, Lab 5</a:t>
            </a:r>
          </a:p>
        </p:txBody>
      </p:sp>
      <p:sp>
        <p:nvSpPr>
          <p:cNvPr id="1024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248400" y="6248400"/>
            <a:ext cx="2895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CS-2852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Dr. Josiah Yoder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 dirty="0" smtClean="0"/>
              <a:t>Slide style: Dr. Hornick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CA334A66-4E22-4238-9C8E-9AD0DCC7FF4B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 Topics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5 reading</a:t>
            </a:r>
          </a:p>
          <a:p>
            <a:r>
              <a:rPr lang="en-US" dirty="0" smtClean="0"/>
              <a:t>Stacks and Queues</a:t>
            </a:r>
          </a:p>
          <a:p>
            <a:r>
              <a:rPr lang="en-US" dirty="0" smtClean="0"/>
              <a:t>Drawing a UML diagram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254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Queues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disadvantage of implementing a Queue by wrapping an </a:t>
            </a:r>
            <a:r>
              <a:rPr lang="en-US" dirty="0" err="1" smtClean="0"/>
              <a:t>ArrayList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Think (45 seconds)</a:t>
            </a:r>
          </a:p>
          <a:p>
            <a:r>
              <a:rPr lang="en-US" dirty="0" smtClean="0"/>
              <a:t>Discuss with neighbor (45 seconds)</a:t>
            </a:r>
          </a:p>
          <a:p>
            <a:r>
              <a:rPr lang="en-US" dirty="0" smtClean="0"/>
              <a:t>Volunteer answer (&gt;0 seconds)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53043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Adapter Class</a:t>
            </a:r>
          </a:p>
          <a:p>
            <a:pPr lvl="1"/>
            <a:r>
              <a:rPr lang="en-US" dirty="0"/>
              <a:t>A class that wraps another class to meet a particular interface.</a:t>
            </a:r>
          </a:p>
          <a:p>
            <a:endParaRPr lang="en-US" dirty="0" smtClean="0"/>
          </a:p>
          <a:p>
            <a:r>
              <a:rPr lang="en-US" dirty="0" smtClean="0"/>
              <a:t>Linked List</a:t>
            </a:r>
          </a:p>
          <a:p>
            <a:r>
              <a:rPr lang="en-US" dirty="0" smtClean="0"/>
              <a:t>Not </a:t>
            </a:r>
            <a:r>
              <a:rPr lang="en-US" dirty="0" err="1" smtClean="0"/>
              <a:t>ArrayList</a:t>
            </a:r>
            <a:endParaRPr lang="en-US" dirty="0" smtClean="0"/>
          </a:p>
          <a:p>
            <a:pPr lvl="1"/>
            <a:r>
              <a:rPr lang="en-US" dirty="0" smtClean="0"/>
              <a:t>Because …</a:t>
            </a:r>
          </a:p>
          <a:p>
            <a:r>
              <a:rPr lang="en-US" dirty="0" smtClean="0"/>
              <a:t>But with an array, we can</a:t>
            </a:r>
          </a:p>
          <a:p>
            <a:pPr lvl="1"/>
            <a:r>
              <a:rPr lang="en-US" dirty="0" smtClean="0"/>
              <a:t>Circular queue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5984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Queue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CS-2852 </a:t>
            </a:r>
          </a:p>
          <a:p>
            <a:pPr>
              <a:defRPr/>
            </a:pPr>
            <a:r>
              <a:rPr lang="en-US" altLang="en-US" smtClean="0"/>
              <a:t>Dr. Josiah Yoder</a:t>
            </a:r>
          </a:p>
          <a:p>
            <a:pPr>
              <a:defRPr/>
            </a:pPr>
            <a:r>
              <a:rPr lang="en-US" altLang="en-US" smtClean="0"/>
              <a:t>Slide style: Dr.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6C5915-B277-47BF-A522-CF197A24A43A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389520"/>
      </p:ext>
    </p:extLst>
  </p:cSld>
  <p:clrMapOvr>
    <a:masterClrMapping/>
  </p:clrMapOvr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20174</TotalTime>
  <Words>270</Words>
  <Application>Microsoft Office PowerPoint</Application>
  <PresentationFormat>On-screen Show (4:3)</PresentationFormat>
  <Paragraphs>93</Paragraphs>
  <Slides>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2_Network</vt:lpstr>
      <vt:lpstr>CS-2852 Data Structures</vt:lpstr>
      <vt:lpstr>Quiz Topics</vt:lpstr>
      <vt:lpstr>Implementing Queues</vt:lpstr>
      <vt:lpstr>Implementation</vt:lpstr>
      <vt:lpstr>Circular Queue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Administrator</cp:lastModifiedBy>
  <cp:revision>1162</cp:revision>
  <cp:lastPrinted>2014-03-10T12:46:22Z</cp:lastPrinted>
  <dcterms:created xsi:type="dcterms:W3CDTF">1999-09-06T21:32:20Z</dcterms:created>
  <dcterms:modified xsi:type="dcterms:W3CDTF">2014-04-10T15:09:29Z</dcterms:modified>
</cp:coreProperties>
</file>