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handoutMasterIdLst>
    <p:handoutMasterId r:id="rId10"/>
  </p:handoutMasterIdLst>
  <p:sldIdLst>
    <p:sldId id="384" r:id="rId2"/>
    <p:sldId id="398" r:id="rId3"/>
    <p:sldId id="399" r:id="rId4"/>
    <p:sldId id="396" r:id="rId5"/>
    <p:sldId id="397" r:id="rId6"/>
    <p:sldId id="400" r:id="rId7"/>
    <p:sldId id="395" r:id="rId8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6" autoAdjust="0"/>
    <p:restoredTop sz="73341" autoAdjust="0"/>
  </p:normalViewPr>
  <p:slideViewPr>
    <p:cSldViewPr>
      <p:cViewPr>
        <p:scale>
          <a:sx n="44" d="100"/>
          <a:sy n="44" d="100"/>
        </p:scale>
        <p:origin x="-2630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30 April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08675B6-9F8F-4469-BFFB-4D5EDC41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24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02B90E0-E88E-44BD-8C2E-CAC11645AFA7}" type="datetime1">
              <a:rPr lang="en-US"/>
              <a:pPr>
                <a:defRPr/>
              </a:pPr>
              <a:t>4/30/2014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8136FFCC-A219-439D-8C75-3FFE1E322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27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06457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TODO</a:t>
            </a:r>
          </a:p>
          <a:p>
            <a:r>
              <a:rPr lang="en-US" altLang="en-US" dirty="0" smtClean="0"/>
              <a:t> - Make practice exam</a:t>
            </a:r>
          </a:p>
          <a:p>
            <a:r>
              <a:rPr lang="en-US" altLang="en-US" baseline="0" dirty="0" smtClean="0"/>
              <a:t>    - Memory-map example problem</a:t>
            </a:r>
          </a:p>
          <a:p>
            <a:r>
              <a:rPr lang="en-US" altLang="en-US" baseline="0" dirty="0" smtClean="0"/>
              <a:t>    - Prior exam problems</a:t>
            </a:r>
          </a:p>
          <a:p>
            <a:r>
              <a:rPr lang="en-US" altLang="en-US" baseline="0" dirty="0" smtClean="0"/>
              <a:t>    - Code-writing problems</a:t>
            </a:r>
          </a:p>
          <a:p>
            <a:r>
              <a:rPr lang="en-US" altLang="en-US" baseline="0" dirty="0" smtClean="0"/>
              <a:t> - Polish test code presentation</a:t>
            </a:r>
          </a:p>
          <a:p>
            <a:r>
              <a:rPr lang="en-US" altLang="en-US" baseline="0" dirty="0" smtClean="0"/>
              <a:t> - Send out grade report</a:t>
            </a: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Perhaps Later</a:t>
            </a:r>
          </a:p>
          <a:p>
            <a:r>
              <a:rPr lang="en-US" altLang="en-US" dirty="0" smtClean="0"/>
              <a:t> - Using generics</a:t>
            </a:r>
          </a:p>
          <a:p>
            <a:r>
              <a:rPr lang="en-US" altLang="en-US" dirty="0" smtClean="0"/>
              <a:t>         - Casting Thing&lt;Circle&gt; to Thing&lt;Shape&gt; or vice-versa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For future </a:t>
            </a:r>
            <a:r>
              <a:rPr lang="en-US" altLang="en-US" b="1" dirty="0" smtClean="0"/>
              <a:t>HW / in-class</a:t>
            </a:r>
            <a:r>
              <a:rPr lang="en-US" altLang="en-US" b="1" baseline="0" dirty="0" smtClean="0"/>
              <a:t> exercises</a:t>
            </a:r>
          </a:p>
          <a:p>
            <a:r>
              <a:rPr lang="en-US" altLang="en-US" baseline="0" dirty="0" smtClean="0"/>
              <a:t> - </a:t>
            </a:r>
            <a:r>
              <a:rPr lang="en-US" altLang="en-US" dirty="0" smtClean="0"/>
              <a:t>Draw </a:t>
            </a:r>
            <a:r>
              <a:rPr lang="en-US" altLang="en-US" baseline="0" dirty="0" smtClean="0"/>
              <a:t>detailed memory-map diagrams of linked-lists and </a:t>
            </a:r>
            <a:r>
              <a:rPr lang="en-US" altLang="en-US" baseline="0" dirty="0" err="1" smtClean="0"/>
              <a:t>ArrayLists</a:t>
            </a:r>
            <a:endParaRPr lang="en-US" altLang="en-US" baseline="0" dirty="0" smtClean="0"/>
          </a:p>
          <a:p>
            <a:endParaRPr lang="en-US" altLang="en-US" baseline="0" dirty="0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A04F7D-C497-40C5-8770-B81CC2EEC387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4/30/2014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CE8897-F131-4734-A726-4C4C789ED03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the specifics of sets</a:t>
            </a:r>
            <a:r>
              <a:rPr lang="en-US" baseline="0" dirty="0" smtClean="0"/>
              <a:t> looking at the Java 7 API</a:t>
            </a:r>
          </a:p>
          <a:p>
            <a:r>
              <a:rPr lang="en-US" baseline="0" dirty="0" smtClean="0"/>
              <a:t>  no two elements a, b such that </a:t>
            </a:r>
            <a:r>
              <a:rPr lang="en-US" baseline="0" dirty="0" err="1" smtClean="0"/>
              <a:t>a.equals</a:t>
            </a:r>
            <a:r>
              <a:rPr lang="en-US" baseline="0" dirty="0" smtClean="0"/>
              <a:t>(b) is true.  (And only one null element, at most)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Talk about how tree could implement a generic collection and allow duplicate elements.</a:t>
            </a:r>
          </a:p>
          <a:p>
            <a:r>
              <a:rPr lang="en-US" baseline="0" dirty="0" smtClean="0"/>
              <a:t>Talk about how </a:t>
            </a:r>
            <a:r>
              <a:rPr lang="en-US" baseline="0" dirty="0" err="1" smtClean="0"/>
              <a:t>uniquness</a:t>
            </a:r>
            <a:r>
              <a:rPr lang="en-US" baseline="0" dirty="0" smtClean="0"/>
              <a:t> can be useful</a:t>
            </a:r>
          </a:p>
          <a:p>
            <a:r>
              <a:rPr lang="en-US" baseline="0" dirty="0" smtClean="0"/>
              <a:t> - e.g. suppose you want to represent the list of addresses affected by a power outage</a:t>
            </a:r>
          </a:p>
          <a:p>
            <a:r>
              <a:rPr lang="en-US" baseline="0" dirty="0" smtClean="0"/>
              <a:t> - if someone calls in to report power outage at an address already recorded, you don’t want two entries to maintain.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02B90E0-E88E-44BD-8C2E-CAC11645AFA7}" type="datetime1">
              <a:rPr lang="en-US" smtClean="0"/>
              <a:pPr>
                <a:defRPr/>
              </a:pPr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136FFCC-A219-439D-8C75-3FFE1E322D4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3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CS-2852 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5915-B277-47BF-A522-CF197A24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13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EE110-468E-4B3C-9584-7A6BE9279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00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DEEFE2BE-0925-4414-90BB-00CF8F43E0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33" r:id="rId1"/>
    <p:sldLayoutId id="2147485031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CS-2852</a:t>
            </a:r>
            <a:br>
              <a:rPr lang="en-US" altLang="en-US" smtClean="0"/>
            </a:br>
            <a:r>
              <a:rPr lang="en-US" altLang="en-US" smtClean="0"/>
              <a:t>Data Structures</a:t>
            </a:r>
          </a:p>
        </p:txBody>
      </p:sp>
      <p:sp>
        <p:nvSpPr>
          <p:cNvPr id="10243" name="Content Placeholder 12"/>
          <p:cNvSpPr>
            <a:spLocks noGrp="1"/>
          </p:cNvSpPr>
          <p:nvPr>
            <p:ph idx="1"/>
          </p:nvPr>
        </p:nvSpPr>
        <p:spPr>
          <a:xfrm>
            <a:off x="457200" y="1719262"/>
            <a:ext cx="8458200" cy="5138738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Yesterday</a:t>
            </a:r>
          </a:p>
          <a:p>
            <a:pPr lvl="1"/>
            <a:r>
              <a:rPr lang="en-US" altLang="en-US" dirty="0" smtClean="0"/>
              <a:t>Height of balanced and unbalanced trees</a:t>
            </a:r>
          </a:p>
          <a:p>
            <a:pPr lvl="1"/>
            <a:r>
              <a:rPr lang="en-US" altLang="en-US" dirty="0" smtClean="0"/>
              <a:t>Run-time of tree traversals and search</a:t>
            </a:r>
          </a:p>
          <a:p>
            <a:pPr lvl="1"/>
            <a:r>
              <a:rPr lang="en-US" altLang="en-US" dirty="0" smtClean="0"/>
              <a:t>Advanced recursive algorithm writing</a:t>
            </a:r>
          </a:p>
          <a:p>
            <a:r>
              <a:rPr lang="en-US" altLang="en-US" dirty="0" smtClean="0"/>
              <a:t>Week 8, Class 2</a:t>
            </a:r>
          </a:p>
          <a:p>
            <a:pPr lvl="1"/>
            <a:r>
              <a:rPr lang="en-US" altLang="en-US" dirty="0" smtClean="0"/>
              <a:t>HW 9 due</a:t>
            </a:r>
          </a:p>
          <a:p>
            <a:pPr lvl="1"/>
            <a:r>
              <a:rPr lang="en-US" altLang="en-US" dirty="0" smtClean="0"/>
              <a:t>Sets and </a:t>
            </a:r>
            <a:r>
              <a:rPr lang="en-US" altLang="en-US" dirty="0" smtClean="0"/>
              <a:t>Maps</a:t>
            </a:r>
          </a:p>
          <a:p>
            <a:pPr lvl="1"/>
            <a:r>
              <a:rPr lang="en-US" altLang="en-US" dirty="0" smtClean="0"/>
              <a:t>Trees as Collections, Sets, and Maps</a:t>
            </a:r>
          </a:p>
          <a:p>
            <a:pPr lvl="1"/>
            <a:r>
              <a:rPr lang="en-US" altLang="en-US" dirty="0" smtClean="0"/>
              <a:t>Hash Tables</a:t>
            </a:r>
            <a:endParaRPr lang="en-US" altLang="en-US" dirty="0" smtClean="0"/>
          </a:p>
          <a:p>
            <a:r>
              <a:rPr lang="en-US" altLang="en-US" dirty="0" smtClean="0"/>
              <a:t>Tonight</a:t>
            </a:r>
          </a:p>
          <a:p>
            <a:pPr lvl="1"/>
            <a:r>
              <a:rPr lang="en-US" altLang="en-US" dirty="0" smtClean="0"/>
              <a:t>Lab 7 due</a:t>
            </a:r>
            <a:endParaRPr lang="en-US" altLang="en-US" dirty="0"/>
          </a:p>
          <a:p>
            <a:pPr lvl="1"/>
            <a:endParaRPr lang="en-US" alt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Slide style: Dr. Hornick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334A66-4E22-4238-9C8E-9AD0DCC7FF4B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Quiz! (Ungraded)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a </a:t>
            </a:r>
            <a:r>
              <a:rPr lang="en-US" dirty="0" smtClean="0"/>
              <a:t>Binary Search Tree </a:t>
            </a:r>
            <a:r>
              <a:rPr lang="en-US" dirty="0"/>
              <a:t>not appropriate for implementing the List interface?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037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 and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309937"/>
          </a:xfrm>
        </p:spPr>
        <p:txBody>
          <a:bodyPr/>
          <a:lstStyle/>
          <a:p>
            <a:r>
              <a:rPr lang="en-US" dirty="0" smtClean="0"/>
              <a:t>Sets</a:t>
            </a:r>
          </a:p>
          <a:p>
            <a:pPr lvl="1"/>
            <a:r>
              <a:rPr lang="en-US" dirty="0" smtClean="0"/>
              <a:t>Collection with unique elements</a:t>
            </a:r>
          </a:p>
          <a:p>
            <a:r>
              <a:rPr lang="en-US" dirty="0" smtClean="0"/>
              <a:t>Maps</a:t>
            </a:r>
          </a:p>
          <a:p>
            <a:pPr lvl="1"/>
            <a:r>
              <a:rPr lang="en-US" dirty="0" smtClean="0"/>
              <a:t>A list with set elements as the indexes</a:t>
            </a:r>
          </a:p>
          <a:p>
            <a:pPr lvl="2"/>
            <a:r>
              <a:rPr lang="en-US" dirty="0" smtClean="0"/>
              <a:t>Non-sequential indexing</a:t>
            </a:r>
          </a:p>
          <a:p>
            <a:pPr lvl="2"/>
            <a:r>
              <a:rPr lang="en-US" dirty="0" smtClean="0"/>
              <a:t>Objects as </a:t>
            </a:r>
            <a:r>
              <a:rPr lang="en-US" dirty="0" smtClean="0"/>
              <a:t>indexes</a:t>
            </a:r>
          </a:p>
          <a:p>
            <a:pPr marL="49212" indent="0">
              <a:buNone/>
            </a:pPr>
            <a:r>
              <a:rPr lang="en-US" dirty="0" smtClean="0"/>
              <a:t>Lists vs. Maps:</a:t>
            </a:r>
          </a:p>
          <a:p>
            <a:pPr marL="693737" lvl="2" indent="0">
              <a:buNone/>
            </a:pPr>
            <a:endParaRPr lang="en-US" dirty="0" smtClean="0"/>
          </a:p>
          <a:p>
            <a:pPr marL="693737" lvl="2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" y="5181600"/>
            <a:ext cx="861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fontAlgn="auto" hangingPunct="1">
              <a:buNone/>
            </a:pPr>
            <a:r>
              <a:rPr lang="en-US" sz="2300" kern="0" dirty="0" err="1" smtClean="0"/>
              <a:t>List.set</a:t>
            </a:r>
            <a:r>
              <a:rPr lang="en-US" sz="2300" kern="0" dirty="0" smtClean="0"/>
              <a:t>(</a:t>
            </a:r>
            <a:r>
              <a:rPr lang="en-US" sz="2300" kern="0" dirty="0" err="1" smtClean="0"/>
              <a:t>int</a:t>
            </a:r>
            <a:r>
              <a:rPr lang="en-US" sz="2300" kern="0" dirty="0" smtClean="0"/>
              <a:t> </a:t>
            </a:r>
            <a:r>
              <a:rPr lang="en-US" sz="2300" kern="0" dirty="0" err="1" smtClean="0"/>
              <a:t>i</a:t>
            </a:r>
            <a:r>
              <a:rPr lang="en-US" sz="2300" kern="0" dirty="0" smtClean="0"/>
              <a:t>, E el)  0≤i&lt;</a:t>
            </a:r>
            <a:r>
              <a:rPr lang="en-US" sz="2300" kern="0" dirty="0" err="1" smtClean="0"/>
              <a:t>list.size</a:t>
            </a:r>
            <a:r>
              <a:rPr lang="en-US" sz="2300" kern="0" dirty="0" smtClean="0"/>
              <a:t>()           </a:t>
            </a:r>
          </a:p>
          <a:p>
            <a:pPr marL="0" indent="0" eaLnBrk="1" fontAlgn="t" hangingPunct="1">
              <a:buNone/>
            </a:pPr>
            <a:r>
              <a:rPr lang="en-US" sz="2300" kern="0" dirty="0" err="1" smtClean="0"/>
              <a:t>Map.set</a:t>
            </a:r>
            <a:r>
              <a:rPr lang="en-US" sz="2300" kern="0" dirty="0" smtClean="0"/>
              <a:t>(K </a:t>
            </a:r>
            <a:r>
              <a:rPr lang="en-US" sz="2300" kern="0" dirty="0" err="1" smtClean="0"/>
              <a:t>k</a:t>
            </a:r>
            <a:r>
              <a:rPr lang="en-US" sz="2300" kern="0" dirty="0" smtClean="0"/>
              <a:t>, V v)</a:t>
            </a:r>
          </a:p>
          <a:p>
            <a:pPr marL="0" indent="0" eaLnBrk="1" fontAlgn="t" hangingPunct="1">
              <a:buNone/>
            </a:pPr>
            <a:r>
              <a:rPr lang="en-US" sz="2300" kern="0" dirty="0" smtClean="0"/>
              <a:t>   </a:t>
            </a:r>
          </a:p>
          <a:p>
            <a:pPr marL="0" indent="0" eaLnBrk="1" fontAlgn="t" hangingPunct="1">
              <a:buNone/>
            </a:pPr>
            <a:endParaRPr lang="en-US" sz="2300" kern="0" dirty="0"/>
          </a:p>
          <a:p>
            <a:pPr marL="0" indent="0" eaLnBrk="1" fontAlgn="t" hangingPunct="1">
              <a:buNone/>
            </a:pPr>
            <a:endParaRPr lang="en-US" sz="2300" kern="0" dirty="0" smtClean="0"/>
          </a:p>
          <a:p>
            <a:pPr marL="0" indent="0" eaLnBrk="1" fontAlgn="t" hangingPunct="1">
              <a:buNone/>
            </a:pPr>
            <a:r>
              <a:rPr lang="en-US" sz="2300" kern="0" dirty="0" smtClean="0"/>
              <a:t>       </a:t>
            </a:r>
            <a:r>
              <a:rPr lang="en-US" sz="2300" kern="0" dirty="0" err="1" smtClean="0"/>
              <a:t>list.set</a:t>
            </a:r>
            <a:r>
              <a:rPr lang="en-US" sz="2300" kern="0" dirty="0" smtClean="0"/>
              <a:t>(4, “Funky”)</a:t>
            </a:r>
          </a:p>
          <a:p>
            <a:pPr marL="0" indent="0" eaLnBrk="1" fontAlgn="t" hangingPunct="1">
              <a:buNone/>
            </a:pPr>
            <a:r>
              <a:rPr lang="en-US" sz="2300" kern="0" dirty="0" smtClean="0"/>
              <a:t>       </a:t>
            </a:r>
            <a:r>
              <a:rPr lang="en-US" sz="2300" kern="0" dirty="0" err="1" smtClean="0"/>
              <a:t>map.set</a:t>
            </a:r>
            <a:r>
              <a:rPr lang="en-US" sz="2300" kern="0" dirty="0" smtClean="0"/>
              <a:t>(“Yoder”, “Funky”)</a:t>
            </a:r>
          </a:p>
          <a:p>
            <a:pPr marL="693737" lvl="2" indent="0">
              <a:buFont typeface="Wingdings" pitchFamily="2" charset="2"/>
              <a:buNone/>
            </a:pPr>
            <a:endParaRPr lang="en-US" kern="0" dirty="0" smtClean="0"/>
          </a:p>
          <a:p>
            <a:pPr marL="693737" lvl="2" indent="0">
              <a:buFont typeface="Wingdings" pitchFamily="2" charset="2"/>
              <a:buNone/>
            </a:pPr>
            <a:endParaRPr lang="en-US" kern="0" dirty="0" smtClean="0"/>
          </a:p>
          <a:p>
            <a:pPr marL="693737" lvl="2" indent="0">
              <a:buFont typeface="Wingdings" pitchFamily="2" charset="2"/>
              <a:buNone/>
            </a:pPr>
            <a:r>
              <a:rPr lang="en-US" kern="0" dirty="0" smtClean="0"/>
              <a:t>    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14322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 in Java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6" name="Picture 5" descr="C:\Documents and Settings\Administrator\My Documents\Koffman\PPTs\JPEGS\JWCL233_Koffman JPG files\ch07\w0172-nn.jp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2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6019800" cy="480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878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 in Java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6" name="Picture 5" descr="C:\Documents and Settings\Administrator\My Documents\Koffman\PPTs\JPEGS\JWCL233_Koffman JPG files\ch07\w0174-nn.jp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8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30408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36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8748713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79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20400</TotalTime>
  <Words>392</Words>
  <Application>Microsoft Office PowerPoint</Application>
  <PresentationFormat>On-screen Show (4:3)</PresentationFormat>
  <Paragraphs>94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2_Network</vt:lpstr>
      <vt:lpstr>CS-2852 Data Structures</vt:lpstr>
      <vt:lpstr>Quick Quiz! (Ungraded)</vt:lpstr>
      <vt:lpstr>Maps and Sets</vt:lpstr>
      <vt:lpstr>Sets in Java Collections</vt:lpstr>
      <vt:lpstr>Maps in Java Collections</vt:lpstr>
      <vt:lpstr>Hash Tables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1181</cp:revision>
  <cp:lastPrinted>2014-03-10T12:46:22Z</cp:lastPrinted>
  <dcterms:created xsi:type="dcterms:W3CDTF">1999-09-06T21:32:20Z</dcterms:created>
  <dcterms:modified xsi:type="dcterms:W3CDTF">2014-04-30T14:43:03Z</dcterms:modified>
</cp:coreProperties>
</file>