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1"/>
  </p:notesMasterIdLst>
  <p:handoutMasterIdLst>
    <p:handoutMasterId r:id="rId12"/>
  </p:handoutMasterIdLst>
  <p:sldIdLst>
    <p:sldId id="320" r:id="rId2"/>
    <p:sldId id="321" r:id="rId3"/>
    <p:sldId id="322" r:id="rId4"/>
    <p:sldId id="323" r:id="rId5"/>
    <p:sldId id="324" r:id="rId6"/>
    <p:sldId id="325" r:id="rId7"/>
    <p:sldId id="326" r:id="rId8"/>
    <p:sldId id="327" r:id="rId9"/>
    <p:sldId id="328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12" autoAdjust="0"/>
    <p:restoredTop sz="59533" autoAdjust="0"/>
  </p:normalViewPr>
  <p:slideViewPr>
    <p:cSldViewPr>
      <p:cViewPr varScale="1">
        <p:scale>
          <a:sx n="51" d="100"/>
          <a:sy n="51" d="100"/>
        </p:scale>
        <p:origin x="1228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59" rIns="93117" bIns="46559" numCol="1" anchor="t" anchorCtr="0" compatLnSpc="1">
            <a:prstTxWarp prst="textNoShape">
              <a:avLst/>
            </a:prstTxWarp>
          </a:bodyPr>
          <a:lstStyle>
            <a:lvl1pPr defTabSz="93190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778" y="1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59" rIns="93117" bIns="46559" numCol="1" anchor="t" anchorCtr="0" compatLnSpc="1">
            <a:prstTxWarp prst="textNoShape">
              <a:avLst/>
            </a:prstTxWarp>
          </a:bodyPr>
          <a:lstStyle>
            <a:lvl1pPr algn="r" defTabSz="93190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5 March 2018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2196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59" rIns="93117" bIns="46559" numCol="1" anchor="b" anchorCtr="0" compatLnSpc="1">
            <a:prstTxWarp prst="textNoShape">
              <a:avLst/>
            </a:prstTxWarp>
          </a:bodyPr>
          <a:lstStyle>
            <a:lvl1pPr defTabSz="93190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778" y="8832196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59" rIns="93117" bIns="46559" numCol="1" anchor="b" anchorCtr="0" compatLnSpc="1">
            <a:prstTxWarp prst="textNoShape">
              <a:avLst/>
            </a:prstTxWarp>
          </a:bodyPr>
          <a:lstStyle>
            <a:lvl1pPr algn="r" defTabSz="93190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4872" y="1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3/5/2018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325" y="4426857"/>
            <a:ext cx="5111750" cy="420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53714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4872" y="8853714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76" y="664029"/>
            <a:ext cx="4819650" cy="365215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358821/should-i-extend-arraylist-to-add-attributes-that-isnt-nul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0"/>
            <a:r>
              <a:rPr lang="en-US" dirty="0"/>
              <a:t>Full</a:t>
            </a:r>
            <a:r>
              <a:rPr lang="en-US" baseline="0" dirty="0"/>
              <a:t> agenda: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>
                <a:sym typeface="Wingdings" panose="05000000000000000000" pitchFamily="2" charset="2"/>
              </a:rPr>
              <a:t>Threads: </a:t>
            </a:r>
            <a:r>
              <a:rPr lang="en-US" dirty="0" err="1">
                <a:sym typeface="Wingdings" panose="05000000000000000000" pitchFamily="2" charset="2"/>
              </a:rPr>
              <a:t>invokeLater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Perhaps next:</a:t>
            </a:r>
          </a:p>
          <a:p>
            <a:pPr defTabSz="900867">
              <a:defRPr/>
            </a:pPr>
            <a:r>
              <a:rPr lang="en-US" dirty="0">
                <a:sym typeface="Wingdings" panose="05000000000000000000" pitchFamily="2" charset="2"/>
              </a:rPr>
              <a:t>	Coding </a:t>
            </a:r>
            <a:r>
              <a:rPr lang="en-US" dirty="0" err="1">
                <a:sym typeface="Wingdings" panose="05000000000000000000" pitchFamily="2" charset="2"/>
              </a:rPr>
              <a:t>Starbuzz</a:t>
            </a:r>
            <a:r>
              <a:rPr lang="en-US" dirty="0">
                <a:sym typeface="Wingdings" panose="05000000000000000000" pitchFamily="2" charset="2"/>
              </a:rPr>
              <a:t> coffee (?)</a:t>
            </a:r>
          </a:p>
          <a:p>
            <a:pPr defTabSz="900867">
              <a:defRPr/>
            </a:pPr>
            <a:r>
              <a:rPr lang="en-US" baseline="0" dirty="0"/>
              <a:t>	Add real patterns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baseline="0" dirty="0"/>
              <a:t>		</a:t>
            </a:r>
            <a:r>
              <a:rPr lang="en-US" baseline="0" dirty="0" err="1"/>
              <a:t>ArrayList</a:t>
            </a:r>
            <a:r>
              <a:rPr lang="en-US" baseline="0" dirty="0"/>
              <a:t> – null-checking</a:t>
            </a:r>
          </a:p>
          <a:p>
            <a:pPr marL="450433" lvl="1" defTabSz="900867">
              <a:defRPr/>
            </a:pPr>
            <a:r>
              <a:rPr lang="en-US" baseline="0" dirty="0"/>
              <a:t>Java I/O: Students do </a:t>
            </a:r>
            <a:r>
              <a:rPr lang="en-US" dirty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/>
          </a:p>
          <a:p>
            <a:pPr lvl="1"/>
            <a:r>
              <a:rPr lang="en-US" dirty="0">
                <a:hlinkClick r:id="rId3"/>
              </a:rPr>
              <a:t>		http://stackoverflow.com/questions/9358821/should-i-extend-arraylist-to-add-attributes-that-isnt-null</a:t>
            </a:r>
            <a:endParaRPr lang="en-US" dirty="0"/>
          </a:p>
          <a:p>
            <a:pPr lvl="1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Lists</a:t>
            </a:r>
          </a:p>
        </p:txBody>
      </p:sp>
      <p:sp>
        <p:nvSpPr>
          <p:cNvPr id="2970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31954" indent="-28152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26084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76517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26950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73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817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78251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286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>
                <a:latin typeface="Times New Roman" pitchFamily="18" charset="0"/>
              </a:rPr>
              <a:t>CS2852</a:t>
            </a:r>
          </a:p>
        </p:txBody>
      </p:sp>
      <p:sp>
        <p:nvSpPr>
          <p:cNvPr id="2970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31954" indent="-28152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26084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76517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26950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73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817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78251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286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124C616-6F42-4721-9FF3-37228EB19852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3/5/2018</a:t>
            </a:fld>
            <a:endParaRPr kumimoji="0" lang="en-US" altLang="en-US">
              <a:latin typeface="Times New Roman" pitchFamily="18" charset="0"/>
            </a:endParaRPr>
          </a:p>
        </p:txBody>
      </p:sp>
      <p:sp>
        <p:nvSpPr>
          <p:cNvPr id="2970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31954" indent="-28152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26084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76517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26950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73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817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78251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286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>
                <a:latin typeface="Times New Roman" pitchFamily="18" charset="0"/>
              </a:rPr>
              <a:t>Dr. Yoder</a:t>
            </a:r>
          </a:p>
        </p:txBody>
      </p:sp>
      <p:sp>
        <p:nvSpPr>
          <p:cNvPr id="2970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31954" indent="-28152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26084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76517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26950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73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817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78251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286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8D606F0-CCB6-4062-B3A0-E566D8606C97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kumimoji="0"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Maps</a:t>
            </a:r>
          </a:p>
        </p:txBody>
      </p:sp>
      <p:sp>
        <p:nvSpPr>
          <p:cNvPr id="3072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31954" indent="-28152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26084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76517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26950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73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817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78251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286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>
                <a:latin typeface="Times New Roman" pitchFamily="18" charset="0"/>
              </a:rPr>
              <a:t>CS2852</a:t>
            </a:r>
          </a:p>
        </p:txBody>
      </p:sp>
      <p:sp>
        <p:nvSpPr>
          <p:cNvPr id="3072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31954" indent="-28152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26084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76517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26950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73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817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78251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286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D4CC39F-79EE-4D22-A633-003799D1FFEA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3/5/2018</a:t>
            </a:fld>
            <a:endParaRPr kumimoji="0" lang="en-US" altLang="en-US">
              <a:latin typeface="Times New Roman" pitchFamily="18" charset="0"/>
            </a:endParaRPr>
          </a:p>
        </p:txBody>
      </p:sp>
      <p:sp>
        <p:nvSpPr>
          <p:cNvPr id="3072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31954" indent="-28152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26084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76517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26950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73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817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78251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286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>
                <a:latin typeface="Times New Roman" pitchFamily="18" charset="0"/>
              </a:rPr>
              <a:t>Dr. Yoder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31954" indent="-28152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26084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76517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26950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73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817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78251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286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2EA01E4-DEE5-46FE-88F4-02DA1EECD7F8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kumimoji="0"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Maps</a:t>
            </a:r>
          </a:p>
        </p:txBody>
      </p:sp>
      <p:sp>
        <p:nvSpPr>
          <p:cNvPr id="3174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31954" indent="-28152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26084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76517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26950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73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817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78251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286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>
                <a:latin typeface="Times New Roman" pitchFamily="18" charset="0"/>
              </a:rPr>
              <a:t>CS2852</a:t>
            </a:r>
          </a:p>
        </p:txBody>
      </p:sp>
      <p:sp>
        <p:nvSpPr>
          <p:cNvPr id="3174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31954" indent="-28152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26084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76517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26950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73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817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78251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286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C89909C-A4D2-446F-AA74-D2CE8E8C7AD5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3/5/2018</a:t>
            </a:fld>
            <a:endParaRPr kumimoji="0" lang="en-US" altLang="en-US">
              <a:latin typeface="Times New Roman" pitchFamily="18" charset="0"/>
            </a:endParaRPr>
          </a:p>
        </p:txBody>
      </p:sp>
      <p:sp>
        <p:nvSpPr>
          <p:cNvPr id="3175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31954" indent="-28152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26084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76517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26950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73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817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78251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286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>
                <a:latin typeface="Times New Roman" pitchFamily="18" charset="0"/>
              </a:rPr>
              <a:t>Dr. Yoder</a:t>
            </a:r>
          </a:p>
        </p:txBody>
      </p:sp>
      <p:sp>
        <p:nvSpPr>
          <p:cNvPr id="3175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31954" indent="-28152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26084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76517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26950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73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817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78251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286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3344454-A2E3-40A8-8559-BCAE32E680D5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kumimoji="0"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Queues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FIDO joke was confusing  … it’s not FILO!!</a:t>
            </a:r>
          </a:p>
          <a:p>
            <a:endParaRPr lang="en-US" altLang="en-US"/>
          </a:p>
        </p:txBody>
      </p:sp>
      <p:sp>
        <p:nvSpPr>
          <p:cNvPr id="3277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31954" indent="-28152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26084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76517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26950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73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817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78251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286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>
                <a:latin typeface="Times New Roman" pitchFamily="18" charset="0"/>
              </a:rPr>
              <a:t>CS2852</a:t>
            </a:r>
          </a:p>
        </p:txBody>
      </p:sp>
      <p:sp>
        <p:nvSpPr>
          <p:cNvPr id="3277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31954" indent="-28152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26084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76517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26950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73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817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78251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286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D58064F-49DB-4A45-97FC-5FEB971C177C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3/5/2018</a:t>
            </a:fld>
            <a:endParaRPr kumimoji="0" lang="en-US" altLang="en-US">
              <a:latin typeface="Times New Roman" pitchFamily="18" charset="0"/>
            </a:endParaRPr>
          </a:p>
        </p:txBody>
      </p:sp>
      <p:sp>
        <p:nvSpPr>
          <p:cNvPr id="3277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31954" indent="-28152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26084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76517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26950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73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817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78251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286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>
                <a:latin typeface="Times New Roman" pitchFamily="18" charset="0"/>
              </a:rPr>
              <a:t>Dr. Yoder</a:t>
            </a:r>
          </a:p>
        </p:txBody>
      </p:sp>
      <p:sp>
        <p:nvSpPr>
          <p:cNvPr id="3277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31954" indent="-28152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26084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76517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26950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73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817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78251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286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21A554A-2321-4D2A-B8BB-1882654795AF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kumimoji="0"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1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Before this slide: Review notes: Add, delete, …</a:t>
            </a:r>
          </a:p>
          <a:p>
            <a:endParaRPr lang="en-US" altLang="en-US" dirty="0"/>
          </a:p>
          <a:p>
            <a:r>
              <a:rPr lang="en-US" altLang="en-US" dirty="0"/>
              <a:t>Write on board: examples of Collection and List</a:t>
            </a:r>
          </a:p>
          <a:p>
            <a:endParaRPr lang="en-US" altLang="en-US" dirty="0"/>
          </a:p>
          <a:p>
            <a:r>
              <a:rPr lang="en-US" altLang="en-US" dirty="0"/>
              <a:t>Collection</a:t>
            </a:r>
          </a:p>
          <a:p>
            <a:r>
              <a:rPr lang="en-US" altLang="en-US" dirty="0"/>
              <a:t> - </a:t>
            </a:r>
          </a:p>
          <a:p>
            <a:r>
              <a:rPr lang="en-US" altLang="en-US" dirty="0"/>
              <a:t> -</a:t>
            </a:r>
          </a:p>
          <a:p>
            <a:endParaRPr lang="en-US" altLang="en-US" dirty="0"/>
          </a:p>
          <a:p>
            <a:r>
              <a:rPr lang="en-US" altLang="en-US" dirty="0"/>
              <a:t>List</a:t>
            </a:r>
          </a:p>
          <a:p>
            <a:r>
              <a:rPr lang="en-US" altLang="en-US" dirty="0"/>
              <a:t> - </a:t>
            </a:r>
          </a:p>
          <a:p>
            <a:r>
              <a:rPr lang="en-US" altLang="en-US" dirty="0"/>
              <a:t> -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434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31954" indent="-28152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26084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76517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26950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73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817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78251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286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>
                <a:latin typeface="Times New Roman" pitchFamily="18" charset="0"/>
              </a:rPr>
              <a:t>CS2852</a:t>
            </a:r>
          </a:p>
        </p:txBody>
      </p:sp>
      <p:sp>
        <p:nvSpPr>
          <p:cNvPr id="1434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31954" indent="-28152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26084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76517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26950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73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817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78251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286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D5FD6F9-35BE-4E04-9D4F-802AF759A9CF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3/5/2018</a:t>
            </a:fld>
            <a:endParaRPr kumimoji="0" lang="en-US" altLang="en-US">
              <a:latin typeface="Times New Roman" pitchFamily="18" charset="0"/>
            </a:endParaRPr>
          </a:p>
        </p:txBody>
      </p:sp>
      <p:sp>
        <p:nvSpPr>
          <p:cNvPr id="1434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31954" indent="-28152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26084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76517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26950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73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817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78251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286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>
                <a:latin typeface="Times New Roman" pitchFamily="18" charset="0"/>
              </a:rPr>
              <a:t>Dr. Yoder</a:t>
            </a:r>
          </a:p>
        </p:txBody>
      </p:sp>
      <p:sp>
        <p:nvSpPr>
          <p:cNvPr id="1434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31954" indent="-28152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26084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76517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26950" indent="-225217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73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817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78251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28684" indent="-22521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8901307-4D0D-4B12-A9C2-5B2DB8D74C40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kumimoji="0"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Most Content: Dr. Hornick</a:t>
            </a:r>
          </a:p>
          <a:p>
            <a:pPr>
              <a:defRPr/>
            </a:pPr>
            <a:r>
              <a:rPr lang="en-US" altLang="en-US" dirty="0"/>
              <a:t>Some Content and Most Errors: Dr. Yoder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 err="1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Slide design: Dr. Mark L. Hornick</a:t>
            </a:r>
          </a:p>
          <a:p>
            <a:pPr>
              <a:defRPr/>
            </a:pPr>
            <a:r>
              <a:rPr lang="en-US" altLang="en-US"/>
              <a:t>Content: Dr. Hornick</a:t>
            </a:r>
          </a:p>
          <a:p>
            <a:pPr>
              <a:defRPr/>
            </a:pPr>
            <a:r>
              <a:rPr lang="en-US" altLang="en-US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the Secondary title</a:t>
            </a:r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  <a:p>
            <a:pPr>
              <a:defRPr/>
            </a:pPr>
            <a:r>
              <a:rPr lang="en-US" altLang="en-US" dirty="0"/>
              <a:t>Slide Design: Dr.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CS2852</a:t>
            </a:r>
            <a:br>
              <a:rPr lang="en-US" dirty="0"/>
            </a:br>
            <a:r>
              <a:rPr lang="en-US" dirty="0"/>
              <a:t>Week 1, Class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The students (informally)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The instructor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Safety Review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Policy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The course</a:t>
            </a:r>
          </a:p>
          <a:p>
            <a:r>
              <a:rPr lang="en-US" dirty="0">
                <a:sym typeface="Wingdings" panose="05000000000000000000" pitchFamily="2" charset="2"/>
              </a:rPr>
              <a:t>Lab Day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Lab 1, n Direct Supply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Monster…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http://dilbert.com/strip/1995-11-09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pic>
        <p:nvPicPr>
          <p:cNvPr id="1026" name="Picture 2" descr=" - Dilbert by Scott Ada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267" y="2057400"/>
            <a:ext cx="8815335" cy="267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762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Magic Growing Arrays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SE-1021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Dr. Josiah Yoder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Slide style: Dr. Hornick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12A94FF-F55B-47F5-884E-9833927C82C9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2400"/>
          </a:p>
        </p:txBody>
      </p:sp>
      <p:pic>
        <p:nvPicPr>
          <p:cNvPr id="122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913" y="1371600"/>
            <a:ext cx="1898650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3072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Easy-insert lists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SE-1021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Dr. Josiah Yoder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Slide style: Dr. Hornick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3AEFC7B-C346-4050-99ED-E0D81F9D32F3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2400"/>
          </a:p>
        </p:txBody>
      </p:sp>
      <p:pic>
        <p:nvPicPr>
          <p:cNvPr id="133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8" y="2303463"/>
            <a:ext cx="8772525" cy="150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1522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Trees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SE-1021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Dr. Josiah Yoder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Slide style: Dr. Hornick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9102B42-AC20-4EAB-875A-F38A3312A148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2400"/>
          </a:p>
        </p:txBody>
      </p:sp>
      <p:pic>
        <p:nvPicPr>
          <p:cNvPr id="143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7794625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9413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Fast insert </a:t>
            </a:r>
            <a:r>
              <a:rPr lang="en-US" altLang="en-US" i="1"/>
              <a:t>and </a:t>
            </a:r>
            <a:r>
              <a:rPr lang="en-US" altLang="en-US"/>
              <a:t>lookup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With a “hash”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SE-1021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Dr. Josiah Yoder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Slide style: Dr. Hornick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86E2CE2-37DA-4881-81AF-6D582B65A952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2400"/>
          </a:p>
        </p:txBody>
      </p:sp>
      <p:pic>
        <p:nvPicPr>
          <p:cNvPr id="153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14600"/>
            <a:ext cx="8748713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5741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FIFOs and LIFOs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411663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SE-1021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Dr. Josiah Yoder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Slide style: Dr. Hornick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7938C13-1E41-4355-AEB6-05CDD107F64F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2400"/>
          </a:p>
        </p:txBody>
      </p:sp>
      <p:pic>
        <p:nvPicPr>
          <p:cNvPr id="163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349500"/>
            <a:ext cx="4724400" cy="389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8738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 this program:</a:t>
            </a:r>
          </a:p>
          <a:p>
            <a:pPr marL="0" indent="0">
              <a:buNone/>
            </a:pPr>
            <a:r>
              <a:rPr lang="en-US" b="1" dirty="0"/>
              <a:t>List&lt;String&gt; list = new </a:t>
            </a:r>
            <a:r>
              <a:rPr lang="en-US" b="1" dirty="0" err="1"/>
              <a:t>ArrayList</a:t>
            </a:r>
            <a:r>
              <a:rPr lang="en-US" b="1" dirty="0"/>
              <a:t>&lt;String&gt;();</a:t>
            </a:r>
          </a:p>
          <a:p>
            <a:pPr marL="0" indent="0">
              <a:buNone/>
            </a:pPr>
            <a:r>
              <a:rPr lang="en-US" dirty="0"/>
              <a:t>On a sheet of paper, write your answer to these two questions:</a:t>
            </a:r>
          </a:p>
          <a:p>
            <a:pPr marL="0" indent="0">
              <a:buNone/>
            </a:pPr>
            <a:r>
              <a:rPr lang="en-US" dirty="0"/>
              <a:t>1. What is the type of list?  How is it possible that a different type is assigned to it?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What does &lt;String&gt; mean in the code above?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9219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ArrayList, List, and Collection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343400" y="1719263"/>
            <a:ext cx="4343400" cy="4411662"/>
          </a:xfrm>
        </p:spPr>
        <p:txBody>
          <a:bodyPr/>
          <a:lstStyle/>
          <a:p>
            <a:r>
              <a:rPr lang="en-US" altLang="en-US"/>
              <a:t>One interface </a:t>
            </a:r>
            <a:r>
              <a:rPr lang="en-US" altLang="en-US" b="1"/>
              <a:t>extends</a:t>
            </a:r>
            <a:r>
              <a:rPr lang="en-US" altLang="en-US"/>
              <a:t> another</a:t>
            </a:r>
          </a:p>
          <a:p>
            <a:r>
              <a:rPr lang="en-US" altLang="en-US"/>
              <a:t>So ArrayLists are Collections, too.</a:t>
            </a:r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CS-2852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Dr. Josiah Yoder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Slide style: Dr. Hornick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B900648-D871-4755-9862-7D87F2470185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2400"/>
          </a:p>
        </p:txBody>
      </p:sp>
      <p:pic>
        <p:nvPicPr>
          <p:cNvPr id="112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787525"/>
            <a:ext cx="3543300" cy="431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9650560"/>
      </p:ext>
    </p:extLst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32213</TotalTime>
  <Words>365</Words>
  <Application>Microsoft Office PowerPoint</Application>
  <PresentationFormat>On-screen Show (4:3)</PresentationFormat>
  <Paragraphs>143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Tahoma</vt:lpstr>
      <vt:lpstr>Times New Roman</vt:lpstr>
      <vt:lpstr>Wingdings</vt:lpstr>
      <vt:lpstr>2_Network</vt:lpstr>
      <vt:lpstr>    CS2852 Week 1, Class 1</vt:lpstr>
      <vt:lpstr>The Monster…</vt:lpstr>
      <vt:lpstr>Magic Growing Arrays</vt:lpstr>
      <vt:lpstr>Easy-insert lists</vt:lpstr>
      <vt:lpstr>Trees</vt:lpstr>
      <vt:lpstr>Fast insert and lookup</vt:lpstr>
      <vt:lpstr>FIFOs and LIFOs</vt:lpstr>
      <vt:lpstr>Review</vt:lpstr>
      <vt:lpstr>ArrayList, List, and Collection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Yoder</cp:lastModifiedBy>
  <cp:revision>1190</cp:revision>
  <cp:lastPrinted>2018-03-05T18:56:59Z</cp:lastPrinted>
  <dcterms:created xsi:type="dcterms:W3CDTF">1999-09-06T21:32:20Z</dcterms:created>
  <dcterms:modified xsi:type="dcterms:W3CDTF">2018-03-05T22:00:43Z</dcterms:modified>
</cp:coreProperties>
</file>