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handoutMasterIdLst>
    <p:handoutMasterId r:id="rId14"/>
  </p:handoutMasterIdLst>
  <p:sldIdLst>
    <p:sldId id="320" r:id="rId2"/>
    <p:sldId id="328" r:id="rId3"/>
    <p:sldId id="332" r:id="rId4"/>
    <p:sldId id="333" r:id="rId5"/>
    <p:sldId id="334" r:id="rId6"/>
    <p:sldId id="337" r:id="rId7"/>
    <p:sldId id="336" r:id="rId8"/>
    <p:sldId id="335" r:id="rId9"/>
    <p:sldId id="329" r:id="rId10"/>
    <p:sldId id="330" r:id="rId11"/>
    <p:sldId id="331" r:id="rId12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59533" autoAdjust="0"/>
  </p:normalViewPr>
  <p:slideViewPr>
    <p:cSldViewPr>
      <p:cViewPr varScale="1">
        <p:scale>
          <a:sx n="50" d="100"/>
          <a:sy n="50" d="100"/>
        </p:scale>
        <p:origin x="-12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13 March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Before this slide: Review notes: Add, delete, …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Write on board: examples of Collection and List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Collection</a:t>
            </a:r>
          </a:p>
          <a:p>
            <a:r>
              <a:rPr lang="en-US" altLang="en-US" dirty="0" smtClean="0"/>
              <a:t> - </a:t>
            </a:r>
          </a:p>
          <a:p>
            <a:r>
              <a:rPr lang="en-US" altLang="en-US" dirty="0" smtClean="0"/>
              <a:t> -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List</a:t>
            </a:r>
          </a:p>
          <a:p>
            <a:r>
              <a:rPr lang="en-US" altLang="en-US" dirty="0" smtClean="0"/>
              <a:t> - </a:t>
            </a:r>
          </a:p>
          <a:p>
            <a:r>
              <a:rPr lang="en-US" altLang="en-US" dirty="0" smtClean="0"/>
              <a:t> -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434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1434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D5FD6F9-35BE-4E04-9D4F-802AF759A9CF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3/13/2015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434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434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901307-4D0D-4B12-A9C2-5B2DB8D74C4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kumimoji="0"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5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Today, the professor made the course material clear and understandable
http://www.polleverywhere.com/multiple_choice_polls/Tgsho9KFq8cPvBg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82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13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CS2852</a:t>
            </a:r>
            <a:br>
              <a:rPr lang="en-US" dirty="0" smtClean="0"/>
            </a:br>
            <a:r>
              <a:rPr lang="en-US" dirty="0" smtClean="0"/>
              <a:t>Week 1, 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Safety Review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Java Collections Framework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Implementing </a:t>
            </a:r>
            <a:r>
              <a:rPr lang="en-US" dirty="0" err="1" smtClean="0">
                <a:sym typeface="Wingdings" panose="05000000000000000000" pitchFamily="2" charset="2"/>
              </a:rPr>
              <a:t>ArrayList</a:t>
            </a:r>
            <a:endParaRPr lang="en-US" dirty="0" smtClean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Writing classes with Generics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Managing arrays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Next Week: Quiz at start of lab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http://bit.ly/1Mow5a3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54000"/>
            <a:ext cx="62484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9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http</a:t>
            </a:r>
            <a:r>
              <a:rPr lang="en-US" dirty="0"/>
              <a:t>://bit.ly/1Mow5a3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6375400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19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ArrayList, List, and Collection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343400" y="1719263"/>
            <a:ext cx="4343400" cy="4411662"/>
          </a:xfrm>
        </p:spPr>
        <p:txBody>
          <a:bodyPr/>
          <a:lstStyle/>
          <a:p>
            <a:r>
              <a:rPr lang="en-US" altLang="en-US" dirty="0" smtClean="0"/>
              <a:t>One interface </a:t>
            </a:r>
            <a:r>
              <a:rPr lang="en-US" altLang="en-US" b="1" dirty="0" smtClean="0"/>
              <a:t>extends</a:t>
            </a:r>
            <a:r>
              <a:rPr lang="en-US" altLang="en-US" dirty="0" smtClean="0"/>
              <a:t> another</a:t>
            </a:r>
          </a:p>
          <a:p>
            <a:r>
              <a:rPr lang="en-US" altLang="en-US" dirty="0" smtClean="0"/>
              <a:t>So </a:t>
            </a:r>
            <a:r>
              <a:rPr lang="en-US" altLang="en-US" dirty="0" err="1" smtClean="0"/>
              <a:t>ArrayLists</a:t>
            </a:r>
            <a:r>
              <a:rPr lang="en-US" altLang="en-US" dirty="0" smtClean="0"/>
              <a:t> are Collections, too.</a:t>
            </a:r>
          </a:p>
          <a:p>
            <a:pPr marL="0" indent="0">
              <a:buNone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[See code example of B extending a]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smtClean="0"/>
              <a:t>Slide style: Dr. Hornick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B900648-D871-4755-9862-7D87F2470185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400" smtClean="0"/>
          </a:p>
        </p:txBody>
      </p:sp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787525"/>
            <a:ext cx="3543300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965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of the Collections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 makes Lists special? Sets?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1615440"/>
            <a:ext cx="9144000" cy="4189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86400" y="1809988"/>
            <a:ext cx="3262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[See API – intro, add, remove]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3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</a:t>
            </a:r>
          </a:p>
          <a:p>
            <a:pPr lvl="1"/>
            <a:r>
              <a:rPr lang="en-US" dirty="0" smtClean="0"/>
              <a:t>An integer specifying the location of an element.</a:t>
            </a:r>
          </a:p>
          <a:p>
            <a:pPr lvl="1"/>
            <a:r>
              <a:rPr lang="en-US" dirty="0" smtClean="0"/>
              <a:t>Indices are always consecutive – 0, 1, 2, 3, … N-1</a:t>
            </a:r>
          </a:p>
          <a:p>
            <a:r>
              <a:rPr lang="en-US" dirty="0" smtClean="0"/>
              <a:t>Element</a:t>
            </a:r>
          </a:p>
          <a:p>
            <a:pPr lvl="1"/>
            <a:r>
              <a:rPr lang="en-US" dirty="0" smtClean="0"/>
              <a:t>An object stored in a collection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1376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[See example code]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Homework: With your team, implement your assigned method and email it to me by 11pm tomorrow night. Be sure to meet the entire definition in the Javadoc.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090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purpose of the compiler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generate errors</a:t>
            </a:r>
          </a:p>
          <a:p>
            <a:pPr lvl="1"/>
            <a:r>
              <a:rPr lang="en-US" dirty="0" smtClean="0"/>
              <a:t>Generics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main purpose of Generics is to generate compiler errors</a:t>
            </a:r>
            <a:endParaRPr lang="en-US" dirty="0" smtClean="0"/>
          </a:p>
          <a:p>
            <a:pPr lvl="1"/>
            <a:r>
              <a:rPr lang="en-US" dirty="0" smtClean="0"/>
              <a:t>Collection vs. List</a:t>
            </a:r>
          </a:p>
          <a:p>
            <a:pPr lvl="2"/>
            <a:r>
              <a:rPr lang="en-US" dirty="0" smtClean="0"/>
              <a:t>[Not yet covered in class]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7054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Erasure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compiler knows about generics</a:t>
            </a:r>
          </a:p>
          <a:p>
            <a:pPr lvl="1"/>
            <a:r>
              <a:rPr lang="en-US" dirty="0" smtClean="0"/>
              <a:t>It treats a “generic” type as the real type</a:t>
            </a:r>
          </a:p>
          <a:p>
            <a:pPr lvl="1"/>
            <a:r>
              <a:rPr lang="en-US" dirty="0" smtClean="0"/>
              <a:t>Helps find errors</a:t>
            </a:r>
          </a:p>
          <a:p>
            <a:r>
              <a:rPr lang="en-US" dirty="0" smtClean="0"/>
              <a:t>The virtual machine does not</a:t>
            </a:r>
          </a:p>
          <a:p>
            <a:pPr lvl="1"/>
            <a:r>
              <a:rPr lang="en-US" dirty="0" smtClean="0"/>
              <a:t>To it, a “generic” type is just an “Object”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0002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Erasure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After checking that they are used correctly as much as it can, the compiler…</a:t>
            </a:r>
          </a:p>
          <a:p>
            <a:r>
              <a:rPr lang="en-US" dirty="0" smtClean="0"/>
              <a:t>“Replaces </a:t>
            </a:r>
            <a:r>
              <a:rPr lang="en-US" dirty="0"/>
              <a:t>all type parameters in generic types with </a:t>
            </a:r>
            <a:r>
              <a:rPr lang="en-US" dirty="0" smtClean="0"/>
              <a:t>… Object.</a:t>
            </a:r>
          </a:p>
          <a:p>
            <a:r>
              <a:rPr lang="en-US" dirty="0" smtClean="0"/>
              <a:t>“Inserts </a:t>
            </a:r>
            <a:r>
              <a:rPr lang="en-US" dirty="0"/>
              <a:t>type casts if necessary to preserve type safety.</a:t>
            </a:r>
          </a:p>
          <a:p>
            <a:r>
              <a:rPr lang="en-US" dirty="0" smtClean="0"/>
              <a:t>…	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http://docs.oracle.com/javase/tutorial/java/generics/erasure.html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946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Wait for the slides, or follow this link to answer both questions at once:</a:t>
            </a:r>
          </a:p>
          <a:p>
            <a:r>
              <a:rPr lang="en-US" dirty="0" smtClean="0"/>
              <a:t>http</a:t>
            </a:r>
            <a:r>
              <a:rPr lang="en-US" dirty="0"/>
              <a:t>://bit.ly/1Mow5a3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55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ac1d4ebf-8a43-4dac-b8f3-c9827a7c55b4"/>
  <p:tag name="__PE_ORIG_SIZE" val="34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52008be1-3c97-442b-85a1-e77d96ef3c7d"/>
  <p:tag name="__PE_ORIG_SIZE" val="35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32954</TotalTime>
  <Words>451</Words>
  <Application>Microsoft Office PowerPoint</Application>
  <PresentationFormat>On-screen Show (4:3)</PresentationFormat>
  <Paragraphs>173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2_Network</vt:lpstr>
      <vt:lpstr>    CS2852 Week 1, Class 2</vt:lpstr>
      <vt:lpstr>ArrayList, List, and Collection</vt:lpstr>
      <vt:lpstr>Part of the Collections framework</vt:lpstr>
      <vt:lpstr>Some Terminology</vt:lpstr>
      <vt:lpstr>Implementing ArrayList</vt:lpstr>
      <vt:lpstr>The main purpose of the compiler is…</vt:lpstr>
      <vt:lpstr>Type Erasure</vt:lpstr>
      <vt:lpstr>Type Erasure</vt:lpstr>
      <vt:lpstr>Muddiest Point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1206</cp:revision>
  <cp:lastPrinted>2015-03-11T14:54:29Z</cp:lastPrinted>
  <dcterms:created xsi:type="dcterms:W3CDTF">1999-09-06T21:32:20Z</dcterms:created>
  <dcterms:modified xsi:type="dcterms:W3CDTF">2015-03-13T16:11:13Z</dcterms:modified>
</cp:coreProperties>
</file>