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7.xml" ContentType="application/vnd.openxmlformats-officedocument.presentationml.notesSlid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4"/>
  </p:notesMasterIdLst>
  <p:handoutMasterIdLst>
    <p:handoutMasterId r:id="rId25"/>
  </p:handoutMasterIdLst>
  <p:sldIdLst>
    <p:sldId id="320" r:id="rId2"/>
    <p:sldId id="346" r:id="rId3"/>
    <p:sldId id="337" r:id="rId4"/>
    <p:sldId id="340" r:id="rId5"/>
    <p:sldId id="341" r:id="rId6"/>
    <p:sldId id="339" r:id="rId7"/>
    <p:sldId id="345" r:id="rId8"/>
    <p:sldId id="349" r:id="rId9"/>
    <p:sldId id="348" r:id="rId10"/>
    <p:sldId id="351" r:id="rId11"/>
    <p:sldId id="350" r:id="rId12"/>
    <p:sldId id="353" r:id="rId13"/>
    <p:sldId id="354" r:id="rId14"/>
    <p:sldId id="355" r:id="rId15"/>
    <p:sldId id="356" r:id="rId16"/>
    <p:sldId id="357" r:id="rId17"/>
    <p:sldId id="352" r:id="rId18"/>
    <p:sldId id="342" r:id="rId19"/>
    <p:sldId id="343" r:id="rId20"/>
    <p:sldId id="329" r:id="rId21"/>
    <p:sldId id="330" r:id="rId22"/>
    <p:sldId id="331" r:id="rId23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12" autoAdjust="0"/>
    <p:restoredTop sz="70808" autoAdjust="0"/>
  </p:normalViewPr>
  <p:slideViewPr>
    <p:cSldViewPr>
      <p:cViewPr varScale="1">
        <p:scale>
          <a:sx n="62" d="100"/>
          <a:sy n="62" d="100"/>
        </p:scale>
        <p:origin x="-1891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17 March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3/17/2015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1-2,6-8,11-15,17-19</a:t>
            </a:r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we</a:t>
            </a:r>
            <a:r>
              <a:rPr lang="en-US" baseline="0" dirty="0" smtClean="0"/>
              <a:t> don’t need speed, we would just use Lists for everything.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16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http://introcs.cs.princeton.edu/java/41analysis/TimePrimitives.java.html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92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http://introcs.cs.princeton.edu/java/41analysis/TimePrimitives.java.html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92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http://introcs.cs.princeton.edu/java/41analysis/TimePrimitives.java.html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92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20313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Today, the professor made the course material clear and understandable
http://www.polleverywhere.com/multiple_choice_polls/Tgsho9KFq8cPvBg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828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
http://www.polleverywhere.com/free_text_polls/5ecaTmFuFeJ65hY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713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CS2852</a:t>
            </a:r>
            <a:br>
              <a:rPr lang="en-US" dirty="0" smtClean="0"/>
            </a:br>
            <a:r>
              <a:rPr lang="en-US" dirty="0" smtClean="0"/>
              <a:t>Week 2, Class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Generics (Section 051)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Big-O runtime analysis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Muddiest Point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Lab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Quiz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Includes writing a method from </a:t>
            </a:r>
            <a:r>
              <a:rPr lang="en-US" dirty="0" err="1" smtClean="0">
                <a:sym typeface="Wingdings" panose="05000000000000000000" pitchFamily="2" charset="2"/>
              </a:rPr>
              <a:t>ArrayList</a:t>
            </a:r>
            <a:r>
              <a:rPr lang="en-US" dirty="0" smtClean="0">
                <a:sym typeface="Wingdings" panose="05000000000000000000" pitchFamily="2" charset="2"/>
              </a:rPr>
              <a:t> class (See next slide)</a:t>
            </a:r>
          </a:p>
          <a:p>
            <a:pPr lvl="1"/>
            <a:r>
              <a:rPr lang="en-US" dirty="0"/>
              <a:t>Connect the Dots Generator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Main </a:t>
            </a:r>
            <a:r>
              <a:rPr lang="en-US" b="1" dirty="0" smtClean="0">
                <a:sym typeface="Wingdings" panose="05000000000000000000" pitchFamily="2" charset="2"/>
              </a:rPr>
              <a:t>ins</a:t>
            </a:r>
            <a:r>
              <a:rPr lang="en-US" dirty="0" smtClean="0">
                <a:sym typeface="Wingdings" panose="05000000000000000000" pitchFamily="2" charset="2"/>
              </a:rPr>
              <a:t>tructions now posted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long do operations really take on my computer?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41685"/>
            <a:ext cx="8229600" cy="4411662"/>
          </a:xfrm>
        </p:spPr>
        <p:txBody>
          <a:bodyPr numCol="2"/>
          <a:lstStyle/>
          <a:p>
            <a:pPr marL="0" indent="0">
              <a:buNone/>
            </a:pPr>
            <a:r>
              <a:rPr lang="en-US" dirty="0" smtClean="0"/>
              <a:t>Empty </a:t>
            </a:r>
            <a:r>
              <a:rPr lang="en-US" dirty="0"/>
              <a:t>loop:	</a:t>
            </a:r>
            <a:r>
              <a:rPr lang="en-US" dirty="0" smtClean="0"/>
              <a:t>0.36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Empty loop:	</a:t>
            </a:r>
            <a:r>
              <a:rPr lang="en-US" dirty="0" smtClean="0"/>
              <a:t>0.33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Integer </a:t>
            </a:r>
            <a:r>
              <a:rPr lang="en-US" dirty="0" smtClean="0"/>
              <a:t>addition: 0.0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Integer subtract: 0.0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Multiply:	0.0</a:t>
            </a:r>
          </a:p>
          <a:p>
            <a:pPr marL="0" indent="0">
              <a:buNone/>
            </a:pPr>
            <a:r>
              <a:rPr lang="en-US" dirty="0"/>
              <a:t>Comparison:	0.0</a:t>
            </a:r>
          </a:p>
          <a:p>
            <a:pPr marL="0" indent="0">
              <a:buNone/>
            </a:pPr>
            <a:r>
              <a:rPr lang="en-US" dirty="0"/>
              <a:t>Remainder:	</a:t>
            </a:r>
            <a:r>
              <a:rPr lang="en-US" dirty="0" smtClean="0"/>
              <a:t>0.3456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Division:	0.344545</a:t>
            </a:r>
          </a:p>
          <a:p>
            <a:pPr marL="0" indent="0">
              <a:buNone/>
            </a:pPr>
            <a:r>
              <a:rPr lang="en-US" dirty="0"/>
              <a:t>Float Add:	0.0</a:t>
            </a:r>
          </a:p>
          <a:p>
            <a:pPr marL="0" indent="0">
              <a:buNone/>
            </a:pPr>
            <a:r>
              <a:rPr lang="en-US" dirty="0"/>
              <a:t>Float </a:t>
            </a:r>
            <a:r>
              <a:rPr lang="en-US" dirty="0" smtClean="0"/>
              <a:t>subtract:</a:t>
            </a:r>
            <a:r>
              <a:rPr lang="en-US" dirty="0"/>
              <a:t> </a:t>
            </a:r>
            <a:r>
              <a:rPr lang="en-US" dirty="0" smtClean="0"/>
              <a:t>1.2795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[See TimePrimitives.java in notes, example from Princeton]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78940" y="1371600"/>
            <a:ext cx="8765059" cy="60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Nanoseconds per loop iteration (1,000,000</a:t>
            </a:r>
            <a:r>
              <a:rPr lang="en-US" kern="0" baseline="30000" dirty="0" smtClean="0"/>
              <a:t>2</a:t>
            </a:r>
            <a:r>
              <a:rPr lang="en-US" kern="0" dirty="0" smtClean="0"/>
              <a:t> </a:t>
            </a:r>
            <a:r>
              <a:rPr lang="en-US" kern="0" dirty="0" err="1" smtClean="0"/>
              <a:t>iters</a:t>
            </a:r>
            <a:r>
              <a:rPr lang="en-US" kern="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6673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assume…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assume the following costs:</a:t>
            </a:r>
          </a:p>
          <a:p>
            <a:pPr lvl="1"/>
            <a:r>
              <a:rPr lang="en-US" dirty="0" smtClean="0"/>
              <a:t>1 ns for each line of code</a:t>
            </a:r>
          </a:p>
          <a:p>
            <a:pPr lvl="1"/>
            <a:r>
              <a:rPr lang="en-US" dirty="0" smtClean="0"/>
              <a:t>1 ns for each time header condition is evaluated and we jump to a different place in the code</a:t>
            </a:r>
          </a:p>
          <a:p>
            <a:pPr lvl="2"/>
            <a:r>
              <a:rPr lang="en-US" dirty="0" smtClean="0"/>
              <a:t>for, while, if</a:t>
            </a:r>
          </a:p>
          <a:p>
            <a:pPr lvl="1"/>
            <a:r>
              <a:rPr lang="en-US" dirty="0" smtClean="0"/>
              <a:t>If we call a method, we need to figure out how long that method takes to run.  For Math calls, we’ll assume 1 ns. (This is lower than real.)</a:t>
            </a:r>
          </a:p>
          <a:p>
            <a:r>
              <a:rPr lang="en-US" dirty="0" smtClean="0"/>
              <a:t>We are ignoring many real details that influence run-time.</a:t>
            </a:r>
          </a:p>
          <a:p>
            <a:pPr marL="344487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604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Estimate running time of add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[See code, take notes…]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6924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running time of contains if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rray = {“first”, “second”, “third”}</a:t>
            </a:r>
          </a:p>
          <a:p>
            <a:pPr lvl="1"/>
            <a:r>
              <a:rPr lang="en-US" dirty="0" smtClean="0"/>
              <a:t>o = “second”</a:t>
            </a:r>
          </a:p>
          <a:p>
            <a:pPr lvl="1"/>
            <a:r>
              <a:rPr lang="en-US" dirty="0" smtClean="0"/>
              <a:t>Assume the line with .equals takes 1ns  if run.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869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running time of contains if</a:t>
            </a:r>
          </a:p>
          <a:p>
            <a:pPr lvl="1"/>
            <a:r>
              <a:rPr lang="en-US" dirty="0" smtClean="0"/>
              <a:t>Array contains </a:t>
            </a:r>
            <a:r>
              <a:rPr lang="en-US" i="1" dirty="0" smtClean="0"/>
              <a:t>n</a:t>
            </a:r>
            <a:r>
              <a:rPr lang="en-US" dirty="0" smtClean="0"/>
              <a:t> elements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US" dirty="0" smtClean="0"/>
              <a:t> </a:t>
            </a:r>
            <a:r>
              <a:rPr lang="en-US" dirty="0" smtClean="0"/>
              <a:t>= last element in array</a:t>
            </a:r>
            <a:endParaRPr lang="en-US" dirty="0"/>
          </a:p>
          <a:p>
            <a:pPr marL="344487" lvl="1" indent="0">
              <a:buNone/>
            </a:pPr>
            <a:r>
              <a:rPr lang="en-US" dirty="0" smtClean="0"/>
              <a:t>[Take notes]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5462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the run-time for our algorithm is</a:t>
            </a:r>
          </a:p>
          <a:p>
            <a:pPr marL="0" indent="0">
              <a:buNone/>
            </a:pPr>
            <a:r>
              <a:rPr lang="en-US" dirty="0" smtClean="0"/>
              <a:t>T(</a:t>
            </a:r>
            <a:r>
              <a:rPr lang="en-US" i="1" dirty="0"/>
              <a:t>n</a:t>
            </a:r>
            <a:r>
              <a:rPr lang="en-US" dirty="0" smtClean="0"/>
              <a:t>) </a:t>
            </a:r>
            <a:r>
              <a:rPr lang="en-US" dirty="0" smtClean="0"/>
              <a:t>= 5 + </a:t>
            </a:r>
            <a:r>
              <a:rPr lang="en-US" dirty="0" smtClean="0"/>
              <a:t>3</a:t>
            </a:r>
            <a:r>
              <a:rPr lang="en-US" i="1" dirty="0" smtClean="0"/>
              <a:t>n</a:t>
            </a:r>
            <a:endParaRPr lang="en-US" i="1" dirty="0" smtClean="0"/>
          </a:p>
          <a:p>
            <a:r>
              <a:rPr lang="en-US" dirty="0" smtClean="0"/>
              <a:t>Suppose </a:t>
            </a:r>
            <a:r>
              <a:rPr lang="en-US" i="1" dirty="0" smtClean="0"/>
              <a:t>n</a:t>
            </a:r>
            <a:r>
              <a:rPr lang="en-US" dirty="0" smtClean="0"/>
              <a:t>=1000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/>
              <a:t>= 5 + 3000 = 3005</a:t>
            </a:r>
          </a:p>
          <a:p>
            <a:r>
              <a:rPr lang="en-US" dirty="0" smtClean="0"/>
              <a:t>Does the 5 make a difference?</a:t>
            </a:r>
          </a:p>
          <a:p>
            <a:r>
              <a:rPr lang="en-US" dirty="0" smtClean="0"/>
              <a:t>Now suppose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smtClean="0"/>
              <a:t>doubles (to 2000)</a:t>
            </a:r>
          </a:p>
          <a:p>
            <a:pPr marL="0" indent="0">
              <a:buNone/>
            </a:pPr>
            <a:r>
              <a:rPr lang="en-US" dirty="0" smtClean="0"/>
              <a:t>T(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/>
              <a:t>= 5 + 6000 = 6005.</a:t>
            </a:r>
          </a:p>
          <a:p>
            <a:r>
              <a:rPr lang="en-US" dirty="0" smtClean="0"/>
              <a:t>How much does the runtime multiply by?</a:t>
            </a:r>
          </a:p>
          <a:p>
            <a:pPr marL="0" indent="0">
              <a:buNone/>
            </a:pPr>
            <a:r>
              <a:rPr lang="en-US" dirty="0" smtClean="0"/>
              <a:t>6005/3005 ≈ 6000/3000 = 2</a:t>
            </a:r>
          </a:p>
          <a:p>
            <a:r>
              <a:rPr lang="en-US" dirty="0" smtClean="0"/>
              <a:t>Does the 3 make a difference?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7804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Big-O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[Take notes]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734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Symbols	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T(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) – Actual worst-case run time</a:t>
            </a:r>
          </a:p>
          <a:p>
            <a:r>
              <a:rPr lang="en-US" altLang="en-US" dirty="0" smtClean="0"/>
              <a:t>f(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) – Simplified run-time </a:t>
            </a:r>
          </a:p>
          <a:p>
            <a:r>
              <a:rPr lang="en-US" altLang="en-US" dirty="0" smtClean="0"/>
              <a:t>O(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) – Symbolizes simplification process</a:t>
            </a:r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/>
              <a:t>CS-2852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/>
              <a:t>Dr. Josiah Yoder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/>
              <a:t>Slide style: Dr. Hornick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CB2A34B-C70D-4740-9D91-0EF282D72A0C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312589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Asymptotic Analysis:</a:t>
            </a:r>
            <a:br>
              <a:rPr lang="en-US" altLang="en-US" smtClean="0"/>
            </a:br>
            <a:r>
              <a:rPr lang="en-US" altLang="en-US" smtClean="0"/>
              <a:t>Analysis Techniques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Assign unknown time to each time step</a:t>
            </a:r>
          </a:p>
          <a:p>
            <a:pPr lvl="1"/>
            <a:r>
              <a:rPr lang="en-US" altLang="en-US" smtClean="0"/>
              <a:t>Get polynomial</a:t>
            </a:r>
          </a:p>
          <a:p>
            <a:pPr lvl="1"/>
            <a:r>
              <a:rPr lang="en-US" altLang="en-US" smtClean="0"/>
              <a:t>Use Big-O Simplifications to eliminate uneeded terms and scaling factors</a:t>
            </a:r>
          </a:p>
          <a:p>
            <a:r>
              <a:rPr lang="en-US" altLang="en-US" smtClean="0"/>
              <a:t>Jump straight to the conclusion</a:t>
            </a:r>
          </a:p>
          <a:p>
            <a:pPr lvl="1"/>
            <a:r>
              <a:rPr lang="en-US" altLang="en-US" smtClean="0"/>
              <a:t>Just use “1” for each simple instruction</a:t>
            </a:r>
          </a:p>
          <a:p>
            <a:pPr lvl="1"/>
            <a:r>
              <a:rPr lang="en-US" altLang="en-US" smtClean="0"/>
              <a:t>Use known complexity of called methods</a:t>
            </a:r>
          </a:p>
          <a:p>
            <a:pPr lvl="1"/>
            <a:r>
              <a:rPr lang="en-US" altLang="en-US" smtClean="0"/>
              <a:t>Multiply contents of loop by loop count</a:t>
            </a:r>
          </a:p>
          <a:p>
            <a:pPr lvl="1"/>
            <a:r>
              <a:rPr lang="en-US" altLang="en-US" smtClean="0"/>
              <a:t>Take max. of branches for </a:t>
            </a:r>
            <a:r>
              <a:rPr lang="en-US" altLang="en-US" b="1" smtClean="0"/>
              <a:t>if</a:t>
            </a:r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/>
              <a:t>CS-2852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/>
              <a:t>Dr. Josiah Yoder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/>
              <a:t>Slide style: Dr. Hornick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D65DB70-1082-45FD-8D86-0CF4F0B516DC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135460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When comparing algorithms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Pick the one with the lower complexity when</a:t>
            </a:r>
          </a:p>
          <a:p>
            <a:pPr lvl="1"/>
            <a:r>
              <a:rPr lang="en-US" altLang="en-US" dirty="0" smtClean="0"/>
              <a:t>You anticipate a significant amount of data at some point in the life of the code</a:t>
            </a:r>
          </a:p>
          <a:p>
            <a:pPr lvl="1"/>
            <a:r>
              <a:rPr lang="en-US" altLang="en-US" dirty="0" smtClean="0"/>
              <a:t>You can use a standard library with a low complexity</a:t>
            </a:r>
          </a:p>
          <a:p>
            <a:pPr lvl="1"/>
            <a:r>
              <a:rPr lang="en-US" altLang="en-US" dirty="0" smtClean="0"/>
              <a:t>You need to demonstrate you know the difference</a:t>
            </a:r>
          </a:p>
          <a:p>
            <a:r>
              <a:rPr lang="en-US" altLang="en-US" dirty="0" smtClean="0"/>
              <a:t>Pick the higher complexity when</a:t>
            </a:r>
          </a:p>
          <a:p>
            <a:pPr lvl="1"/>
            <a:r>
              <a:rPr lang="en-US" altLang="en-US" dirty="0" smtClean="0"/>
              <a:t>Your amount of data will be small throughout the life of the code</a:t>
            </a:r>
          </a:p>
          <a:p>
            <a:pPr lvl="1"/>
            <a:r>
              <a:rPr lang="en-US" altLang="en-US" dirty="0" smtClean="0"/>
              <a:t>The hidden cost (n</a:t>
            </a:r>
            <a:r>
              <a:rPr lang="en-US" altLang="en-US" baseline="-25000" dirty="0" smtClean="0"/>
              <a:t>o</a:t>
            </a:r>
            <a:r>
              <a:rPr lang="en-US" altLang="en-US" dirty="0" smtClean="0"/>
              <a:t>, c) are high</a:t>
            </a:r>
          </a:p>
          <a:p>
            <a:r>
              <a:rPr lang="en-US" altLang="en-US" dirty="0" smtClean="0"/>
              <a:t>If same – use other properties</a:t>
            </a:r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532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/>
              <a:t>CS-2852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/>
              <a:t>Dr. Josiah Yoder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/>
              <a:t>Slide style: Dr. Hornick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924A2F7-0E93-4F35-BF8A-23A10FA950BF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49604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Untested code is buggy code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believe you can raise your grade by about one letter grade if you…</a:t>
            </a:r>
          </a:p>
          <a:p>
            <a:pPr lvl="1"/>
            <a:r>
              <a:rPr lang="en-US" dirty="0" smtClean="0"/>
              <a:t>Write a few tests for every method in the </a:t>
            </a:r>
            <a:r>
              <a:rPr lang="en-US" dirty="0" err="1" smtClean="0"/>
              <a:t>ArrayList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Write at least seven different kinds of tests (see Section 021 </a:t>
            </a:r>
            <a:r>
              <a:rPr lang="en-US" dirty="0" err="1" smtClean="0"/>
              <a:t>boardshot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Fix all the bugs in our class implementation of </a:t>
            </a:r>
            <a:r>
              <a:rPr lang="en-US" dirty="0" err="1" smtClean="0"/>
              <a:t>ArrayList</a:t>
            </a:r>
            <a:endParaRPr lang="en-US" dirty="0" smtClean="0"/>
          </a:p>
          <a:p>
            <a:r>
              <a:rPr lang="en-US" dirty="0" smtClean="0"/>
              <a:t>The quiz in Lab will include writing a method from the </a:t>
            </a:r>
            <a:r>
              <a:rPr lang="en-US" dirty="0" err="1" smtClean="0"/>
              <a:t>ArrayList</a:t>
            </a:r>
            <a:r>
              <a:rPr lang="en-US" dirty="0" smtClean="0"/>
              <a:t> class.</a:t>
            </a:r>
            <a:endParaRPr lang="en-US" dirty="0"/>
          </a:p>
        </p:txBody>
      </p:sp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/>
              <a:t>CS-2852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/>
              <a:t>Dr. Josiah Yoder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/>
              <a:t>Slide style: Dr. Hornick</a:t>
            </a:r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4121EA4-C8A8-49E7-BE07-0D568728F569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278858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Wait for the slides, or follow this link to answer both questions at once:</a:t>
            </a:r>
          </a:p>
          <a:p>
            <a:r>
              <a:rPr lang="en-US" dirty="0" smtClean="0"/>
              <a:t>http</a:t>
            </a:r>
            <a:r>
              <a:rPr lang="en-US" dirty="0"/>
              <a:t>://bit.ly/1Mow5a3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551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http://bit.ly/1Mow5a3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54000"/>
            <a:ext cx="6248400" cy="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97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http</a:t>
            </a:r>
            <a:r>
              <a:rPr lang="en-US" dirty="0"/>
              <a:t>://bit.ly/1Mow5a3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6375400" cy="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19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main purpose of the compiler is…   (Section 051)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generate errors</a:t>
            </a:r>
          </a:p>
          <a:p>
            <a:pPr lvl="1"/>
            <a:r>
              <a:rPr lang="en-US" dirty="0" smtClean="0"/>
              <a:t>Generics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main purpose of Generics is to generate compiler </a:t>
            </a:r>
            <a:r>
              <a:rPr lang="en-US" dirty="0" smtClean="0"/>
              <a:t>errors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3705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Erasure (Section 051)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compiler knows about generics</a:t>
            </a:r>
          </a:p>
          <a:p>
            <a:pPr lvl="1"/>
            <a:r>
              <a:rPr lang="en-US" dirty="0" smtClean="0"/>
              <a:t>It treats a “generic” type as the real type</a:t>
            </a:r>
          </a:p>
          <a:p>
            <a:pPr lvl="1"/>
            <a:r>
              <a:rPr lang="en-US" dirty="0" smtClean="0"/>
              <a:t>Helps find errors</a:t>
            </a:r>
          </a:p>
          <a:p>
            <a:r>
              <a:rPr lang="en-US" dirty="0" smtClean="0"/>
              <a:t>The virtual machine does not</a:t>
            </a:r>
          </a:p>
          <a:p>
            <a:pPr lvl="1"/>
            <a:r>
              <a:rPr lang="en-US" dirty="0" smtClean="0"/>
              <a:t>To it, a “generic” type is just an “Object”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282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Erasure (Section 051)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After checking that they are used correctly as much as it can, the compiler…</a:t>
            </a:r>
          </a:p>
          <a:p>
            <a:r>
              <a:rPr lang="en-US" dirty="0" smtClean="0"/>
              <a:t>“Replaces </a:t>
            </a:r>
            <a:r>
              <a:rPr lang="en-US" dirty="0"/>
              <a:t>all type parameters in generic types with </a:t>
            </a:r>
            <a:r>
              <a:rPr lang="en-US" dirty="0" smtClean="0"/>
              <a:t>… Object.</a:t>
            </a:r>
          </a:p>
          <a:p>
            <a:r>
              <a:rPr lang="en-US" dirty="0" smtClean="0"/>
              <a:t>“Inserts </a:t>
            </a:r>
            <a:r>
              <a:rPr lang="en-US" dirty="0"/>
              <a:t>type casts if necessary to preserve type safety.</a:t>
            </a:r>
          </a:p>
          <a:p>
            <a:r>
              <a:rPr lang="en-US" dirty="0" smtClean="0"/>
              <a:t>…	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http://docs.oracle.com/javase/tutorial/java/generics/erasure.html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1130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4533"/>
            <a:ext cx="8229600" cy="1785937"/>
          </a:xfrm>
        </p:spPr>
        <p:txBody>
          <a:bodyPr/>
          <a:lstStyle/>
          <a:p>
            <a:r>
              <a:rPr lang="en-US" dirty="0" smtClean="0"/>
              <a:t>The purpose of data-structures is </a:t>
            </a:r>
            <a:r>
              <a:rPr lang="en-US" b="1" i="1" dirty="0" smtClean="0"/>
              <a:t>speed</a:t>
            </a:r>
          </a:p>
          <a:p>
            <a:r>
              <a:rPr lang="en-US" dirty="0" smtClean="0"/>
              <a:t>The purpose of Big-O is to </a:t>
            </a:r>
            <a:r>
              <a:rPr lang="en-US" b="1" i="1" dirty="0" smtClean="0"/>
              <a:t>compare speed</a:t>
            </a:r>
            <a:endParaRPr lang="en-US" b="1" i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3"/>
          </p:nvPr>
        </p:nvSpPr>
        <p:spPr>
          <a:xfrm>
            <a:off x="457200" y="3581400"/>
            <a:ext cx="8229600" cy="1887723"/>
          </a:xfrm>
        </p:spPr>
        <p:txBody>
          <a:bodyPr/>
          <a:lstStyle/>
          <a:p>
            <a:r>
              <a:rPr lang="en-US" dirty="0" smtClean="0"/>
              <a:t>Fact: Predicting the actual speed of an algorithm is challenging</a:t>
            </a:r>
          </a:p>
          <a:p>
            <a:r>
              <a:rPr lang="en-US" dirty="0" smtClean="0"/>
              <a:t>Big-O allows us to </a:t>
            </a:r>
            <a:r>
              <a:rPr lang="en-US" b="1" i="1" dirty="0" smtClean="0"/>
              <a:t>compare speed of algorithms</a:t>
            </a:r>
            <a:r>
              <a:rPr lang="en-US" dirty="0" smtClean="0"/>
              <a:t> without knowing the actual speed</a:t>
            </a:r>
            <a:endParaRPr lang="en-US" b="1" i="1" dirty="0" smtClean="0"/>
          </a:p>
          <a:p>
            <a:r>
              <a:rPr lang="en-US" dirty="0" smtClean="0"/>
              <a:t>Reminder: An algorithm is more general than the implementation of a program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492"/>
            <a:ext cx="7543800" cy="1295400"/>
          </a:xfrm>
        </p:spPr>
        <p:txBody>
          <a:bodyPr/>
          <a:lstStyle/>
          <a:p>
            <a:r>
              <a:rPr lang="en-US" dirty="0" smtClean="0"/>
              <a:t>Why Big-O?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57200" y="2802123"/>
            <a:ext cx="8305800" cy="609600"/>
          </a:xfrm>
        </p:spPr>
        <p:txBody>
          <a:bodyPr/>
          <a:lstStyle/>
          <a:p>
            <a:r>
              <a:rPr lang="en-US" dirty="0" smtClean="0"/>
              <a:t>What is Big-O?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3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Big-O?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Big-O analysis, we only care about how runtime </a:t>
            </a:r>
            <a:r>
              <a:rPr lang="en-US" b="1" i="1" dirty="0" smtClean="0"/>
              <a:t>changes</a:t>
            </a:r>
            <a:r>
              <a:rPr lang="en-US" dirty="0" smtClean="0"/>
              <a:t> as the </a:t>
            </a:r>
            <a:r>
              <a:rPr lang="en-US" b="1" i="1" dirty="0" smtClean="0"/>
              <a:t>input size grows</a:t>
            </a:r>
          </a:p>
          <a:p>
            <a:r>
              <a:rPr lang="en-US" dirty="0" smtClean="0"/>
              <a:t>For example, once we’ve done the Big-O analysis, we can predict…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825300"/>
              </p:ext>
            </p:extLst>
          </p:nvPr>
        </p:nvGraphicFramePr>
        <p:xfrm>
          <a:off x="381000" y="3810000"/>
          <a:ext cx="8001000" cy="2712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38400"/>
                <a:gridCol w="1828800"/>
                <a:gridCol w="18288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If the</a:t>
                      </a:r>
                      <a:r>
                        <a:rPr lang="en-US" baseline="0" dirty="0" smtClean="0"/>
                        <a:t> runtime is …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O(n)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O(n</a:t>
                      </a:r>
                      <a:r>
                        <a:rPr lang="en-US" sz="3200" baseline="30000" dirty="0" smtClean="0"/>
                        <a:t>2</a:t>
                      </a:r>
                      <a:r>
                        <a:rPr lang="en-US" sz="3200" dirty="0" smtClean="0"/>
                        <a:t>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O(n</a:t>
                      </a:r>
                      <a:r>
                        <a:rPr lang="en-US" sz="3200" baseline="30000" dirty="0" smtClean="0"/>
                        <a:t>3</a:t>
                      </a:r>
                      <a:r>
                        <a:rPr lang="en-US" sz="3200" baseline="0" dirty="0" smtClean="0"/>
                        <a:t>)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Then </a:t>
                      </a:r>
                      <a:r>
                        <a:rPr lang="en-US" sz="2400" dirty="0" smtClean="0"/>
                        <a:t>doubling</a:t>
                      </a:r>
                      <a:r>
                        <a:rPr lang="en-US" dirty="0" smtClean="0"/>
                        <a:t> the input size will multiply runtime by about 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400" dirty="0" smtClean="0"/>
                        <a:t>2</a:t>
                      </a:r>
                      <a:endParaRPr lang="en-US" sz="6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400" dirty="0" smtClean="0"/>
                        <a:t>4</a:t>
                      </a:r>
                      <a:endParaRPr lang="en-US" sz="6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400" dirty="0" smtClean="0"/>
                        <a:t>8</a:t>
                      </a:r>
                      <a:endParaRPr lang="en-US" sz="6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Then </a:t>
                      </a:r>
                      <a:r>
                        <a:rPr lang="en-US" sz="2400" dirty="0" smtClean="0"/>
                        <a:t>tripling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dirty="0" smtClean="0"/>
                        <a:t>the input size will multiply runtime by about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400" dirty="0" smtClean="0"/>
                        <a:t>3</a:t>
                      </a:r>
                      <a:endParaRPr lang="en-US" sz="6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400" dirty="0" smtClean="0"/>
                        <a:t>9</a:t>
                      </a:r>
                      <a:endParaRPr lang="en-US" sz="6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400" dirty="0" smtClean="0"/>
                        <a:t>27</a:t>
                      </a:r>
                      <a:endParaRPr lang="en-US" sz="6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72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long do operations really take on my computer?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41685"/>
            <a:ext cx="8229600" cy="4411662"/>
          </a:xfrm>
        </p:spPr>
        <p:txBody>
          <a:bodyPr numCol="2"/>
          <a:lstStyle/>
          <a:p>
            <a:pPr marL="0" indent="0">
              <a:buNone/>
            </a:pPr>
            <a:r>
              <a:rPr lang="en-US" dirty="0"/>
              <a:t>Empty loop:	0.51</a:t>
            </a:r>
          </a:p>
          <a:p>
            <a:pPr marL="0" indent="0">
              <a:buNone/>
            </a:pPr>
            <a:r>
              <a:rPr lang="en-US" dirty="0"/>
              <a:t>Empty loop:	0.95</a:t>
            </a:r>
          </a:p>
          <a:p>
            <a:pPr marL="0" indent="0">
              <a:buNone/>
            </a:pPr>
            <a:r>
              <a:rPr lang="en-US" dirty="0"/>
              <a:t>Integer </a:t>
            </a:r>
            <a:r>
              <a:rPr lang="en-US" dirty="0" smtClean="0"/>
              <a:t>addition: 0.0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Integer subtract: 0.0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Multiply:	0.0</a:t>
            </a:r>
          </a:p>
          <a:p>
            <a:pPr marL="0" indent="0">
              <a:buNone/>
            </a:pPr>
            <a:r>
              <a:rPr lang="en-US" dirty="0"/>
              <a:t>Comparison:	0.0</a:t>
            </a:r>
          </a:p>
          <a:p>
            <a:pPr marL="0" indent="0">
              <a:buNone/>
            </a:pPr>
            <a:r>
              <a:rPr lang="en-US" dirty="0"/>
              <a:t>Remainder:	0.34</a:t>
            </a:r>
          </a:p>
          <a:p>
            <a:pPr marL="0" indent="0">
              <a:buNone/>
            </a:pPr>
            <a:r>
              <a:rPr lang="en-US" dirty="0"/>
              <a:t>Division:	0.35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Float </a:t>
            </a:r>
            <a:r>
              <a:rPr lang="en-US" dirty="0"/>
              <a:t>Add:	0.0</a:t>
            </a:r>
          </a:p>
          <a:p>
            <a:pPr marL="0" indent="0">
              <a:buNone/>
            </a:pPr>
            <a:r>
              <a:rPr lang="en-US" dirty="0"/>
              <a:t>Float </a:t>
            </a:r>
            <a:r>
              <a:rPr lang="en-US" dirty="0" smtClean="0"/>
              <a:t>subtract:</a:t>
            </a:r>
            <a:r>
              <a:rPr lang="en-US" dirty="0"/>
              <a:t>	1.3</a:t>
            </a:r>
          </a:p>
          <a:p>
            <a:pPr marL="0" indent="0">
              <a:buNone/>
            </a:pPr>
            <a:r>
              <a:rPr lang="en-US" dirty="0"/>
              <a:t>Float Division:	1.27</a:t>
            </a:r>
          </a:p>
          <a:p>
            <a:pPr marL="0" indent="0">
              <a:buNone/>
            </a:pPr>
            <a:r>
              <a:rPr lang="en-US" dirty="0"/>
              <a:t>Float Multiply:	1.26</a:t>
            </a:r>
          </a:p>
          <a:p>
            <a:pPr marL="0" indent="0">
              <a:buNone/>
            </a:pPr>
            <a:r>
              <a:rPr lang="en-US" dirty="0"/>
              <a:t>Function call:	0.0</a:t>
            </a:r>
          </a:p>
          <a:p>
            <a:pPr marL="0" indent="0">
              <a:buNone/>
            </a:pPr>
            <a:r>
              <a:rPr lang="en-US" dirty="0" err="1"/>
              <a:t>Math.sin</a:t>
            </a:r>
            <a:r>
              <a:rPr lang="en-US" dirty="0"/>
              <a:t>:	116.5</a:t>
            </a:r>
          </a:p>
          <a:p>
            <a:pPr marL="0" indent="0">
              <a:buNone/>
            </a:pPr>
            <a:r>
              <a:rPr lang="en-US" dirty="0"/>
              <a:t>Math.atan2:	57.6</a:t>
            </a:r>
          </a:p>
          <a:p>
            <a:pPr marL="0" indent="0">
              <a:buNone/>
            </a:pPr>
            <a:r>
              <a:rPr lang="en-US" dirty="0" err="1"/>
              <a:t>Math.random</a:t>
            </a:r>
            <a:r>
              <a:rPr lang="en-US" dirty="0"/>
              <a:t>:	</a:t>
            </a:r>
            <a:r>
              <a:rPr lang="en-US" dirty="0" smtClean="0"/>
              <a:t>25.7</a:t>
            </a:r>
          </a:p>
          <a:p>
            <a:pPr marL="0" indent="0">
              <a:buNone/>
            </a:pPr>
            <a:r>
              <a:rPr lang="en-US" dirty="0" smtClean="0"/>
              <a:t>Integer addition:	0.0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78941" y="1371600"/>
            <a:ext cx="8229600" cy="60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Nanoseconds per loop iteration (10,000</a:t>
            </a:r>
            <a:r>
              <a:rPr lang="en-US" kern="0" baseline="30000" dirty="0" smtClean="0"/>
              <a:t>2</a:t>
            </a:r>
            <a:r>
              <a:rPr lang="en-US" kern="0" dirty="0" smtClean="0"/>
              <a:t> </a:t>
            </a:r>
            <a:r>
              <a:rPr lang="en-US" kern="0" dirty="0" err="1" smtClean="0"/>
              <a:t>iters</a:t>
            </a:r>
            <a:r>
              <a:rPr lang="en-US" kern="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4709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long do operations really take on my computer?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41685"/>
            <a:ext cx="8229600" cy="4411662"/>
          </a:xfrm>
        </p:spPr>
        <p:txBody>
          <a:bodyPr numCol="2"/>
          <a:lstStyle/>
          <a:p>
            <a:pPr marL="0" indent="0">
              <a:buNone/>
            </a:pPr>
            <a:r>
              <a:rPr lang="en-US" dirty="0" smtClean="0"/>
              <a:t>Empty </a:t>
            </a:r>
            <a:r>
              <a:rPr lang="en-US" dirty="0"/>
              <a:t>loop:	0.6717</a:t>
            </a:r>
          </a:p>
          <a:p>
            <a:pPr marL="0" indent="0">
              <a:buNone/>
            </a:pPr>
            <a:r>
              <a:rPr lang="en-US" dirty="0"/>
              <a:t>Empty loop:	0.3376</a:t>
            </a:r>
          </a:p>
          <a:p>
            <a:pPr marL="0" indent="0">
              <a:buNone/>
            </a:pPr>
            <a:r>
              <a:rPr lang="en-US" dirty="0"/>
              <a:t>Integer </a:t>
            </a:r>
            <a:r>
              <a:rPr lang="en-US" dirty="0" smtClean="0"/>
              <a:t>addition: 0.0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Integer subtract: 0.0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Multiply:	0.0</a:t>
            </a:r>
          </a:p>
          <a:p>
            <a:pPr marL="0" indent="0">
              <a:buNone/>
            </a:pPr>
            <a:r>
              <a:rPr lang="en-US" dirty="0"/>
              <a:t>Comparison:	0.0</a:t>
            </a:r>
          </a:p>
          <a:p>
            <a:pPr marL="0" indent="0">
              <a:buNone/>
            </a:pPr>
            <a:r>
              <a:rPr lang="en-US" dirty="0"/>
              <a:t>Remainder:	0.3597</a:t>
            </a:r>
          </a:p>
          <a:p>
            <a:pPr marL="0" indent="0">
              <a:buNone/>
            </a:pPr>
            <a:r>
              <a:rPr lang="en-US" dirty="0"/>
              <a:t>Division:	0.3625</a:t>
            </a:r>
          </a:p>
          <a:p>
            <a:pPr marL="0" indent="0">
              <a:buNone/>
            </a:pPr>
            <a:r>
              <a:rPr lang="en-US" dirty="0"/>
              <a:t>Float Add:	0.0</a:t>
            </a:r>
          </a:p>
          <a:p>
            <a:pPr marL="0" indent="0">
              <a:buNone/>
            </a:pPr>
            <a:r>
              <a:rPr lang="en-US" dirty="0"/>
              <a:t>Float </a:t>
            </a:r>
            <a:r>
              <a:rPr lang="en-US" dirty="0" smtClean="0"/>
              <a:t>subtract:</a:t>
            </a:r>
            <a:r>
              <a:rPr lang="en-US" dirty="0"/>
              <a:t>	1.3141</a:t>
            </a:r>
          </a:p>
          <a:p>
            <a:pPr marL="0" indent="0">
              <a:buNone/>
            </a:pPr>
            <a:r>
              <a:rPr lang="en-US" dirty="0"/>
              <a:t>Float Division:	1.3038</a:t>
            </a:r>
          </a:p>
          <a:p>
            <a:pPr marL="0" indent="0">
              <a:buNone/>
            </a:pPr>
            <a:r>
              <a:rPr lang="en-US" dirty="0"/>
              <a:t>Float Multiply:	1.2884</a:t>
            </a:r>
          </a:p>
          <a:p>
            <a:pPr marL="0" indent="0">
              <a:buNone/>
            </a:pPr>
            <a:r>
              <a:rPr lang="en-US" dirty="0"/>
              <a:t>Function call:	0.0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78941" y="1371600"/>
            <a:ext cx="8229600" cy="60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Nanoseconds per loop iteration (100,000</a:t>
            </a:r>
            <a:r>
              <a:rPr lang="en-US" kern="0" baseline="30000" dirty="0" smtClean="0"/>
              <a:t>2</a:t>
            </a:r>
            <a:r>
              <a:rPr lang="en-US" kern="0" dirty="0" smtClean="0"/>
              <a:t> </a:t>
            </a:r>
            <a:r>
              <a:rPr lang="en-US" kern="0" dirty="0" err="1" smtClean="0"/>
              <a:t>iters</a:t>
            </a:r>
            <a:r>
              <a:rPr lang="en-US" kern="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538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ac1d4ebf-8a43-4dac-b8f3-c9827a7c55b4"/>
  <p:tag name="__PE_ORIG_SIZE" val="34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52008be1-3c97-442b-85a1-e77d96ef3c7d"/>
  <p:tag name="__PE_ORIG_SIZE" val="35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33583</TotalTime>
  <Words>1016</Words>
  <Application>Microsoft Office PowerPoint</Application>
  <PresentationFormat>On-screen Show (4:3)</PresentationFormat>
  <Paragraphs>281</Paragraphs>
  <Slides>22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2_Network</vt:lpstr>
      <vt:lpstr>    CS2852 Week 2, Class 1</vt:lpstr>
      <vt:lpstr>Untested code is buggy code</vt:lpstr>
      <vt:lpstr>The main purpose of the compiler is…   (Section 051)</vt:lpstr>
      <vt:lpstr>Type Erasure (Section 051)</vt:lpstr>
      <vt:lpstr>Type Erasure (Section 051)</vt:lpstr>
      <vt:lpstr>Why Big-O?</vt:lpstr>
      <vt:lpstr>What is Big-O?</vt:lpstr>
      <vt:lpstr>How long do operations really take on my computer?</vt:lpstr>
      <vt:lpstr>How long do operations really take on my computer?</vt:lpstr>
      <vt:lpstr>How long do operations really take on my computer?</vt:lpstr>
      <vt:lpstr>Let’s assume…</vt:lpstr>
      <vt:lpstr>Example: Estimate running time of add</vt:lpstr>
      <vt:lpstr>Example</vt:lpstr>
      <vt:lpstr>Example</vt:lpstr>
      <vt:lpstr>Example</vt:lpstr>
      <vt:lpstr>Definition of Big-O</vt:lpstr>
      <vt:lpstr>Symbols </vt:lpstr>
      <vt:lpstr>Asymptotic Analysis: Analysis Techniques</vt:lpstr>
      <vt:lpstr>When comparing algorithms</vt:lpstr>
      <vt:lpstr>Muddiest Point</vt:lpstr>
      <vt:lpstr>PowerPoint Presentation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A Yoder - Post Meeting</cp:lastModifiedBy>
  <cp:revision>1228</cp:revision>
  <cp:lastPrinted>2015-03-16T14:58:45Z</cp:lastPrinted>
  <dcterms:created xsi:type="dcterms:W3CDTF">1999-09-06T21:32:20Z</dcterms:created>
  <dcterms:modified xsi:type="dcterms:W3CDTF">2015-03-17T19:44:45Z</dcterms:modified>
</cp:coreProperties>
</file>