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339" r:id="rId3"/>
    <p:sldId id="362" r:id="rId4"/>
    <p:sldId id="350" r:id="rId5"/>
    <p:sldId id="356" r:id="rId6"/>
    <p:sldId id="357" r:id="rId7"/>
    <p:sldId id="342" r:id="rId8"/>
    <p:sldId id="365" r:id="rId9"/>
    <p:sldId id="343" r:id="rId10"/>
    <p:sldId id="360" r:id="rId11"/>
    <p:sldId id="363" r:id="rId12"/>
    <p:sldId id="364" r:id="rId13"/>
    <p:sldId id="329" r:id="rId14"/>
    <p:sldId id="358" r:id="rId15"/>
    <p:sldId id="359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70808" autoAdjust="0"/>
  </p:normalViewPr>
  <p:slideViewPr>
    <p:cSldViewPr>
      <p:cViewPr varScale="1">
        <p:scale>
          <a:sx n="39" d="100"/>
          <a:sy n="39" d="100"/>
        </p:scale>
        <p:origin x="-77" y="-5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18 March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1-2,6-8,11-15,17-19</a:t>
            </a:r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58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65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05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</a:t>
            </a:r>
            <a:r>
              <a:rPr lang="en-US" baseline="0" dirty="0" smtClean="0"/>
              <a:t> don’t need speed, we would just use Lists for everything.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16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before, each measurement averaged over a loop</a:t>
            </a:r>
            <a:r>
              <a:rPr lang="en-US" baseline="0" dirty="0" smtClean="0"/>
              <a:t> with 100,000</a:t>
            </a:r>
            <a:r>
              <a:rPr lang="en-US" baseline="30000" dirty="0" smtClean="0"/>
              <a:t>2</a:t>
            </a:r>
            <a:r>
              <a:rPr lang="en-US" baseline="0" dirty="0" smtClean="0"/>
              <a:t> operations</a:t>
            </a:r>
            <a:endParaRPr lang="en-US" dirty="0" smtClean="0"/>
          </a:p>
          <a:p>
            <a:r>
              <a:rPr lang="en-US" dirty="0" smtClean="0"/>
              <a:t>Did burn in,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83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As we saw</a:t>
            </a:r>
            <a:r>
              <a:rPr lang="en-US" baseline="0" dirty="0" smtClean="0"/>
              <a:t> yesterday, for many operations these are HIGH estimates for our laptops, and for some (such as </a:t>
            </a:r>
            <a:r>
              <a:rPr lang="en-US" baseline="0" dirty="0" err="1" smtClean="0"/>
              <a:t>Math.cos</a:t>
            </a:r>
            <a:r>
              <a:rPr lang="en-US" baseline="0" dirty="0" smtClean="0"/>
              <a:t>) these are low -- 50ns would be better.  See last time’s slides.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50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78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30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34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51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7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2, Class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Big-O runtime analysis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Linked Lists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Lab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Includes writing a method from </a:t>
            </a:r>
            <a:r>
              <a:rPr lang="en-US" dirty="0" err="1" smtClean="0">
                <a:sym typeface="Wingdings" panose="05000000000000000000" pitchFamily="2" charset="2"/>
              </a:rPr>
              <a:t>ArrayList</a:t>
            </a:r>
            <a:r>
              <a:rPr lang="en-US" dirty="0" smtClean="0">
                <a:sym typeface="Wingdings" panose="05000000000000000000" pitchFamily="2" charset="2"/>
              </a:rPr>
              <a:t> class (See next slide)</a:t>
            </a:r>
          </a:p>
          <a:p>
            <a:pPr lvl="1"/>
            <a:r>
              <a:rPr lang="en-US" dirty="0"/>
              <a:t>Connect the Dots Generator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Main </a:t>
            </a:r>
            <a:r>
              <a:rPr lang="en-US" b="1" dirty="0" smtClean="0">
                <a:sym typeface="Wingdings" panose="05000000000000000000" pitchFamily="2" charset="2"/>
              </a:rPr>
              <a:t>ins</a:t>
            </a:r>
            <a:r>
              <a:rPr lang="en-US" dirty="0" smtClean="0">
                <a:sym typeface="Wingdings" panose="05000000000000000000" pitchFamily="2" charset="2"/>
              </a:rPr>
              <a:t>tructions now posted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rray or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tems are stored next to each other in memory</a:t>
            </a:r>
          </a:p>
          <a:p>
            <a:r>
              <a:rPr lang="en-US" dirty="0" smtClean="0"/>
              <a:t>(ditto)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Find item location by adding index</a:t>
            </a:r>
          </a:p>
          <a:p>
            <a:r>
              <a:rPr lang="en-US" dirty="0" smtClean="0"/>
              <a:t>Inserting takes a while – have to shift everything over</a:t>
            </a:r>
          </a:p>
          <a:p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Items can be stored in any order</a:t>
            </a:r>
          </a:p>
          <a:p>
            <a:r>
              <a:rPr lang="en-US" dirty="0" smtClean="0"/>
              <a:t>Items are connected by references</a:t>
            </a:r>
          </a:p>
          <a:p>
            <a:r>
              <a:rPr lang="en-US" dirty="0" smtClean="0"/>
              <a:t>Find item by following references</a:t>
            </a:r>
          </a:p>
          <a:p>
            <a:r>
              <a:rPr lang="en-US" dirty="0" smtClean="0"/>
              <a:t>Inserting is simple – just change some references.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59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Draw in what the linked list will look like after inserting an element at index 0. (Edit the next slide)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95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0"/>
            <a:ext cx="8788893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5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3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26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85937"/>
          </a:xfrm>
        </p:spPr>
        <p:txBody>
          <a:bodyPr/>
          <a:lstStyle/>
          <a:p>
            <a:r>
              <a:rPr lang="en-US" dirty="0" smtClean="0"/>
              <a:t>The purpose of data-structures is </a:t>
            </a:r>
            <a:r>
              <a:rPr lang="en-US" b="1" i="1" dirty="0" smtClean="0"/>
              <a:t>speed</a:t>
            </a:r>
          </a:p>
          <a:p>
            <a:r>
              <a:rPr lang="en-US" dirty="0" smtClean="0"/>
              <a:t>The purpose of Big-O is to </a:t>
            </a:r>
            <a:r>
              <a:rPr lang="en-US" b="1" i="1" dirty="0" smtClean="0"/>
              <a:t>compare speed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492"/>
            <a:ext cx="7543800" cy="1295400"/>
          </a:xfrm>
        </p:spPr>
        <p:txBody>
          <a:bodyPr/>
          <a:lstStyle/>
          <a:p>
            <a:r>
              <a:rPr lang="en-US" dirty="0" smtClean="0"/>
              <a:t>Why Big-O? (Review)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9" name="Title 7"/>
          <p:cNvSpPr txBox="1">
            <a:spLocks/>
          </p:cNvSpPr>
          <p:nvPr/>
        </p:nvSpPr>
        <p:spPr bwMode="auto">
          <a:xfrm>
            <a:off x="345989" y="1828800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What is Big-O?</a:t>
            </a:r>
            <a:endParaRPr lang="en-US" kern="0" dirty="0"/>
          </a:p>
        </p:txBody>
      </p:sp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345989" y="3124200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In Big-O analysis, we only care about how runtime </a:t>
            </a:r>
            <a:r>
              <a:rPr lang="en-US" b="1" i="1" kern="0" dirty="0" smtClean="0"/>
              <a:t>changes</a:t>
            </a:r>
            <a:r>
              <a:rPr lang="en-US" kern="0" dirty="0" smtClean="0"/>
              <a:t> as the </a:t>
            </a:r>
            <a:r>
              <a:rPr lang="en-US" b="1" i="1" kern="0" dirty="0" smtClean="0"/>
              <a:t>input size grows</a:t>
            </a:r>
          </a:p>
          <a:p>
            <a:r>
              <a:rPr lang="en-US" kern="0" dirty="0" smtClean="0"/>
              <a:t>For example, we can predict…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668626"/>
              </p:ext>
            </p:extLst>
          </p:nvPr>
        </p:nvGraphicFramePr>
        <p:xfrm>
          <a:off x="345989" y="4648200"/>
          <a:ext cx="8001000" cy="2712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8400"/>
                <a:gridCol w="1828800"/>
                <a:gridCol w="18288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 the</a:t>
                      </a:r>
                      <a:r>
                        <a:rPr lang="en-US" baseline="0" dirty="0" smtClean="0"/>
                        <a:t> runtime is …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O(n)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O(n</a:t>
                      </a:r>
                      <a:r>
                        <a:rPr lang="en-US" sz="3200" baseline="30000" dirty="0" smtClean="0"/>
                        <a:t>2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O(n</a:t>
                      </a:r>
                      <a:r>
                        <a:rPr lang="en-US" sz="3200" baseline="30000" dirty="0" smtClean="0"/>
                        <a:t>3</a:t>
                      </a:r>
                      <a:r>
                        <a:rPr lang="en-US" sz="3200" baseline="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Then </a:t>
                      </a:r>
                      <a:r>
                        <a:rPr lang="en-US" sz="2400" dirty="0" smtClean="0"/>
                        <a:t>doubling</a:t>
                      </a:r>
                      <a:r>
                        <a:rPr lang="en-US" dirty="0" smtClean="0"/>
                        <a:t> the input size will multiply runtime by about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 smtClean="0"/>
                        <a:t>2</a:t>
                      </a:r>
                      <a:endParaRPr lang="en-US" sz="6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 smtClean="0"/>
                        <a:t>4</a:t>
                      </a:r>
                      <a:endParaRPr lang="en-US" sz="6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 smtClean="0"/>
                        <a:t>8</a:t>
                      </a:r>
                      <a:endParaRPr lang="en-US" sz="6400" dirty="0"/>
                    </a:p>
                  </a:txBody>
                  <a:tcPr/>
                </a:tc>
              </a:tr>
              <a:tr h="9909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Then </a:t>
                      </a:r>
                      <a:r>
                        <a:rPr lang="en-US" sz="2400" dirty="0" smtClean="0"/>
                        <a:t>tripling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dirty="0" smtClean="0"/>
                        <a:t>the input size will multiply runtime by about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 smtClean="0"/>
                        <a:t>3</a:t>
                      </a:r>
                      <a:endParaRPr lang="en-US" sz="6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 smtClean="0"/>
                        <a:t>9</a:t>
                      </a:r>
                      <a:endParaRPr lang="en-US" sz="6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400" dirty="0" smtClean="0"/>
                        <a:t>27</a:t>
                      </a:r>
                      <a:endParaRPr lang="en-US" sz="6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3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Runtimes, in </a:t>
            </a:r>
            <a:r>
              <a:rPr lang="en-US" dirty="0" err="1" smtClean="0"/>
              <a:t>nanosecs</a:t>
            </a:r>
            <a:r>
              <a:rPr lang="en-US" dirty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averaged over 100,000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 </a:t>
            </a:r>
            <a:r>
              <a:rPr lang="en-US" dirty="0" err="1" smtClean="0"/>
              <a:t>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19263"/>
            <a:ext cx="8991600" cy="4411662"/>
          </a:xfrm>
        </p:spPr>
        <p:txBody>
          <a:bodyPr numCol="2"/>
          <a:lstStyle/>
          <a:p>
            <a:pPr marL="0" indent="0">
              <a:buNone/>
            </a:pPr>
            <a:r>
              <a:rPr lang="en-US" sz="2400" dirty="0" smtClean="0"/>
              <a:t>Nothing</a:t>
            </a:r>
            <a:r>
              <a:rPr lang="en-US" sz="2400" dirty="0"/>
              <a:t>:	4.737E-7</a:t>
            </a:r>
          </a:p>
          <a:p>
            <a:pPr marL="0" indent="0">
              <a:buNone/>
            </a:pPr>
            <a:r>
              <a:rPr lang="en-US" sz="2400" dirty="0" smtClean="0"/>
              <a:t>Empty </a:t>
            </a:r>
            <a:r>
              <a:rPr lang="en-US" sz="2400" dirty="0"/>
              <a:t>loop:	</a:t>
            </a:r>
            <a:r>
              <a:rPr lang="en-US" sz="2400" dirty="0" smtClean="0"/>
              <a:t>0.379</a:t>
            </a:r>
          </a:p>
          <a:p>
            <a:pPr marL="0" indent="0">
              <a:buNone/>
            </a:pPr>
            <a:r>
              <a:rPr lang="en-US" sz="2400" dirty="0" smtClean="0"/>
              <a:t>Integer </a:t>
            </a:r>
            <a:r>
              <a:rPr lang="en-US" sz="2400" dirty="0"/>
              <a:t>addition:	3.95E-8</a:t>
            </a:r>
          </a:p>
          <a:p>
            <a:pPr marL="0" indent="0">
              <a:buNone/>
            </a:pPr>
            <a:r>
              <a:rPr lang="en-US" sz="2400" dirty="0" smtClean="0"/>
              <a:t>Nothing</a:t>
            </a:r>
            <a:r>
              <a:rPr lang="en-US" sz="2400" dirty="0"/>
              <a:t>:	0.0</a:t>
            </a:r>
          </a:p>
          <a:p>
            <a:pPr marL="0" indent="0">
              <a:buNone/>
            </a:pPr>
            <a:r>
              <a:rPr lang="en-US" sz="2400" dirty="0" smtClean="0"/>
              <a:t>Two </a:t>
            </a:r>
            <a:r>
              <a:rPr lang="en-US" sz="2400" dirty="0"/>
              <a:t>integer additions:	0.0</a:t>
            </a:r>
          </a:p>
          <a:p>
            <a:pPr marL="0" indent="0">
              <a:buNone/>
            </a:pPr>
            <a:r>
              <a:rPr lang="en-US" sz="2400" dirty="0" smtClean="0"/>
              <a:t>Integer </a:t>
            </a:r>
            <a:r>
              <a:rPr lang="en-US" sz="2400" dirty="0"/>
              <a:t>subtraction:	3.95E-8</a:t>
            </a:r>
          </a:p>
          <a:p>
            <a:pPr marL="0" indent="0">
              <a:buNone/>
            </a:pPr>
            <a:r>
              <a:rPr lang="en-US" sz="2400" dirty="0" smtClean="0"/>
              <a:t>Multiply</a:t>
            </a:r>
            <a:r>
              <a:rPr lang="en-US" sz="2400" dirty="0"/>
              <a:t>:	0.0</a:t>
            </a:r>
          </a:p>
          <a:p>
            <a:pPr marL="0" indent="0">
              <a:buNone/>
            </a:pPr>
            <a:r>
              <a:rPr lang="en-US" sz="2400" dirty="0" smtClean="0"/>
              <a:t>Integer </a:t>
            </a:r>
            <a:r>
              <a:rPr lang="en-US" sz="2400" dirty="0"/>
              <a:t>addition:	0.0</a:t>
            </a:r>
          </a:p>
          <a:p>
            <a:pPr marL="0" indent="0">
              <a:buNone/>
            </a:pPr>
            <a:r>
              <a:rPr lang="en-US" sz="2400" dirty="0" smtClean="0"/>
              <a:t>Integer </a:t>
            </a:r>
            <a:r>
              <a:rPr lang="en-US" sz="2400" dirty="0"/>
              <a:t>addition (use result):	</a:t>
            </a:r>
            <a:r>
              <a:rPr lang="en-US" sz="2400" dirty="0" smtClean="0"/>
              <a:t>0.343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read </a:t>
            </a:r>
            <a:r>
              <a:rPr lang="en-US" sz="2400" dirty="0"/>
              <a:t>array[0]: 	</a:t>
            </a:r>
            <a:r>
              <a:rPr lang="en-US" sz="2400" dirty="0" smtClean="0"/>
              <a:t>  0.457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read array[500_000]: 0.442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read array[999_999]: 0.444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read </a:t>
            </a:r>
            <a:r>
              <a:rPr lang="en-US" sz="2400" dirty="0"/>
              <a:t>array[500_000</a:t>
            </a:r>
            <a:r>
              <a:rPr lang="en-US" sz="2400" dirty="0" smtClean="0"/>
              <a:t>]: 3.95E-8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Nothing</a:t>
            </a:r>
            <a:r>
              <a:rPr lang="en-US" sz="2400" dirty="0"/>
              <a:t>:	</a:t>
            </a:r>
            <a:r>
              <a:rPr lang="en-US" sz="2400" dirty="0" smtClean="0"/>
              <a:t>0.0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One clock: 1/2.6Ghz</a:t>
            </a:r>
          </a:p>
          <a:p>
            <a:pPr marL="0" indent="0">
              <a:buNone/>
            </a:pPr>
            <a:r>
              <a:rPr lang="en-US" sz="2400" dirty="0" smtClean="0"/>
              <a:t>One clock: 0.26 ns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79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assume…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1662"/>
          </a:xfrm>
        </p:spPr>
        <p:txBody>
          <a:bodyPr/>
          <a:lstStyle/>
          <a:p>
            <a:r>
              <a:rPr lang="en-US" dirty="0" smtClean="0"/>
              <a:t>Let’s assume the following costs:</a:t>
            </a:r>
          </a:p>
          <a:p>
            <a:pPr lvl="1"/>
            <a:r>
              <a:rPr lang="en-US" dirty="0" smtClean="0"/>
              <a:t>1 ns for each line of code</a:t>
            </a:r>
          </a:p>
          <a:p>
            <a:pPr lvl="1"/>
            <a:r>
              <a:rPr lang="en-US" dirty="0" smtClean="0"/>
              <a:t>1 ns for each time header condition is evaluated and we jump to a different place in the code</a:t>
            </a:r>
          </a:p>
          <a:p>
            <a:pPr lvl="2"/>
            <a:r>
              <a:rPr lang="en-US" dirty="0" smtClean="0"/>
              <a:t>for, while, if</a:t>
            </a:r>
          </a:p>
          <a:p>
            <a:pPr lvl="1"/>
            <a:r>
              <a:rPr lang="en-US" dirty="0" smtClean="0"/>
              <a:t>If we call a method, we need to figure out how long that method takes to run.  For Math calls, we’ll assume 1 ns. (This is lower than real.)</a:t>
            </a:r>
          </a:p>
          <a:p>
            <a:pPr lvl="1"/>
            <a:r>
              <a:rPr lang="en-US" dirty="0" smtClean="0"/>
              <a:t>0 ns for the ending }’s and blank lines</a:t>
            </a:r>
          </a:p>
          <a:p>
            <a:r>
              <a:rPr lang="en-US" dirty="0" smtClean="0"/>
              <a:t>We are ignoring many real details that influence run-time.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60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Simplification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the run-time for our algorithm is</a:t>
            </a:r>
          </a:p>
          <a:p>
            <a:pPr marL="0" indent="0">
              <a:buNone/>
            </a:pP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= 5 + 3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Suppose </a:t>
            </a:r>
            <a:r>
              <a:rPr lang="en-US" i="1" dirty="0" smtClean="0"/>
              <a:t>n </a:t>
            </a:r>
            <a:r>
              <a:rPr lang="en-US" dirty="0" smtClean="0"/>
              <a:t>= 1000</a:t>
            </a:r>
          </a:p>
          <a:p>
            <a:pPr marL="0" indent="0">
              <a:buNone/>
            </a:pP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= 5 + 3000 = 3005</a:t>
            </a:r>
          </a:p>
          <a:p>
            <a:r>
              <a:rPr lang="en-US" dirty="0" smtClean="0"/>
              <a:t>Does the 5 make a difference?</a:t>
            </a:r>
          </a:p>
          <a:p>
            <a:r>
              <a:rPr lang="en-US" dirty="0" smtClean="0"/>
              <a:t>Now suppose </a:t>
            </a:r>
            <a:r>
              <a:rPr lang="en-US" i="1" dirty="0" smtClean="0"/>
              <a:t>n</a:t>
            </a:r>
            <a:r>
              <a:rPr lang="en-US" dirty="0" smtClean="0"/>
              <a:t> doubles (to 2000)</a:t>
            </a:r>
          </a:p>
          <a:p>
            <a:pPr marL="0" indent="0">
              <a:buNone/>
            </a:pP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= 5 + 6000 = 6005.</a:t>
            </a:r>
          </a:p>
          <a:p>
            <a:r>
              <a:rPr lang="en-US" dirty="0" smtClean="0"/>
              <a:t>How much does the runtime multiply by?</a:t>
            </a:r>
          </a:p>
          <a:p>
            <a:pPr marL="0" indent="0">
              <a:buNone/>
            </a:pPr>
            <a:r>
              <a:rPr lang="en-US" dirty="0" smtClean="0"/>
              <a:t>6005/3005 ≈ 6000/3000 = 2</a:t>
            </a:r>
          </a:p>
          <a:p>
            <a:r>
              <a:rPr lang="en-US" dirty="0" smtClean="0"/>
              <a:t>Does the 3 make a difference?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80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 Notation &amp; Simplification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T(n) = 5 + 3n = O(5 + 3n) = O(3n) = O(n)</a:t>
                </a:r>
              </a:p>
              <a:p>
                <a:pPr marL="0" indent="0">
                  <a:buNone/>
                </a:pPr>
                <a:r>
                  <a:rPr lang="en-US" dirty="0" smtClean="0"/>
                  <a:t>T(n</a:t>
                </a:r>
                <a:r>
                  <a:rPr lang="en-US" dirty="0"/>
                  <a:t>) </a:t>
                </a:r>
                <a:r>
                  <a:rPr lang="en-US" dirty="0" smtClean="0"/>
                  <a:t>=  O(f(n))    (e.g. f(n) = n)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Note the similarity (and differences)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box>
                            <m:box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5+3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box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box>
                            <m:box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box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box>
                            <m:box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box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704" t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13719" y="4148137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kern="0" smtClean="0"/>
              <a:t>Symbols	</a:t>
            </a:r>
            <a:endParaRPr lang="en-US" altLang="en-US" kern="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70819" y="4876800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 smtClean="0"/>
              <a:t>T(n) – Actual worst-case run time</a:t>
            </a:r>
          </a:p>
          <a:p>
            <a:r>
              <a:rPr lang="en-US" altLang="en-US" kern="0" dirty="0" smtClean="0"/>
              <a:t>f(n) – Simplified run-time </a:t>
            </a:r>
          </a:p>
          <a:p>
            <a:r>
              <a:rPr lang="en-US" altLang="en-US" kern="0" dirty="0" smtClean="0"/>
              <a:t>O(n) – Symbolizes simplification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28673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Asymptotic Analysis:</a:t>
            </a:r>
            <a:br>
              <a:rPr lang="en-US" altLang="en-US" smtClean="0"/>
            </a:br>
            <a:r>
              <a:rPr lang="en-US" altLang="en-US" smtClean="0"/>
              <a:t>Analysis Techniques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Determining complexity</a:t>
            </a:r>
          </a:p>
          <a:p>
            <a:pPr lvl="1"/>
            <a:r>
              <a:rPr lang="en-US" altLang="en-US" dirty="0" smtClean="0"/>
              <a:t>Assign arbitrary time to each line, count number of times line is called</a:t>
            </a:r>
          </a:p>
          <a:p>
            <a:pPr lvl="1"/>
            <a:r>
              <a:rPr lang="en-US" altLang="en-US" dirty="0" smtClean="0"/>
              <a:t>Use </a:t>
            </a:r>
            <a:r>
              <a:rPr lang="en-US" altLang="en-US" dirty="0"/>
              <a:t>known complexity of called methods</a:t>
            </a:r>
          </a:p>
          <a:p>
            <a:pPr lvl="1"/>
            <a:r>
              <a:rPr lang="en-US" altLang="en-US" dirty="0"/>
              <a:t>Multiply contents of loop by loop count</a:t>
            </a:r>
          </a:p>
          <a:p>
            <a:pPr lvl="1"/>
            <a:r>
              <a:rPr lang="en-US" altLang="en-US" dirty="0"/>
              <a:t>Take </a:t>
            </a:r>
            <a:r>
              <a:rPr lang="en-US" altLang="en-US" dirty="0" smtClean="0"/>
              <a:t>max. </a:t>
            </a:r>
            <a:r>
              <a:rPr lang="en-US" altLang="en-US" dirty="0"/>
              <a:t>of branches for </a:t>
            </a:r>
            <a:r>
              <a:rPr lang="en-US" altLang="en-US" b="1" dirty="0"/>
              <a:t>if</a:t>
            </a:r>
          </a:p>
          <a:p>
            <a:r>
              <a:rPr lang="en-US" altLang="en-US" dirty="0" smtClean="0"/>
              <a:t>Result is often a polynomial</a:t>
            </a:r>
            <a:endParaRPr lang="en-US" altLang="en-US" dirty="0"/>
          </a:p>
          <a:p>
            <a:pPr lvl="1"/>
            <a:r>
              <a:rPr lang="en-US" altLang="en-US" dirty="0" smtClean="0"/>
              <a:t>Keep highest term, drop the rest</a:t>
            </a:r>
          </a:p>
          <a:p>
            <a:pPr lvl="1"/>
            <a:r>
              <a:rPr lang="en-US" altLang="en-US" dirty="0" smtClean="0"/>
              <a:t>Drop “weight” (or “scaling factor”) of largest term</a:t>
            </a:r>
          </a:p>
          <a:p>
            <a:r>
              <a:rPr lang="en-US" altLang="en-US" dirty="0" smtClean="0"/>
              <a:t>Higher order term, higher </a:t>
            </a:r>
            <a:r>
              <a:rPr lang="en-US" altLang="en-US" b="1" dirty="0" smtClean="0"/>
              <a:t>complexity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D65DB70-1082-45FD-8D86-0CF4F0B516DC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3546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two programs with running times in milliseconds</a:t>
            </a:r>
          </a:p>
          <a:p>
            <a:pPr marL="0" indent="0">
              <a:buNone/>
            </a:pPr>
            <a:r>
              <a:rPr lang="en-US" dirty="0" smtClean="0"/>
              <a:t>T(n) = 50n + n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/>
              <a:t>Q</a:t>
            </a:r>
            <a:r>
              <a:rPr lang="en-US" dirty="0" smtClean="0"/>
              <a:t>(n) = 100n</a:t>
            </a:r>
          </a:p>
          <a:p>
            <a:pPr marL="0" indent="0">
              <a:buNone/>
            </a:pPr>
            <a:r>
              <a:rPr lang="en-US" b="1" i="1" dirty="0" smtClean="0"/>
              <a:t>Select </a:t>
            </a:r>
            <a:r>
              <a:rPr lang="en-US" dirty="0" smtClean="0"/>
              <a:t>which program is faster when </a:t>
            </a:r>
          </a:p>
          <a:p>
            <a:pPr marL="0" indent="0">
              <a:buNone/>
            </a:pPr>
            <a:r>
              <a:rPr lang="en-US" dirty="0" smtClean="0"/>
              <a:t>n = 10</a:t>
            </a:r>
          </a:p>
          <a:p>
            <a:pPr marL="0" indent="0">
              <a:buNone/>
            </a:pPr>
            <a:r>
              <a:rPr lang="en-US" b="1" i="1" dirty="0" smtClean="0"/>
              <a:t>Select</a:t>
            </a:r>
            <a:r>
              <a:rPr lang="en-US" dirty="0" smtClean="0"/>
              <a:t> which program is faster when </a:t>
            </a:r>
          </a:p>
          <a:p>
            <a:pPr marL="0" indent="0">
              <a:buNone/>
            </a:pPr>
            <a:r>
              <a:rPr lang="en-US" dirty="0" smtClean="0"/>
              <a:t>n = 1000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81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When comparing algorithms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Pick the one with the lower complexity when</a:t>
            </a:r>
          </a:p>
          <a:p>
            <a:pPr lvl="1"/>
            <a:r>
              <a:rPr lang="en-US" altLang="en-US" dirty="0" smtClean="0"/>
              <a:t>You anticipate a significant amount of data at some point in the life of the code</a:t>
            </a:r>
          </a:p>
          <a:p>
            <a:pPr lvl="1"/>
            <a:r>
              <a:rPr lang="en-US" altLang="en-US" dirty="0" smtClean="0"/>
              <a:t>You can use a standard library with a low complexity</a:t>
            </a:r>
          </a:p>
          <a:p>
            <a:pPr lvl="1"/>
            <a:r>
              <a:rPr lang="en-US" altLang="en-US" dirty="0" smtClean="0"/>
              <a:t>You need to demonstrate you know the difference</a:t>
            </a:r>
          </a:p>
          <a:p>
            <a:r>
              <a:rPr lang="en-US" altLang="en-US" dirty="0" smtClean="0"/>
              <a:t>Pick the higher complexity when</a:t>
            </a:r>
          </a:p>
          <a:p>
            <a:pPr lvl="1"/>
            <a:r>
              <a:rPr lang="en-US" altLang="en-US" dirty="0" smtClean="0"/>
              <a:t>Your amount of data will be small throughout the life of the code</a:t>
            </a:r>
          </a:p>
          <a:p>
            <a:pPr lvl="1"/>
            <a:r>
              <a:rPr lang="en-US" altLang="en-US" dirty="0" smtClean="0"/>
              <a:t>The hidden cost (n</a:t>
            </a:r>
            <a:r>
              <a:rPr lang="en-US" altLang="en-US" baseline="-25000" dirty="0" smtClean="0"/>
              <a:t>o</a:t>
            </a:r>
            <a:r>
              <a:rPr lang="en-US" altLang="en-US" dirty="0" smtClean="0"/>
              <a:t>, c) are high</a:t>
            </a:r>
          </a:p>
          <a:p>
            <a:r>
              <a:rPr lang="en-US" altLang="en-US" dirty="0" smtClean="0"/>
              <a:t>If same – use other properties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532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Slide style: Dr. Hornick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924A2F7-0E93-4F35-BF8A-23A10FA950BF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4960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34150</TotalTime>
  <Words>931</Words>
  <Application>Microsoft Office PowerPoint</Application>
  <PresentationFormat>On-screen Show (4:3)</PresentationFormat>
  <Paragraphs>245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2_Network</vt:lpstr>
      <vt:lpstr>    CS2852 Week 2, Class 2</vt:lpstr>
      <vt:lpstr>Why Big-O? (Review)</vt:lpstr>
      <vt:lpstr>Actual Runtimes, in nanosecs, averaged over 100,0002 iters</vt:lpstr>
      <vt:lpstr>Let’s assume… (Review)</vt:lpstr>
      <vt:lpstr>Big-O Simplification (Review)</vt:lpstr>
      <vt:lpstr>Big-O Notation &amp; Simplification</vt:lpstr>
      <vt:lpstr>Asymptotic Analysis: Analysis Techniques</vt:lpstr>
      <vt:lpstr>Exercise</vt:lpstr>
      <vt:lpstr>When comparing algorithms</vt:lpstr>
      <vt:lpstr>Linked Lists</vt:lpstr>
      <vt:lpstr>Exercise</vt:lpstr>
      <vt:lpstr>PowerPoint Presentation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1253</cp:revision>
  <cp:lastPrinted>2015-03-18T14:53:36Z</cp:lastPrinted>
  <dcterms:created xsi:type="dcterms:W3CDTF">1999-09-06T21:32:20Z</dcterms:created>
  <dcterms:modified xsi:type="dcterms:W3CDTF">2015-03-18T16:38:22Z</dcterms:modified>
</cp:coreProperties>
</file>